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docx" ContentType="application/vnd.openxmlformats-officedocument.wordprocessingml.document"/>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9" r:id="rId3"/>
  </p:sldMasterIdLst>
  <p:notesMasterIdLst>
    <p:notesMasterId r:id="rId377"/>
  </p:notesMasterIdLst>
  <p:sldIdLst>
    <p:sldId id="256" r:id="rId4"/>
    <p:sldId id="257" r:id="rId5"/>
    <p:sldId id="270" r:id="rId6"/>
    <p:sldId id="258" r:id="rId7"/>
    <p:sldId id="260" r:id="rId8"/>
    <p:sldId id="259" r:id="rId9"/>
    <p:sldId id="271" r:id="rId10"/>
    <p:sldId id="261" r:id="rId11"/>
    <p:sldId id="262" r:id="rId12"/>
    <p:sldId id="272" r:id="rId13"/>
    <p:sldId id="273" r:id="rId14"/>
    <p:sldId id="274" r:id="rId15"/>
    <p:sldId id="264" r:id="rId16"/>
    <p:sldId id="275" r:id="rId17"/>
    <p:sldId id="265" r:id="rId18"/>
    <p:sldId id="266" r:id="rId19"/>
    <p:sldId id="276" r:id="rId20"/>
    <p:sldId id="267" r:id="rId21"/>
    <p:sldId id="268" r:id="rId22"/>
    <p:sldId id="269" r:id="rId23"/>
    <p:sldId id="278" r:id="rId24"/>
    <p:sldId id="277" r:id="rId25"/>
    <p:sldId id="279" r:id="rId26"/>
    <p:sldId id="280" r:id="rId27"/>
    <p:sldId id="281" r:id="rId28"/>
    <p:sldId id="284" r:id="rId29"/>
    <p:sldId id="282" r:id="rId30"/>
    <p:sldId id="283" r:id="rId31"/>
    <p:sldId id="285" r:id="rId32"/>
    <p:sldId id="324" r:id="rId33"/>
    <p:sldId id="287" r:id="rId34"/>
    <p:sldId id="288" r:id="rId35"/>
    <p:sldId id="289" r:id="rId36"/>
    <p:sldId id="290" r:id="rId37"/>
    <p:sldId id="291" r:id="rId38"/>
    <p:sldId id="292" r:id="rId39"/>
    <p:sldId id="293" r:id="rId40"/>
    <p:sldId id="294" r:id="rId41"/>
    <p:sldId id="295" r:id="rId42"/>
    <p:sldId id="296" r:id="rId43"/>
    <p:sldId id="297" r:id="rId44"/>
    <p:sldId id="325" r:id="rId45"/>
    <p:sldId id="298" r:id="rId46"/>
    <p:sldId id="299" r:id="rId47"/>
    <p:sldId id="300" r:id="rId48"/>
    <p:sldId id="301" r:id="rId49"/>
    <p:sldId id="302" r:id="rId50"/>
    <p:sldId id="303" r:id="rId51"/>
    <p:sldId id="304" r:id="rId52"/>
    <p:sldId id="305" r:id="rId53"/>
    <p:sldId id="306"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6" r:id="rId71"/>
    <p:sldId id="327" r:id="rId72"/>
    <p:sldId id="328" r:id="rId73"/>
    <p:sldId id="329" r:id="rId74"/>
    <p:sldId id="330" r:id="rId75"/>
    <p:sldId id="331" r:id="rId76"/>
    <p:sldId id="332" r:id="rId77"/>
    <p:sldId id="335" r:id="rId78"/>
    <p:sldId id="333" r:id="rId79"/>
    <p:sldId id="334"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40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406" r:id="rId117"/>
    <p:sldId id="371" r:id="rId118"/>
    <p:sldId id="372" r:id="rId119"/>
    <p:sldId id="373" r:id="rId120"/>
    <p:sldId id="374" r:id="rId121"/>
    <p:sldId id="407" r:id="rId122"/>
    <p:sldId id="375" r:id="rId123"/>
    <p:sldId id="376" r:id="rId124"/>
    <p:sldId id="409" r:id="rId125"/>
    <p:sldId id="377" r:id="rId126"/>
    <p:sldId id="378" r:id="rId127"/>
    <p:sldId id="379" r:id="rId128"/>
    <p:sldId id="380" r:id="rId129"/>
    <p:sldId id="381" r:id="rId130"/>
    <p:sldId id="408" r:id="rId131"/>
    <p:sldId id="382" r:id="rId132"/>
    <p:sldId id="383" r:id="rId133"/>
    <p:sldId id="384" r:id="rId134"/>
    <p:sldId id="385" r:id="rId135"/>
    <p:sldId id="386" r:id="rId136"/>
    <p:sldId id="387" r:id="rId137"/>
    <p:sldId id="388" r:id="rId138"/>
    <p:sldId id="389" r:id="rId139"/>
    <p:sldId id="390" r:id="rId140"/>
    <p:sldId id="391" r:id="rId141"/>
    <p:sldId id="392" r:id="rId142"/>
    <p:sldId id="393" r:id="rId143"/>
    <p:sldId id="394" r:id="rId144"/>
    <p:sldId id="395" r:id="rId145"/>
    <p:sldId id="396" r:id="rId146"/>
    <p:sldId id="397" r:id="rId147"/>
    <p:sldId id="398" r:id="rId148"/>
    <p:sldId id="400" r:id="rId149"/>
    <p:sldId id="401" r:id="rId150"/>
    <p:sldId id="402" r:id="rId151"/>
    <p:sldId id="403" r:id="rId152"/>
    <p:sldId id="404" r:id="rId153"/>
    <p:sldId id="399" r:id="rId154"/>
    <p:sldId id="410" r:id="rId155"/>
    <p:sldId id="411" r:id="rId156"/>
    <p:sldId id="412" r:id="rId157"/>
    <p:sldId id="413" r:id="rId158"/>
    <p:sldId id="414" r:id="rId159"/>
    <p:sldId id="415" r:id="rId160"/>
    <p:sldId id="416" r:id="rId161"/>
    <p:sldId id="417" r:id="rId162"/>
    <p:sldId id="431" r:id="rId163"/>
    <p:sldId id="432" r:id="rId164"/>
    <p:sldId id="418" r:id="rId165"/>
    <p:sldId id="419" r:id="rId166"/>
    <p:sldId id="420" r:id="rId167"/>
    <p:sldId id="421" r:id="rId168"/>
    <p:sldId id="422" r:id="rId169"/>
    <p:sldId id="433" r:id="rId170"/>
    <p:sldId id="434" r:id="rId171"/>
    <p:sldId id="451" r:id="rId172"/>
    <p:sldId id="452" r:id="rId173"/>
    <p:sldId id="453" r:id="rId174"/>
    <p:sldId id="454" r:id="rId175"/>
    <p:sldId id="455" r:id="rId176"/>
    <p:sldId id="456" r:id="rId177"/>
    <p:sldId id="457" r:id="rId178"/>
    <p:sldId id="458" r:id="rId179"/>
    <p:sldId id="459" r:id="rId180"/>
    <p:sldId id="460" r:id="rId181"/>
    <p:sldId id="461" r:id="rId182"/>
    <p:sldId id="462" r:id="rId183"/>
    <p:sldId id="463" r:id="rId184"/>
    <p:sldId id="464" r:id="rId185"/>
    <p:sldId id="465" r:id="rId186"/>
    <p:sldId id="466" r:id="rId187"/>
    <p:sldId id="467" r:id="rId188"/>
    <p:sldId id="468" r:id="rId189"/>
    <p:sldId id="469" r:id="rId190"/>
    <p:sldId id="470" r:id="rId191"/>
    <p:sldId id="471" r:id="rId192"/>
    <p:sldId id="480" r:id="rId193"/>
    <p:sldId id="481" r:id="rId194"/>
    <p:sldId id="472" r:id="rId195"/>
    <p:sldId id="473" r:id="rId196"/>
    <p:sldId id="474" r:id="rId197"/>
    <p:sldId id="482" r:id="rId198"/>
    <p:sldId id="483" r:id="rId199"/>
    <p:sldId id="486" r:id="rId200"/>
    <p:sldId id="475" r:id="rId201"/>
    <p:sldId id="484" r:id="rId202"/>
    <p:sldId id="476" r:id="rId203"/>
    <p:sldId id="478" r:id="rId204"/>
    <p:sldId id="477" r:id="rId205"/>
    <p:sldId id="485" r:id="rId206"/>
    <p:sldId id="487" r:id="rId207"/>
    <p:sldId id="488" r:id="rId208"/>
    <p:sldId id="489" r:id="rId209"/>
    <p:sldId id="490" r:id="rId210"/>
    <p:sldId id="491" r:id="rId211"/>
    <p:sldId id="492" r:id="rId212"/>
    <p:sldId id="493" r:id="rId213"/>
    <p:sldId id="494" r:id="rId214"/>
    <p:sldId id="495" r:id="rId215"/>
    <p:sldId id="496" r:id="rId216"/>
    <p:sldId id="497" r:id="rId217"/>
    <p:sldId id="498" r:id="rId218"/>
    <p:sldId id="500" r:id="rId219"/>
    <p:sldId id="499" r:id="rId220"/>
    <p:sldId id="501" r:id="rId221"/>
    <p:sldId id="502" r:id="rId222"/>
    <p:sldId id="503" r:id="rId223"/>
    <p:sldId id="504" r:id="rId224"/>
    <p:sldId id="505" r:id="rId225"/>
    <p:sldId id="506" r:id="rId226"/>
    <p:sldId id="507" r:id="rId227"/>
    <p:sldId id="508" r:id="rId228"/>
    <p:sldId id="509" r:id="rId229"/>
    <p:sldId id="514" r:id="rId230"/>
    <p:sldId id="513" r:id="rId231"/>
    <p:sldId id="511" r:id="rId232"/>
    <p:sldId id="512" r:id="rId233"/>
    <p:sldId id="515" r:id="rId234"/>
    <p:sldId id="510" r:id="rId235"/>
    <p:sldId id="516" r:id="rId236"/>
    <p:sldId id="517" r:id="rId237"/>
    <p:sldId id="520" r:id="rId238"/>
    <p:sldId id="518" r:id="rId239"/>
    <p:sldId id="519" r:id="rId240"/>
    <p:sldId id="521" r:id="rId241"/>
    <p:sldId id="522" r:id="rId242"/>
    <p:sldId id="523" r:id="rId243"/>
    <p:sldId id="524" r:id="rId244"/>
    <p:sldId id="525" r:id="rId245"/>
    <p:sldId id="526" r:id="rId246"/>
    <p:sldId id="527" r:id="rId247"/>
    <p:sldId id="528" r:id="rId248"/>
    <p:sldId id="529" r:id="rId249"/>
    <p:sldId id="530" r:id="rId250"/>
    <p:sldId id="531" r:id="rId251"/>
    <p:sldId id="532" r:id="rId252"/>
    <p:sldId id="533" r:id="rId253"/>
    <p:sldId id="534" r:id="rId254"/>
    <p:sldId id="535" r:id="rId255"/>
    <p:sldId id="536" r:id="rId256"/>
    <p:sldId id="537" r:id="rId257"/>
    <p:sldId id="538" r:id="rId258"/>
    <p:sldId id="539" r:id="rId259"/>
    <p:sldId id="540" r:id="rId260"/>
    <p:sldId id="541" r:id="rId261"/>
    <p:sldId id="542" r:id="rId262"/>
    <p:sldId id="543" r:id="rId263"/>
    <p:sldId id="544" r:id="rId264"/>
    <p:sldId id="545" r:id="rId265"/>
    <p:sldId id="546" r:id="rId266"/>
    <p:sldId id="547" r:id="rId267"/>
    <p:sldId id="548" r:id="rId268"/>
    <p:sldId id="549" r:id="rId269"/>
    <p:sldId id="550" r:id="rId270"/>
    <p:sldId id="551" r:id="rId271"/>
    <p:sldId id="552" r:id="rId272"/>
    <p:sldId id="553" r:id="rId273"/>
    <p:sldId id="554" r:id="rId274"/>
    <p:sldId id="555" r:id="rId275"/>
    <p:sldId id="556" r:id="rId276"/>
    <p:sldId id="557" r:id="rId277"/>
    <p:sldId id="558" r:id="rId278"/>
    <p:sldId id="559" r:id="rId279"/>
    <p:sldId id="560" r:id="rId280"/>
    <p:sldId id="561" r:id="rId281"/>
    <p:sldId id="562" r:id="rId282"/>
    <p:sldId id="563" r:id="rId283"/>
    <p:sldId id="564" r:id="rId284"/>
    <p:sldId id="565" r:id="rId285"/>
    <p:sldId id="566" r:id="rId286"/>
    <p:sldId id="567" r:id="rId287"/>
    <p:sldId id="568" r:id="rId288"/>
    <p:sldId id="569" r:id="rId289"/>
    <p:sldId id="570" r:id="rId290"/>
    <p:sldId id="571" r:id="rId291"/>
    <p:sldId id="572" r:id="rId292"/>
    <p:sldId id="573" r:id="rId293"/>
    <p:sldId id="574" r:id="rId294"/>
    <p:sldId id="575" r:id="rId295"/>
    <p:sldId id="576" r:id="rId296"/>
    <p:sldId id="577" r:id="rId297"/>
    <p:sldId id="578" r:id="rId298"/>
    <p:sldId id="579" r:id="rId299"/>
    <p:sldId id="580" r:id="rId300"/>
    <p:sldId id="581" r:id="rId301"/>
    <p:sldId id="582" r:id="rId302"/>
    <p:sldId id="583" r:id="rId303"/>
    <p:sldId id="584" r:id="rId304"/>
    <p:sldId id="586" r:id="rId305"/>
    <p:sldId id="587" r:id="rId306"/>
    <p:sldId id="588" r:id="rId307"/>
    <p:sldId id="589" r:id="rId308"/>
    <p:sldId id="590" r:id="rId309"/>
    <p:sldId id="591" r:id="rId310"/>
    <p:sldId id="592" r:id="rId311"/>
    <p:sldId id="593" r:id="rId312"/>
    <p:sldId id="594" r:id="rId313"/>
    <p:sldId id="595" r:id="rId314"/>
    <p:sldId id="596" r:id="rId315"/>
    <p:sldId id="597" r:id="rId316"/>
    <p:sldId id="598" r:id="rId317"/>
    <p:sldId id="599" r:id="rId318"/>
    <p:sldId id="600" r:id="rId319"/>
    <p:sldId id="601" r:id="rId320"/>
    <p:sldId id="602" r:id="rId321"/>
    <p:sldId id="603" r:id="rId322"/>
    <p:sldId id="604" r:id="rId323"/>
    <p:sldId id="607" r:id="rId324"/>
    <p:sldId id="608" r:id="rId325"/>
    <p:sldId id="609" r:id="rId326"/>
    <p:sldId id="610" r:id="rId327"/>
    <p:sldId id="611" r:id="rId328"/>
    <p:sldId id="612" r:id="rId329"/>
    <p:sldId id="613" r:id="rId330"/>
    <p:sldId id="614" r:id="rId331"/>
    <p:sldId id="615" r:id="rId332"/>
    <p:sldId id="616" r:id="rId333"/>
    <p:sldId id="617" r:id="rId334"/>
    <p:sldId id="618" r:id="rId335"/>
    <p:sldId id="619" r:id="rId336"/>
    <p:sldId id="620" r:id="rId337"/>
    <p:sldId id="621" r:id="rId338"/>
    <p:sldId id="622" r:id="rId339"/>
    <p:sldId id="623" r:id="rId340"/>
    <p:sldId id="624" r:id="rId341"/>
    <p:sldId id="625" r:id="rId342"/>
    <p:sldId id="626" r:id="rId343"/>
    <p:sldId id="627" r:id="rId344"/>
    <p:sldId id="628" r:id="rId345"/>
    <p:sldId id="629" r:id="rId346"/>
    <p:sldId id="630" r:id="rId347"/>
    <p:sldId id="631" r:id="rId348"/>
    <p:sldId id="632" r:id="rId349"/>
    <p:sldId id="633" r:id="rId350"/>
    <p:sldId id="634" r:id="rId351"/>
    <p:sldId id="635" r:id="rId352"/>
    <p:sldId id="636" r:id="rId353"/>
    <p:sldId id="637" r:id="rId354"/>
    <p:sldId id="638" r:id="rId355"/>
    <p:sldId id="639" r:id="rId356"/>
    <p:sldId id="640" r:id="rId357"/>
    <p:sldId id="641" r:id="rId358"/>
    <p:sldId id="642" r:id="rId359"/>
    <p:sldId id="643" r:id="rId360"/>
    <p:sldId id="644" r:id="rId361"/>
    <p:sldId id="645" r:id="rId362"/>
    <p:sldId id="646" r:id="rId363"/>
    <p:sldId id="647" r:id="rId364"/>
    <p:sldId id="648" r:id="rId365"/>
    <p:sldId id="649" r:id="rId366"/>
    <p:sldId id="650" r:id="rId367"/>
    <p:sldId id="651" r:id="rId368"/>
    <p:sldId id="652" r:id="rId369"/>
    <p:sldId id="653" r:id="rId370"/>
    <p:sldId id="654" r:id="rId371"/>
    <p:sldId id="655" r:id="rId372"/>
    <p:sldId id="656" r:id="rId373"/>
    <p:sldId id="657" r:id="rId374"/>
    <p:sldId id="658" r:id="rId375"/>
    <p:sldId id="585" r:id="rId37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074" y="-102"/>
      </p:cViewPr>
      <p:guideLst>
        <p:guide orient="horz" pos="2160"/>
        <p:guide pos="2880"/>
      </p:guideLst>
    </p:cSldViewPr>
  </p:slideViewPr>
  <p:notesTextViewPr>
    <p:cViewPr>
      <p:scale>
        <a:sx n="1" d="1"/>
        <a:sy n="1" d="1"/>
      </p:scale>
      <p:origin x="0" y="0"/>
    </p:cViewPr>
  </p:notesTextViewPr>
  <p:sorterViewPr>
    <p:cViewPr>
      <p:scale>
        <a:sx n="100" d="100"/>
        <a:sy n="100" d="100"/>
      </p:scale>
      <p:origin x="0" y="57678"/>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99" Type="http://schemas.openxmlformats.org/officeDocument/2006/relationships/slide" Target="slides/slide296.xml"/><Relationship Id="rId303" Type="http://schemas.openxmlformats.org/officeDocument/2006/relationships/slide" Target="slides/slide300.xml"/><Relationship Id="rId21" Type="http://schemas.openxmlformats.org/officeDocument/2006/relationships/slide" Target="slides/slide18.xml"/><Relationship Id="rId42" Type="http://schemas.openxmlformats.org/officeDocument/2006/relationships/slide" Target="slides/slide39.xml"/><Relationship Id="rId63" Type="http://schemas.openxmlformats.org/officeDocument/2006/relationships/slide" Target="slides/slide60.xml"/><Relationship Id="rId84" Type="http://schemas.openxmlformats.org/officeDocument/2006/relationships/slide" Target="slides/slide81.xml"/><Relationship Id="rId138" Type="http://schemas.openxmlformats.org/officeDocument/2006/relationships/slide" Target="slides/slide135.xml"/><Relationship Id="rId159" Type="http://schemas.openxmlformats.org/officeDocument/2006/relationships/slide" Target="slides/slide156.xml"/><Relationship Id="rId324" Type="http://schemas.openxmlformats.org/officeDocument/2006/relationships/slide" Target="slides/slide321.xml"/><Relationship Id="rId345" Type="http://schemas.openxmlformats.org/officeDocument/2006/relationships/slide" Target="slides/slide342.xml"/><Relationship Id="rId366" Type="http://schemas.openxmlformats.org/officeDocument/2006/relationships/slide" Target="slides/slide363.xml"/><Relationship Id="rId170" Type="http://schemas.openxmlformats.org/officeDocument/2006/relationships/slide" Target="slides/slide167.xml"/><Relationship Id="rId191" Type="http://schemas.openxmlformats.org/officeDocument/2006/relationships/slide" Target="slides/slide188.xml"/><Relationship Id="rId205" Type="http://schemas.openxmlformats.org/officeDocument/2006/relationships/slide" Target="slides/slide202.xml"/><Relationship Id="rId226" Type="http://schemas.openxmlformats.org/officeDocument/2006/relationships/slide" Target="slides/slide223.xml"/><Relationship Id="rId247" Type="http://schemas.openxmlformats.org/officeDocument/2006/relationships/slide" Target="slides/slide244.xml"/><Relationship Id="rId107" Type="http://schemas.openxmlformats.org/officeDocument/2006/relationships/slide" Target="slides/slide104.xml"/><Relationship Id="rId268" Type="http://schemas.openxmlformats.org/officeDocument/2006/relationships/slide" Target="slides/slide265.xml"/><Relationship Id="rId289" Type="http://schemas.openxmlformats.org/officeDocument/2006/relationships/slide" Target="slides/slide286.xml"/><Relationship Id="rId11" Type="http://schemas.openxmlformats.org/officeDocument/2006/relationships/slide" Target="slides/slide8.xml"/><Relationship Id="rId32" Type="http://schemas.openxmlformats.org/officeDocument/2006/relationships/slide" Target="slides/slide29.xml"/><Relationship Id="rId53" Type="http://schemas.openxmlformats.org/officeDocument/2006/relationships/slide" Target="slides/slide50.xml"/><Relationship Id="rId74" Type="http://schemas.openxmlformats.org/officeDocument/2006/relationships/slide" Target="slides/slide71.xml"/><Relationship Id="rId128" Type="http://schemas.openxmlformats.org/officeDocument/2006/relationships/slide" Target="slides/slide125.xml"/><Relationship Id="rId149" Type="http://schemas.openxmlformats.org/officeDocument/2006/relationships/slide" Target="slides/slide146.xml"/><Relationship Id="rId314" Type="http://schemas.openxmlformats.org/officeDocument/2006/relationships/slide" Target="slides/slide311.xml"/><Relationship Id="rId335" Type="http://schemas.openxmlformats.org/officeDocument/2006/relationships/slide" Target="slides/slide332.xml"/><Relationship Id="rId356" Type="http://schemas.openxmlformats.org/officeDocument/2006/relationships/slide" Target="slides/slide353.xml"/><Relationship Id="rId377" Type="http://schemas.openxmlformats.org/officeDocument/2006/relationships/notesMaster" Target="notesMasters/notesMaster1.xml"/><Relationship Id="rId5" Type="http://schemas.openxmlformats.org/officeDocument/2006/relationships/slide" Target="slides/slide2.xml"/><Relationship Id="rId95" Type="http://schemas.openxmlformats.org/officeDocument/2006/relationships/slide" Target="slides/slide92.xml"/><Relationship Id="rId160" Type="http://schemas.openxmlformats.org/officeDocument/2006/relationships/slide" Target="slides/slide157.xml"/><Relationship Id="rId181" Type="http://schemas.openxmlformats.org/officeDocument/2006/relationships/slide" Target="slides/slide178.xml"/><Relationship Id="rId216" Type="http://schemas.openxmlformats.org/officeDocument/2006/relationships/slide" Target="slides/slide213.xml"/><Relationship Id="rId237" Type="http://schemas.openxmlformats.org/officeDocument/2006/relationships/slide" Target="slides/slide234.xml"/><Relationship Id="rId258" Type="http://schemas.openxmlformats.org/officeDocument/2006/relationships/slide" Target="slides/slide255.xml"/><Relationship Id="rId279" Type="http://schemas.openxmlformats.org/officeDocument/2006/relationships/slide" Target="slides/slide276.xml"/><Relationship Id="rId22" Type="http://schemas.openxmlformats.org/officeDocument/2006/relationships/slide" Target="slides/slide19.xml"/><Relationship Id="rId43" Type="http://schemas.openxmlformats.org/officeDocument/2006/relationships/slide" Target="slides/slide40.xml"/><Relationship Id="rId64" Type="http://schemas.openxmlformats.org/officeDocument/2006/relationships/slide" Target="slides/slide61.xml"/><Relationship Id="rId118" Type="http://schemas.openxmlformats.org/officeDocument/2006/relationships/slide" Target="slides/slide115.xml"/><Relationship Id="rId139" Type="http://schemas.openxmlformats.org/officeDocument/2006/relationships/slide" Target="slides/slide136.xml"/><Relationship Id="rId290" Type="http://schemas.openxmlformats.org/officeDocument/2006/relationships/slide" Target="slides/slide287.xml"/><Relationship Id="rId304" Type="http://schemas.openxmlformats.org/officeDocument/2006/relationships/slide" Target="slides/slide301.xml"/><Relationship Id="rId325" Type="http://schemas.openxmlformats.org/officeDocument/2006/relationships/slide" Target="slides/slide322.xml"/><Relationship Id="rId346" Type="http://schemas.openxmlformats.org/officeDocument/2006/relationships/slide" Target="slides/slide343.xml"/><Relationship Id="rId367" Type="http://schemas.openxmlformats.org/officeDocument/2006/relationships/slide" Target="slides/slide364.xml"/><Relationship Id="rId85" Type="http://schemas.openxmlformats.org/officeDocument/2006/relationships/slide" Target="slides/slide82.xml"/><Relationship Id="rId150" Type="http://schemas.openxmlformats.org/officeDocument/2006/relationships/slide" Target="slides/slide147.xml"/><Relationship Id="rId171" Type="http://schemas.openxmlformats.org/officeDocument/2006/relationships/slide" Target="slides/slide168.xml"/><Relationship Id="rId192" Type="http://schemas.openxmlformats.org/officeDocument/2006/relationships/slide" Target="slides/slide189.xml"/><Relationship Id="rId206" Type="http://schemas.openxmlformats.org/officeDocument/2006/relationships/slide" Target="slides/slide203.xml"/><Relationship Id="rId227" Type="http://schemas.openxmlformats.org/officeDocument/2006/relationships/slide" Target="slides/slide224.xml"/><Relationship Id="rId248" Type="http://schemas.openxmlformats.org/officeDocument/2006/relationships/slide" Target="slides/slide245.xml"/><Relationship Id="rId269" Type="http://schemas.openxmlformats.org/officeDocument/2006/relationships/slide" Target="slides/slide266.xml"/><Relationship Id="rId12" Type="http://schemas.openxmlformats.org/officeDocument/2006/relationships/slide" Target="slides/slide9.xml"/><Relationship Id="rId33" Type="http://schemas.openxmlformats.org/officeDocument/2006/relationships/slide" Target="slides/slide30.xml"/><Relationship Id="rId108" Type="http://schemas.openxmlformats.org/officeDocument/2006/relationships/slide" Target="slides/slide105.xml"/><Relationship Id="rId129" Type="http://schemas.openxmlformats.org/officeDocument/2006/relationships/slide" Target="slides/slide126.xml"/><Relationship Id="rId280" Type="http://schemas.openxmlformats.org/officeDocument/2006/relationships/slide" Target="slides/slide277.xml"/><Relationship Id="rId315" Type="http://schemas.openxmlformats.org/officeDocument/2006/relationships/slide" Target="slides/slide312.xml"/><Relationship Id="rId336" Type="http://schemas.openxmlformats.org/officeDocument/2006/relationships/slide" Target="slides/slide333.xml"/><Relationship Id="rId357" Type="http://schemas.openxmlformats.org/officeDocument/2006/relationships/slide" Target="slides/slide354.xml"/><Relationship Id="rId54" Type="http://schemas.openxmlformats.org/officeDocument/2006/relationships/slide" Target="slides/slide51.xml"/><Relationship Id="rId75" Type="http://schemas.openxmlformats.org/officeDocument/2006/relationships/slide" Target="slides/slide72.xml"/><Relationship Id="rId96" Type="http://schemas.openxmlformats.org/officeDocument/2006/relationships/slide" Target="slides/slide93.xml"/><Relationship Id="rId140" Type="http://schemas.openxmlformats.org/officeDocument/2006/relationships/slide" Target="slides/slide137.xml"/><Relationship Id="rId161" Type="http://schemas.openxmlformats.org/officeDocument/2006/relationships/slide" Target="slides/slide158.xml"/><Relationship Id="rId182" Type="http://schemas.openxmlformats.org/officeDocument/2006/relationships/slide" Target="slides/slide179.xml"/><Relationship Id="rId217" Type="http://schemas.openxmlformats.org/officeDocument/2006/relationships/slide" Target="slides/slide214.xml"/><Relationship Id="rId378" Type="http://schemas.openxmlformats.org/officeDocument/2006/relationships/presProps" Target="presProps.xml"/><Relationship Id="rId6" Type="http://schemas.openxmlformats.org/officeDocument/2006/relationships/slide" Target="slides/slide3.xml"/><Relationship Id="rId238" Type="http://schemas.openxmlformats.org/officeDocument/2006/relationships/slide" Target="slides/slide235.xml"/><Relationship Id="rId259" Type="http://schemas.openxmlformats.org/officeDocument/2006/relationships/slide" Target="slides/slide256.xml"/><Relationship Id="rId23" Type="http://schemas.openxmlformats.org/officeDocument/2006/relationships/slide" Target="slides/slide20.xml"/><Relationship Id="rId119" Type="http://schemas.openxmlformats.org/officeDocument/2006/relationships/slide" Target="slides/slide116.xml"/><Relationship Id="rId270" Type="http://schemas.openxmlformats.org/officeDocument/2006/relationships/slide" Target="slides/slide267.xml"/><Relationship Id="rId291" Type="http://schemas.openxmlformats.org/officeDocument/2006/relationships/slide" Target="slides/slide288.xml"/><Relationship Id="rId305" Type="http://schemas.openxmlformats.org/officeDocument/2006/relationships/slide" Target="slides/slide302.xml"/><Relationship Id="rId326" Type="http://schemas.openxmlformats.org/officeDocument/2006/relationships/slide" Target="slides/slide323.xml"/><Relationship Id="rId347" Type="http://schemas.openxmlformats.org/officeDocument/2006/relationships/slide" Target="slides/slide344.xml"/><Relationship Id="rId44" Type="http://schemas.openxmlformats.org/officeDocument/2006/relationships/slide" Target="slides/slide41.xml"/><Relationship Id="rId65" Type="http://schemas.openxmlformats.org/officeDocument/2006/relationships/slide" Target="slides/slide62.xml"/><Relationship Id="rId86" Type="http://schemas.openxmlformats.org/officeDocument/2006/relationships/slide" Target="slides/slide83.xml"/><Relationship Id="rId130" Type="http://schemas.openxmlformats.org/officeDocument/2006/relationships/slide" Target="slides/slide127.xml"/><Relationship Id="rId151" Type="http://schemas.openxmlformats.org/officeDocument/2006/relationships/slide" Target="slides/slide148.xml"/><Relationship Id="rId368" Type="http://schemas.openxmlformats.org/officeDocument/2006/relationships/slide" Target="slides/slide365.xml"/><Relationship Id="rId172" Type="http://schemas.openxmlformats.org/officeDocument/2006/relationships/slide" Target="slides/slide169.xml"/><Relationship Id="rId193" Type="http://schemas.openxmlformats.org/officeDocument/2006/relationships/slide" Target="slides/slide190.xml"/><Relationship Id="rId207" Type="http://schemas.openxmlformats.org/officeDocument/2006/relationships/slide" Target="slides/slide204.xml"/><Relationship Id="rId228" Type="http://schemas.openxmlformats.org/officeDocument/2006/relationships/slide" Target="slides/slide225.xml"/><Relationship Id="rId249" Type="http://schemas.openxmlformats.org/officeDocument/2006/relationships/slide" Target="slides/slide246.xml"/><Relationship Id="rId13" Type="http://schemas.openxmlformats.org/officeDocument/2006/relationships/slide" Target="slides/slide10.xml"/><Relationship Id="rId109" Type="http://schemas.openxmlformats.org/officeDocument/2006/relationships/slide" Target="slides/slide106.xml"/><Relationship Id="rId260" Type="http://schemas.openxmlformats.org/officeDocument/2006/relationships/slide" Target="slides/slide257.xml"/><Relationship Id="rId281" Type="http://schemas.openxmlformats.org/officeDocument/2006/relationships/slide" Target="slides/slide278.xml"/><Relationship Id="rId316" Type="http://schemas.openxmlformats.org/officeDocument/2006/relationships/slide" Target="slides/slide313.xml"/><Relationship Id="rId337" Type="http://schemas.openxmlformats.org/officeDocument/2006/relationships/slide" Target="slides/slide334.xml"/><Relationship Id="rId34" Type="http://schemas.openxmlformats.org/officeDocument/2006/relationships/slide" Target="slides/slide31.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20" Type="http://schemas.openxmlformats.org/officeDocument/2006/relationships/slide" Target="slides/slide117.xml"/><Relationship Id="rId141" Type="http://schemas.openxmlformats.org/officeDocument/2006/relationships/slide" Target="slides/slide138.xml"/><Relationship Id="rId358" Type="http://schemas.openxmlformats.org/officeDocument/2006/relationships/slide" Target="slides/slide355.xml"/><Relationship Id="rId379" Type="http://schemas.openxmlformats.org/officeDocument/2006/relationships/viewProps" Target="viewProps.xml"/><Relationship Id="rId7" Type="http://schemas.openxmlformats.org/officeDocument/2006/relationships/slide" Target="slides/slide4.xml"/><Relationship Id="rId162" Type="http://schemas.openxmlformats.org/officeDocument/2006/relationships/slide" Target="slides/slide159.xml"/><Relationship Id="rId183" Type="http://schemas.openxmlformats.org/officeDocument/2006/relationships/slide" Target="slides/slide180.xml"/><Relationship Id="rId218" Type="http://schemas.openxmlformats.org/officeDocument/2006/relationships/slide" Target="slides/slide215.xml"/><Relationship Id="rId239" Type="http://schemas.openxmlformats.org/officeDocument/2006/relationships/slide" Target="slides/slide236.xml"/><Relationship Id="rId250" Type="http://schemas.openxmlformats.org/officeDocument/2006/relationships/slide" Target="slides/slide247.xml"/><Relationship Id="rId271" Type="http://schemas.openxmlformats.org/officeDocument/2006/relationships/slide" Target="slides/slide268.xml"/><Relationship Id="rId292" Type="http://schemas.openxmlformats.org/officeDocument/2006/relationships/slide" Target="slides/slide289.xml"/><Relationship Id="rId306" Type="http://schemas.openxmlformats.org/officeDocument/2006/relationships/slide" Target="slides/slide303.xml"/><Relationship Id="rId24" Type="http://schemas.openxmlformats.org/officeDocument/2006/relationships/slide" Target="slides/slide21.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31" Type="http://schemas.openxmlformats.org/officeDocument/2006/relationships/slide" Target="slides/slide128.xml"/><Relationship Id="rId327" Type="http://schemas.openxmlformats.org/officeDocument/2006/relationships/slide" Target="slides/slide324.xml"/><Relationship Id="rId348" Type="http://schemas.openxmlformats.org/officeDocument/2006/relationships/slide" Target="slides/slide345.xml"/><Relationship Id="rId369" Type="http://schemas.openxmlformats.org/officeDocument/2006/relationships/slide" Target="slides/slide366.xml"/><Relationship Id="rId152" Type="http://schemas.openxmlformats.org/officeDocument/2006/relationships/slide" Target="slides/slide149.xml"/><Relationship Id="rId173" Type="http://schemas.openxmlformats.org/officeDocument/2006/relationships/slide" Target="slides/slide170.xml"/><Relationship Id="rId194" Type="http://schemas.openxmlformats.org/officeDocument/2006/relationships/slide" Target="slides/slide191.xml"/><Relationship Id="rId208" Type="http://schemas.openxmlformats.org/officeDocument/2006/relationships/slide" Target="slides/slide205.xml"/><Relationship Id="rId229" Type="http://schemas.openxmlformats.org/officeDocument/2006/relationships/slide" Target="slides/slide226.xml"/><Relationship Id="rId380" Type="http://schemas.openxmlformats.org/officeDocument/2006/relationships/theme" Target="theme/theme1.xml"/><Relationship Id="rId240" Type="http://schemas.openxmlformats.org/officeDocument/2006/relationships/slide" Target="slides/slide237.xml"/><Relationship Id="rId261" Type="http://schemas.openxmlformats.org/officeDocument/2006/relationships/slide" Target="slides/slide258.xml"/><Relationship Id="rId14" Type="http://schemas.openxmlformats.org/officeDocument/2006/relationships/slide" Target="slides/slide11.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282" Type="http://schemas.openxmlformats.org/officeDocument/2006/relationships/slide" Target="slides/slide279.xml"/><Relationship Id="rId317" Type="http://schemas.openxmlformats.org/officeDocument/2006/relationships/slide" Target="slides/slide314.xml"/><Relationship Id="rId338" Type="http://schemas.openxmlformats.org/officeDocument/2006/relationships/slide" Target="slides/slide335.xml"/><Relationship Id="rId359" Type="http://schemas.openxmlformats.org/officeDocument/2006/relationships/slide" Target="slides/slide356.xml"/><Relationship Id="rId8" Type="http://schemas.openxmlformats.org/officeDocument/2006/relationships/slide" Target="slides/slide5.xml"/><Relationship Id="rId98" Type="http://schemas.openxmlformats.org/officeDocument/2006/relationships/slide" Target="slides/slide95.xml"/><Relationship Id="rId121" Type="http://schemas.openxmlformats.org/officeDocument/2006/relationships/slide" Target="slides/slide118.xml"/><Relationship Id="rId142" Type="http://schemas.openxmlformats.org/officeDocument/2006/relationships/slide" Target="slides/slide139.xml"/><Relationship Id="rId163" Type="http://schemas.openxmlformats.org/officeDocument/2006/relationships/slide" Target="slides/slide160.xml"/><Relationship Id="rId184" Type="http://schemas.openxmlformats.org/officeDocument/2006/relationships/slide" Target="slides/slide181.xml"/><Relationship Id="rId219" Type="http://schemas.openxmlformats.org/officeDocument/2006/relationships/slide" Target="slides/slide216.xml"/><Relationship Id="rId370" Type="http://schemas.openxmlformats.org/officeDocument/2006/relationships/slide" Target="slides/slide367.xml"/><Relationship Id="rId230" Type="http://schemas.openxmlformats.org/officeDocument/2006/relationships/slide" Target="slides/slide227.xml"/><Relationship Id="rId251" Type="http://schemas.openxmlformats.org/officeDocument/2006/relationships/slide" Target="slides/slide248.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272" Type="http://schemas.openxmlformats.org/officeDocument/2006/relationships/slide" Target="slides/slide269.xml"/><Relationship Id="rId293" Type="http://schemas.openxmlformats.org/officeDocument/2006/relationships/slide" Target="slides/slide290.xml"/><Relationship Id="rId307" Type="http://schemas.openxmlformats.org/officeDocument/2006/relationships/slide" Target="slides/slide304.xml"/><Relationship Id="rId328" Type="http://schemas.openxmlformats.org/officeDocument/2006/relationships/slide" Target="slides/slide325.xml"/><Relationship Id="rId349" Type="http://schemas.openxmlformats.org/officeDocument/2006/relationships/slide" Target="slides/slide346.xml"/><Relationship Id="rId88" Type="http://schemas.openxmlformats.org/officeDocument/2006/relationships/slide" Target="slides/slide85.xml"/><Relationship Id="rId111" Type="http://schemas.openxmlformats.org/officeDocument/2006/relationships/slide" Target="slides/slide108.xml"/><Relationship Id="rId132" Type="http://schemas.openxmlformats.org/officeDocument/2006/relationships/slide" Target="slides/slide129.xml"/><Relationship Id="rId153" Type="http://schemas.openxmlformats.org/officeDocument/2006/relationships/slide" Target="slides/slide150.xml"/><Relationship Id="rId174" Type="http://schemas.openxmlformats.org/officeDocument/2006/relationships/slide" Target="slides/slide171.xml"/><Relationship Id="rId195" Type="http://schemas.openxmlformats.org/officeDocument/2006/relationships/slide" Target="slides/slide192.xml"/><Relationship Id="rId209" Type="http://schemas.openxmlformats.org/officeDocument/2006/relationships/slide" Target="slides/slide206.xml"/><Relationship Id="rId360" Type="http://schemas.openxmlformats.org/officeDocument/2006/relationships/slide" Target="slides/slide357.xml"/><Relationship Id="rId381" Type="http://schemas.openxmlformats.org/officeDocument/2006/relationships/tableStyles" Target="tableStyles.xml"/><Relationship Id="rId220" Type="http://schemas.openxmlformats.org/officeDocument/2006/relationships/slide" Target="slides/slide217.xml"/><Relationship Id="rId241" Type="http://schemas.openxmlformats.org/officeDocument/2006/relationships/slide" Target="slides/slide238.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262" Type="http://schemas.openxmlformats.org/officeDocument/2006/relationships/slide" Target="slides/slide259.xml"/><Relationship Id="rId283" Type="http://schemas.openxmlformats.org/officeDocument/2006/relationships/slide" Target="slides/slide280.xml"/><Relationship Id="rId318" Type="http://schemas.openxmlformats.org/officeDocument/2006/relationships/slide" Target="slides/slide315.xml"/><Relationship Id="rId339" Type="http://schemas.openxmlformats.org/officeDocument/2006/relationships/slide" Target="slides/slide336.xml"/><Relationship Id="rId78" Type="http://schemas.openxmlformats.org/officeDocument/2006/relationships/slide" Target="slides/slide75.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143" Type="http://schemas.openxmlformats.org/officeDocument/2006/relationships/slide" Target="slides/slide140.xml"/><Relationship Id="rId164" Type="http://schemas.openxmlformats.org/officeDocument/2006/relationships/slide" Target="slides/slide161.xml"/><Relationship Id="rId185" Type="http://schemas.openxmlformats.org/officeDocument/2006/relationships/slide" Target="slides/slide182.xml"/><Relationship Id="rId350" Type="http://schemas.openxmlformats.org/officeDocument/2006/relationships/slide" Target="slides/slide347.xml"/><Relationship Id="rId371" Type="http://schemas.openxmlformats.org/officeDocument/2006/relationships/slide" Target="slides/slide368.xml"/><Relationship Id="rId9" Type="http://schemas.openxmlformats.org/officeDocument/2006/relationships/slide" Target="slides/slide6.xml"/><Relationship Id="rId210" Type="http://schemas.openxmlformats.org/officeDocument/2006/relationships/slide" Target="slides/slide207.xml"/><Relationship Id="rId26" Type="http://schemas.openxmlformats.org/officeDocument/2006/relationships/slide" Target="slides/slide23.xml"/><Relationship Id="rId231" Type="http://schemas.openxmlformats.org/officeDocument/2006/relationships/slide" Target="slides/slide228.xml"/><Relationship Id="rId252" Type="http://schemas.openxmlformats.org/officeDocument/2006/relationships/slide" Target="slides/slide249.xml"/><Relationship Id="rId273" Type="http://schemas.openxmlformats.org/officeDocument/2006/relationships/slide" Target="slides/slide270.xml"/><Relationship Id="rId294" Type="http://schemas.openxmlformats.org/officeDocument/2006/relationships/slide" Target="slides/slide291.xml"/><Relationship Id="rId308" Type="http://schemas.openxmlformats.org/officeDocument/2006/relationships/slide" Target="slides/slide305.xml"/><Relationship Id="rId329" Type="http://schemas.openxmlformats.org/officeDocument/2006/relationships/slide" Target="slides/slide326.xml"/><Relationship Id="rId47" Type="http://schemas.openxmlformats.org/officeDocument/2006/relationships/slide" Target="slides/slide44.xml"/><Relationship Id="rId68" Type="http://schemas.openxmlformats.org/officeDocument/2006/relationships/slide" Target="slides/slide65.xml"/><Relationship Id="rId89" Type="http://schemas.openxmlformats.org/officeDocument/2006/relationships/slide" Target="slides/slide86.xml"/><Relationship Id="rId112" Type="http://schemas.openxmlformats.org/officeDocument/2006/relationships/slide" Target="slides/slide109.xml"/><Relationship Id="rId133" Type="http://schemas.openxmlformats.org/officeDocument/2006/relationships/slide" Target="slides/slide130.xml"/><Relationship Id="rId154" Type="http://schemas.openxmlformats.org/officeDocument/2006/relationships/slide" Target="slides/slide151.xml"/><Relationship Id="rId175" Type="http://schemas.openxmlformats.org/officeDocument/2006/relationships/slide" Target="slides/slide172.xml"/><Relationship Id="rId340" Type="http://schemas.openxmlformats.org/officeDocument/2006/relationships/slide" Target="slides/slide337.xml"/><Relationship Id="rId361" Type="http://schemas.openxmlformats.org/officeDocument/2006/relationships/slide" Target="slides/slide358.xml"/><Relationship Id="rId196" Type="http://schemas.openxmlformats.org/officeDocument/2006/relationships/slide" Target="slides/slide193.xml"/><Relationship Id="rId200" Type="http://schemas.openxmlformats.org/officeDocument/2006/relationships/slide" Target="slides/slide197.xml"/><Relationship Id="rId16" Type="http://schemas.openxmlformats.org/officeDocument/2006/relationships/slide" Target="slides/slide13.xml"/><Relationship Id="rId221" Type="http://schemas.openxmlformats.org/officeDocument/2006/relationships/slide" Target="slides/slide218.xml"/><Relationship Id="rId242" Type="http://schemas.openxmlformats.org/officeDocument/2006/relationships/slide" Target="slides/slide239.xml"/><Relationship Id="rId263" Type="http://schemas.openxmlformats.org/officeDocument/2006/relationships/slide" Target="slides/slide260.xml"/><Relationship Id="rId284" Type="http://schemas.openxmlformats.org/officeDocument/2006/relationships/slide" Target="slides/slide281.xml"/><Relationship Id="rId319" Type="http://schemas.openxmlformats.org/officeDocument/2006/relationships/slide" Target="slides/slide316.xml"/><Relationship Id="rId37" Type="http://schemas.openxmlformats.org/officeDocument/2006/relationships/slide" Target="slides/slide34.xml"/><Relationship Id="rId58" Type="http://schemas.openxmlformats.org/officeDocument/2006/relationships/slide" Target="slides/slide55.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44" Type="http://schemas.openxmlformats.org/officeDocument/2006/relationships/slide" Target="slides/slide141.xml"/><Relationship Id="rId330" Type="http://schemas.openxmlformats.org/officeDocument/2006/relationships/slide" Target="slides/slide327.xml"/><Relationship Id="rId90" Type="http://schemas.openxmlformats.org/officeDocument/2006/relationships/slide" Target="slides/slide87.xml"/><Relationship Id="rId165" Type="http://schemas.openxmlformats.org/officeDocument/2006/relationships/slide" Target="slides/slide162.xml"/><Relationship Id="rId186" Type="http://schemas.openxmlformats.org/officeDocument/2006/relationships/slide" Target="slides/slide183.xml"/><Relationship Id="rId351" Type="http://schemas.openxmlformats.org/officeDocument/2006/relationships/slide" Target="slides/slide348.xml"/><Relationship Id="rId372" Type="http://schemas.openxmlformats.org/officeDocument/2006/relationships/slide" Target="slides/slide369.xml"/><Relationship Id="rId211" Type="http://schemas.openxmlformats.org/officeDocument/2006/relationships/slide" Target="slides/slide208.xml"/><Relationship Id="rId232" Type="http://schemas.openxmlformats.org/officeDocument/2006/relationships/slide" Target="slides/slide229.xml"/><Relationship Id="rId253" Type="http://schemas.openxmlformats.org/officeDocument/2006/relationships/slide" Target="slides/slide250.xml"/><Relationship Id="rId274" Type="http://schemas.openxmlformats.org/officeDocument/2006/relationships/slide" Target="slides/slide271.xml"/><Relationship Id="rId295" Type="http://schemas.openxmlformats.org/officeDocument/2006/relationships/slide" Target="slides/slide292.xml"/><Relationship Id="rId309" Type="http://schemas.openxmlformats.org/officeDocument/2006/relationships/slide" Target="slides/slide306.xml"/><Relationship Id="rId27" Type="http://schemas.openxmlformats.org/officeDocument/2006/relationships/slide" Target="slides/slide24.xml"/><Relationship Id="rId48" Type="http://schemas.openxmlformats.org/officeDocument/2006/relationships/slide" Target="slides/slide45.xml"/><Relationship Id="rId69" Type="http://schemas.openxmlformats.org/officeDocument/2006/relationships/slide" Target="slides/slide66.xml"/><Relationship Id="rId113" Type="http://schemas.openxmlformats.org/officeDocument/2006/relationships/slide" Target="slides/slide110.xml"/><Relationship Id="rId134" Type="http://schemas.openxmlformats.org/officeDocument/2006/relationships/slide" Target="slides/slide131.xml"/><Relationship Id="rId320" Type="http://schemas.openxmlformats.org/officeDocument/2006/relationships/slide" Target="slides/slide317.xml"/><Relationship Id="rId80" Type="http://schemas.openxmlformats.org/officeDocument/2006/relationships/slide" Target="slides/slide77.xml"/><Relationship Id="rId155" Type="http://schemas.openxmlformats.org/officeDocument/2006/relationships/slide" Target="slides/slide152.xml"/><Relationship Id="rId176" Type="http://schemas.openxmlformats.org/officeDocument/2006/relationships/slide" Target="slides/slide173.xml"/><Relationship Id="rId197" Type="http://schemas.openxmlformats.org/officeDocument/2006/relationships/slide" Target="slides/slide194.xml"/><Relationship Id="rId341" Type="http://schemas.openxmlformats.org/officeDocument/2006/relationships/slide" Target="slides/slide338.xml"/><Relationship Id="rId362" Type="http://schemas.openxmlformats.org/officeDocument/2006/relationships/slide" Target="slides/slide359.xml"/><Relationship Id="rId201" Type="http://schemas.openxmlformats.org/officeDocument/2006/relationships/slide" Target="slides/slide198.xml"/><Relationship Id="rId222" Type="http://schemas.openxmlformats.org/officeDocument/2006/relationships/slide" Target="slides/slide219.xml"/><Relationship Id="rId243" Type="http://schemas.openxmlformats.org/officeDocument/2006/relationships/slide" Target="slides/slide240.xml"/><Relationship Id="rId264" Type="http://schemas.openxmlformats.org/officeDocument/2006/relationships/slide" Target="slides/slide261.xml"/><Relationship Id="rId285" Type="http://schemas.openxmlformats.org/officeDocument/2006/relationships/slide" Target="slides/slide282.xml"/><Relationship Id="rId17" Type="http://schemas.openxmlformats.org/officeDocument/2006/relationships/slide" Target="slides/slide14.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24" Type="http://schemas.openxmlformats.org/officeDocument/2006/relationships/slide" Target="slides/slide121.xml"/><Relationship Id="rId310" Type="http://schemas.openxmlformats.org/officeDocument/2006/relationships/slide" Target="slides/slide307.xml"/><Relationship Id="rId70" Type="http://schemas.openxmlformats.org/officeDocument/2006/relationships/slide" Target="slides/slide67.xml"/><Relationship Id="rId91" Type="http://schemas.openxmlformats.org/officeDocument/2006/relationships/slide" Target="slides/slide88.xml"/><Relationship Id="rId145" Type="http://schemas.openxmlformats.org/officeDocument/2006/relationships/slide" Target="slides/slide142.xml"/><Relationship Id="rId166" Type="http://schemas.openxmlformats.org/officeDocument/2006/relationships/slide" Target="slides/slide163.xml"/><Relationship Id="rId187" Type="http://schemas.openxmlformats.org/officeDocument/2006/relationships/slide" Target="slides/slide184.xml"/><Relationship Id="rId331" Type="http://schemas.openxmlformats.org/officeDocument/2006/relationships/slide" Target="slides/slide328.xml"/><Relationship Id="rId352" Type="http://schemas.openxmlformats.org/officeDocument/2006/relationships/slide" Target="slides/slide349.xml"/><Relationship Id="rId373" Type="http://schemas.openxmlformats.org/officeDocument/2006/relationships/slide" Target="slides/slide370.xml"/><Relationship Id="rId1" Type="http://schemas.openxmlformats.org/officeDocument/2006/relationships/slideMaster" Target="slideMasters/slideMaster1.xml"/><Relationship Id="rId212" Type="http://schemas.openxmlformats.org/officeDocument/2006/relationships/slide" Target="slides/slide209.xml"/><Relationship Id="rId233" Type="http://schemas.openxmlformats.org/officeDocument/2006/relationships/slide" Target="slides/slide230.xml"/><Relationship Id="rId254" Type="http://schemas.openxmlformats.org/officeDocument/2006/relationships/slide" Target="slides/slide251.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275" Type="http://schemas.openxmlformats.org/officeDocument/2006/relationships/slide" Target="slides/slide272.xml"/><Relationship Id="rId296" Type="http://schemas.openxmlformats.org/officeDocument/2006/relationships/slide" Target="slides/slide293.xml"/><Relationship Id="rId300" Type="http://schemas.openxmlformats.org/officeDocument/2006/relationships/slide" Target="slides/slide297.xml"/><Relationship Id="rId60" Type="http://schemas.openxmlformats.org/officeDocument/2006/relationships/slide" Target="slides/slide57.xml"/><Relationship Id="rId81" Type="http://schemas.openxmlformats.org/officeDocument/2006/relationships/slide" Target="slides/slide78.xml"/><Relationship Id="rId135" Type="http://schemas.openxmlformats.org/officeDocument/2006/relationships/slide" Target="slides/slide132.xml"/><Relationship Id="rId156" Type="http://schemas.openxmlformats.org/officeDocument/2006/relationships/slide" Target="slides/slide153.xml"/><Relationship Id="rId177" Type="http://schemas.openxmlformats.org/officeDocument/2006/relationships/slide" Target="slides/slide174.xml"/><Relationship Id="rId198" Type="http://schemas.openxmlformats.org/officeDocument/2006/relationships/slide" Target="slides/slide195.xml"/><Relationship Id="rId321" Type="http://schemas.openxmlformats.org/officeDocument/2006/relationships/slide" Target="slides/slide318.xml"/><Relationship Id="rId342" Type="http://schemas.openxmlformats.org/officeDocument/2006/relationships/slide" Target="slides/slide339.xml"/><Relationship Id="rId363" Type="http://schemas.openxmlformats.org/officeDocument/2006/relationships/slide" Target="slides/slide360.xml"/><Relationship Id="rId202" Type="http://schemas.openxmlformats.org/officeDocument/2006/relationships/slide" Target="slides/slide199.xml"/><Relationship Id="rId223" Type="http://schemas.openxmlformats.org/officeDocument/2006/relationships/slide" Target="slides/slide220.xml"/><Relationship Id="rId244" Type="http://schemas.openxmlformats.org/officeDocument/2006/relationships/slide" Target="slides/slide241.xml"/><Relationship Id="rId18" Type="http://schemas.openxmlformats.org/officeDocument/2006/relationships/slide" Target="slides/slide15.xml"/><Relationship Id="rId39" Type="http://schemas.openxmlformats.org/officeDocument/2006/relationships/slide" Target="slides/slide36.xml"/><Relationship Id="rId265" Type="http://schemas.openxmlformats.org/officeDocument/2006/relationships/slide" Target="slides/slide262.xml"/><Relationship Id="rId286" Type="http://schemas.openxmlformats.org/officeDocument/2006/relationships/slide" Target="slides/slide283.xml"/><Relationship Id="rId50" Type="http://schemas.openxmlformats.org/officeDocument/2006/relationships/slide" Target="slides/slide47.xml"/><Relationship Id="rId104" Type="http://schemas.openxmlformats.org/officeDocument/2006/relationships/slide" Target="slides/slide101.xml"/><Relationship Id="rId125" Type="http://schemas.openxmlformats.org/officeDocument/2006/relationships/slide" Target="slides/slide122.xml"/><Relationship Id="rId146" Type="http://schemas.openxmlformats.org/officeDocument/2006/relationships/slide" Target="slides/slide143.xml"/><Relationship Id="rId167" Type="http://schemas.openxmlformats.org/officeDocument/2006/relationships/slide" Target="slides/slide164.xml"/><Relationship Id="rId188" Type="http://schemas.openxmlformats.org/officeDocument/2006/relationships/slide" Target="slides/slide185.xml"/><Relationship Id="rId311" Type="http://schemas.openxmlformats.org/officeDocument/2006/relationships/slide" Target="slides/slide308.xml"/><Relationship Id="rId332" Type="http://schemas.openxmlformats.org/officeDocument/2006/relationships/slide" Target="slides/slide329.xml"/><Relationship Id="rId353" Type="http://schemas.openxmlformats.org/officeDocument/2006/relationships/slide" Target="slides/slide350.xml"/><Relationship Id="rId374" Type="http://schemas.openxmlformats.org/officeDocument/2006/relationships/slide" Target="slides/slide371.xml"/><Relationship Id="rId71" Type="http://schemas.openxmlformats.org/officeDocument/2006/relationships/slide" Target="slides/slide68.xml"/><Relationship Id="rId92" Type="http://schemas.openxmlformats.org/officeDocument/2006/relationships/slide" Target="slides/slide89.xml"/><Relationship Id="rId213" Type="http://schemas.openxmlformats.org/officeDocument/2006/relationships/slide" Target="slides/slide210.xml"/><Relationship Id="rId234" Type="http://schemas.openxmlformats.org/officeDocument/2006/relationships/slide" Target="slides/slide231.xml"/><Relationship Id="rId2" Type="http://schemas.openxmlformats.org/officeDocument/2006/relationships/slideMaster" Target="slideMasters/slideMaster2.xml"/><Relationship Id="rId29" Type="http://schemas.openxmlformats.org/officeDocument/2006/relationships/slide" Target="slides/slide26.xml"/><Relationship Id="rId255" Type="http://schemas.openxmlformats.org/officeDocument/2006/relationships/slide" Target="slides/slide252.xml"/><Relationship Id="rId276" Type="http://schemas.openxmlformats.org/officeDocument/2006/relationships/slide" Target="slides/slide273.xml"/><Relationship Id="rId297" Type="http://schemas.openxmlformats.org/officeDocument/2006/relationships/slide" Target="slides/slide294.xml"/><Relationship Id="rId40" Type="http://schemas.openxmlformats.org/officeDocument/2006/relationships/slide" Target="slides/slide37.xml"/><Relationship Id="rId115" Type="http://schemas.openxmlformats.org/officeDocument/2006/relationships/slide" Target="slides/slide112.xml"/><Relationship Id="rId136" Type="http://schemas.openxmlformats.org/officeDocument/2006/relationships/slide" Target="slides/slide133.xml"/><Relationship Id="rId157" Type="http://schemas.openxmlformats.org/officeDocument/2006/relationships/slide" Target="slides/slide154.xml"/><Relationship Id="rId178" Type="http://schemas.openxmlformats.org/officeDocument/2006/relationships/slide" Target="slides/slide175.xml"/><Relationship Id="rId301" Type="http://schemas.openxmlformats.org/officeDocument/2006/relationships/slide" Target="slides/slide298.xml"/><Relationship Id="rId322" Type="http://schemas.openxmlformats.org/officeDocument/2006/relationships/slide" Target="slides/slide319.xml"/><Relationship Id="rId343" Type="http://schemas.openxmlformats.org/officeDocument/2006/relationships/slide" Target="slides/slide340.xml"/><Relationship Id="rId364" Type="http://schemas.openxmlformats.org/officeDocument/2006/relationships/slide" Target="slides/slide361.xml"/><Relationship Id="rId61" Type="http://schemas.openxmlformats.org/officeDocument/2006/relationships/slide" Target="slides/slide58.xml"/><Relationship Id="rId82" Type="http://schemas.openxmlformats.org/officeDocument/2006/relationships/slide" Target="slides/slide79.xml"/><Relationship Id="rId199" Type="http://schemas.openxmlformats.org/officeDocument/2006/relationships/slide" Target="slides/slide196.xml"/><Relationship Id="rId203" Type="http://schemas.openxmlformats.org/officeDocument/2006/relationships/slide" Target="slides/slide200.xml"/><Relationship Id="rId19" Type="http://schemas.openxmlformats.org/officeDocument/2006/relationships/slide" Target="slides/slide16.xml"/><Relationship Id="rId224" Type="http://schemas.openxmlformats.org/officeDocument/2006/relationships/slide" Target="slides/slide221.xml"/><Relationship Id="rId245" Type="http://schemas.openxmlformats.org/officeDocument/2006/relationships/slide" Target="slides/slide242.xml"/><Relationship Id="rId266" Type="http://schemas.openxmlformats.org/officeDocument/2006/relationships/slide" Target="slides/slide263.xml"/><Relationship Id="rId287" Type="http://schemas.openxmlformats.org/officeDocument/2006/relationships/slide" Target="slides/slide284.xml"/><Relationship Id="rId30" Type="http://schemas.openxmlformats.org/officeDocument/2006/relationships/slide" Target="slides/slide27.xml"/><Relationship Id="rId105" Type="http://schemas.openxmlformats.org/officeDocument/2006/relationships/slide" Target="slides/slide102.xml"/><Relationship Id="rId126" Type="http://schemas.openxmlformats.org/officeDocument/2006/relationships/slide" Target="slides/slide123.xml"/><Relationship Id="rId147" Type="http://schemas.openxmlformats.org/officeDocument/2006/relationships/slide" Target="slides/slide144.xml"/><Relationship Id="rId168" Type="http://schemas.openxmlformats.org/officeDocument/2006/relationships/slide" Target="slides/slide165.xml"/><Relationship Id="rId312" Type="http://schemas.openxmlformats.org/officeDocument/2006/relationships/slide" Target="slides/slide309.xml"/><Relationship Id="rId333" Type="http://schemas.openxmlformats.org/officeDocument/2006/relationships/slide" Target="slides/slide330.xml"/><Relationship Id="rId354" Type="http://schemas.openxmlformats.org/officeDocument/2006/relationships/slide" Target="slides/slide351.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189" Type="http://schemas.openxmlformats.org/officeDocument/2006/relationships/slide" Target="slides/slide186.xml"/><Relationship Id="rId375" Type="http://schemas.openxmlformats.org/officeDocument/2006/relationships/slide" Target="slides/slide372.xml"/><Relationship Id="rId3" Type="http://schemas.openxmlformats.org/officeDocument/2006/relationships/slideMaster" Target="slideMasters/slideMaster3.xml"/><Relationship Id="rId214" Type="http://schemas.openxmlformats.org/officeDocument/2006/relationships/slide" Target="slides/slide211.xml"/><Relationship Id="rId235" Type="http://schemas.openxmlformats.org/officeDocument/2006/relationships/slide" Target="slides/slide232.xml"/><Relationship Id="rId256" Type="http://schemas.openxmlformats.org/officeDocument/2006/relationships/slide" Target="slides/slide253.xml"/><Relationship Id="rId277" Type="http://schemas.openxmlformats.org/officeDocument/2006/relationships/slide" Target="slides/slide274.xml"/><Relationship Id="rId298" Type="http://schemas.openxmlformats.org/officeDocument/2006/relationships/slide" Target="slides/slide295.xml"/><Relationship Id="rId116" Type="http://schemas.openxmlformats.org/officeDocument/2006/relationships/slide" Target="slides/slide113.xml"/><Relationship Id="rId137" Type="http://schemas.openxmlformats.org/officeDocument/2006/relationships/slide" Target="slides/slide134.xml"/><Relationship Id="rId158" Type="http://schemas.openxmlformats.org/officeDocument/2006/relationships/slide" Target="slides/slide155.xml"/><Relationship Id="rId302" Type="http://schemas.openxmlformats.org/officeDocument/2006/relationships/slide" Target="slides/slide299.xml"/><Relationship Id="rId323" Type="http://schemas.openxmlformats.org/officeDocument/2006/relationships/slide" Target="slides/slide320.xml"/><Relationship Id="rId344" Type="http://schemas.openxmlformats.org/officeDocument/2006/relationships/slide" Target="slides/slide341.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179" Type="http://schemas.openxmlformats.org/officeDocument/2006/relationships/slide" Target="slides/slide176.xml"/><Relationship Id="rId365" Type="http://schemas.openxmlformats.org/officeDocument/2006/relationships/slide" Target="slides/slide362.xml"/><Relationship Id="rId190" Type="http://schemas.openxmlformats.org/officeDocument/2006/relationships/slide" Target="slides/slide187.xml"/><Relationship Id="rId204" Type="http://schemas.openxmlformats.org/officeDocument/2006/relationships/slide" Target="slides/slide201.xml"/><Relationship Id="rId225" Type="http://schemas.openxmlformats.org/officeDocument/2006/relationships/slide" Target="slides/slide222.xml"/><Relationship Id="rId246" Type="http://schemas.openxmlformats.org/officeDocument/2006/relationships/slide" Target="slides/slide243.xml"/><Relationship Id="rId267" Type="http://schemas.openxmlformats.org/officeDocument/2006/relationships/slide" Target="slides/slide264.xml"/><Relationship Id="rId288" Type="http://schemas.openxmlformats.org/officeDocument/2006/relationships/slide" Target="slides/slide285.xml"/><Relationship Id="rId106" Type="http://schemas.openxmlformats.org/officeDocument/2006/relationships/slide" Target="slides/slide103.xml"/><Relationship Id="rId127" Type="http://schemas.openxmlformats.org/officeDocument/2006/relationships/slide" Target="slides/slide124.xml"/><Relationship Id="rId313" Type="http://schemas.openxmlformats.org/officeDocument/2006/relationships/slide" Target="slides/slide310.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94" Type="http://schemas.openxmlformats.org/officeDocument/2006/relationships/slide" Target="slides/slide91.xml"/><Relationship Id="rId148" Type="http://schemas.openxmlformats.org/officeDocument/2006/relationships/slide" Target="slides/slide145.xml"/><Relationship Id="rId169" Type="http://schemas.openxmlformats.org/officeDocument/2006/relationships/slide" Target="slides/slide166.xml"/><Relationship Id="rId334" Type="http://schemas.openxmlformats.org/officeDocument/2006/relationships/slide" Target="slides/slide331.xml"/><Relationship Id="rId355" Type="http://schemas.openxmlformats.org/officeDocument/2006/relationships/slide" Target="slides/slide352.xml"/><Relationship Id="rId376" Type="http://schemas.openxmlformats.org/officeDocument/2006/relationships/slide" Target="slides/slide373.xml"/><Relationship Id="rId4" Type="http://schemas.openxmlformats.org/officeDocument/2006/relationships/slide" Target="slides/slide1.xml"/><Relationship Id="rId180" Type="http://schemas.openxmlformats.org/officeDocument/2006/relationships/slide" Target="slides/slide177.xml"/><Relationship Id="rId215" Type="http://schemas.openxmlformats.org/officeDocument/2006/relationships/slide" Target="slides/slide212.xml"/><Relationship Id="rId236" Type="http://schemas.openxmlformats.org/officeDocument/2006/relationships/slide" Target="slides/slide233.xml"/><Relationship Id="rId257" Type="http://schemas.openxmlformats.org/officeDocument/2006/relationships/slide" Target="slides/slide254.xml"/><Relationship Id="rId278" Type="http://schemas.openxmlformats.org/officeDocument/2006/relationships/slide" Target="slides/slide275.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image" Target="../media/image1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5A8B523-858E-4E94-9E6B-98F36620065C}" type="datetimeFigureOut">
              <a:rPr lang="en-US" smtClean="0"/>
              <a:t>7/14/2016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A6830EA-CF55-42B0-9EE6-018EEED08B68}" type="slidenum">
              <a:rPr lang="en-US" smtClean="0"/>
              <a:t>‹#›</a:t>
            </a:fld>
            <a:endParaRPr lang="en-US"/>
          </a:p>
        </p:txBody>
      </p:sp>
    </p:spTree>
    <p:extLst>
      <p:ext uri="{BB962C8B-B14F-4D97-AF65-F5344CB8AC3E}">
        <p14:creationId xmlns:p14="http://schemas.microsoft.com/office/powerpoint/2010/main" val="7026631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6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7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A6830EA-CF55-42B0-9EE6-018EEED08B68}" type="slidenum">
              <a:rPr lang="en-US" smtClean="0"/>
              <a:t>55</a:t>
            </a:fld>
            <a:endParaRPr lang="en-US"/>
          </a:p>
        </p:txBody>
      </p:sp>
    </p:spTree>
    <p:extLst>
      <p:ext uri="{BB962C8B-B14F-4D97-AF65-F5344CB8AC3E}">
        <p14:creationId xmlns:p14="http://schemas.microsoft.com/office/powerpoint/2010/main" val="1194264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Slide Image Placeholder 1"/>
          <p:cNvSpPr>
            <a:spLocks noGrp="1" noRot="1" noChangeAspect="1" noTextEdit="1"/>
          </p:cNvSpPr>
          <p:nvPr>
            <p:ph type="sldImg"/>
          </p:nvPr>
        </p:nvSpPr>
        <p:spPr bwMode="auto">
          <a:xfrm>
            <a:off x="1143000" y="685800"/>
            <a:ext cx="4572000" cy="34290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1299" name="Notes Placeholder 2"/>
          <p:cNvSpPr>
            <a:spLocks noGrp="1"/>
          </p:cNvSpPr>
          <p:nvPr>
            <p:ph type="body" idx="1"/>
          </p:nvPr>
        </p:nvSpPr>
        <p:spPr bwMode="auto">
          <a:xfrm>
            <a:off x="685180" y="4342777"/>
            <a:ext cx="5487640" cy="4115111"/>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p>
            <a:pPr>
              <a:spcBef>
                <a:spcPct val="0"/>
              </a:spcBef>
            </a:pPr>
            <a:endParaRPr lang="en-US" altLang="en-US" smtClean="0"/>
          </a:p>
        </p:txBody>
      </p:sp>
      <p:sp>
        <p:nvSpPr>
          <p:cNvPr id="311300" name="Slide Number Placeholder 3"/>
          <p:cNvSpPr>
            <a:spLocks noGrp="1"/>
          </p:cNvSpPr>
          <p:nvPr>
            <p:ph type="sldNum" sz="quarter" idx="4294967295"/>
          </p:nvPr>
        </p:nvSpPr>
        <p:spPr bwMode="auto">
          <a:xfrm>
            <a:off x="3884753" y="8685552"/>
            <a:ext cx="2971697" cy="45688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lvl1pPr eaLnBrk="0" hangingPunct="0">
              <a:defRPr sz="2000">
                <a:solidFill>
                  <a:schemeClr val="tx1"/>
                </a:solidFill>
                <a:latin typeface="Times New Roman" pitchFamily="18" charset="0"/>
              </a:defRPr>
            </a:lvl1pPr>
            <a:lvl2pPr marL="727868" indent="-279949" eaLnBrk="0" hangingPunct="0">
              <a:defRPr sz="2000">
                <a:solidFill>
                  <a:schemeClr val="tx1"/>
                </a:solidFill>
                <a:latin typeface="Times New Roman" pitchFamily="18" charset="0"/>
              </a:defRPr>
            </a:lvl2pPr>
            <a:lvl3pPr marL="1119797" indent="-223959" eaLnBrk="0" hangingPunct="0">
              <a:defRPr sz="2000">
                <a:solidFill>
                  <a:schemeClr val="tx1"/>
                </a:solidFill>
                <a:latin typeface="Times New Roman" pitchFamily="18" charset="0"/>
              </a:defRPr>
            </a:lvl3pPr>
            <a:lvl4pPr marL="1567716" indent="-223959" eaLnBrk="0" hangingPunct="0">
              <a:defRPr sz="2000">
                <a:solidFill>
                  <a:schemeClr val="tx1"/>
                </a:solidFill>
                <a:latin typeface="Times New Roman" pitchFamily="18" charset="0"/>
              </a:defRPr>
            </a:lvl4pPr>
            <a:lvl5pPr marL="2015635" indent="-223959" eaLnBrk="0" hangingPunct="0">
              <a:defRPr sz="2000">
                <a:solidFill>
                  <a:schemeClr val="tx1"/>
                </a:solidFill>
                <a:latin typeface="Times New Roman" pitchFamily="18" charset="0"/>
              </a:defRPr>
            </a:lvl5pPr>
            <a:lvl6pPr marL="2463554" indent="-223959" eaLnBrk="0" fontAlgn="base" hangingPunct="0">
              <a:spcBef>
                <a:spcPct val="0"/>
              </a:spcBef>
              <a:spcAft>
                <a:spcPct val="0"/>
              </a:spcAft>
              <a:defRPr sz="2000">
                <a:solidFill>
                  <a:schemeClr val="tx1"/>
                </a:solidFill>
                <a:latin typeface="Times New Roman" pitchFamily="18" charset="0"/>
              </a:defRPr>
            </a:lvl6pPr>
            <a:lvl7pPr marL="2911472" indent="-223959" eaLnBrk="0" fontAlgn="base" hangingPunct="0">
              <a:spcBef>
                <a:spcPct val="0"/>
              </a:spcBef>
              <a:spcAft>
                <a:spcPct val="0"/>
              </a:spcAft>
              <a:defRPr sz="2000">
                <a:solidFill>
                  <a:schemeClr val="tx1"/>
                </a:solidFill>
                <a:latin typeface="Times New Roman" pitchFamily="18" charset="0"/>
              </a:defRPr>
            </a:lvl7pPr>
            <a:lvl8pPr marL="3359391" indent="-223959" eaLnBrk="0" fontAlgn="base" hangingPunct="0">
              <a:spcBef>
                <a:spcPct val="0"/>
              </a:spcBef>
              <a:spcAft>
                <a:spcPct val="0"/>
              </a:spcAft>
              <a:defRPr sz="2000">
                <a:solidFill>
                  <a:schemeClr val="tx1"/>
                </a:solidFill>
                <a:latin typeface="Times New Roman" pitchFamily="18" charset="0"/>
              </a:defRPr>
            </a:lvl8pPr>
            <a:lvl9pPr marL="3807310" indent="-223959" eaLnBrk="0" fontAlgn="base" hangingPunct="0">
              <a:spcBef>
                <a:spcPct val="0"/>
              </a:spcBef>
              <a:spcAft>
                <a:spcPct val="0"/>
              </a:spcAft>
              <a:defRPr sz="2000">
                <a:solidFill>
                  <a:schemeClr val="tx1"/>
                </a:solidFill>
                <a:latin typeface="Times New Roman" pitchFamily="18" charset="0"/>
              </a:defRPr>
            </a:lvl9pPr>
          </a:lstStyle>
          <a:p>
            <a:pPr eaLnBrk="1" hangingPunct="1"/>
            <a:fld id="{4C20DC41-53FC-437A-BA0E-B5661F3B5756}" type="slidenum">
              <a:rPr lang="en-US" altLang="en-US"/>
              <a:pPr eaLnBrk="1" hangingPunct="1"/>
              <a:t>148</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358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a:solidFill>
                  <a:schemeClr val="tx1"/>
                </a:solidFill>
                <a:latin typeface="Arial" charset="0"/>
              </a:defRPr>
            </a:lvl1pPr>
            <a:lvl2pPr marL="729057" indent="-280406" defTabSz="914437">
              <a:defRPr>
                <a:solidFill>
                  <a:schemeClr val="tx1"/>
                </a:solidFill>
                <a:latin typeface="Arial" charset="0"/>
              </a:defRPr>
            </a:lvl2pPr>
            <a:lvl3pPr marL="1121626" indent="-224325" defTabSz="914437">
              <a:defRPr>
                <a:solidFill>
                  <a:schemeClr val="tx1"/>
                </a:solidFill>
                <a:latin typeface="Arial" charset="0"/>
              </a:defRPr>
            </a:lvl3pPr>
            <a:lvl4pPr marL="1570276" indent="-224325" defTabSz="914437">
              <a:defRPr>
                <a:solidFill>
                  <a:schemeClr val="tx1"/>
                </a:solidFill>
                <a:latin typeface="Arial" charset="0"/>
              </a:defRPr>
            </a:lvl4pPr>
            <a:lvl5pPr marL="2018927" indent="-224325" defTabSz="914437">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fld id="{5EBFC3C4-590D-4043-A8B1-EE20502E074C}" type="slidenum">
              <a:rPr lang="en-US" smtClean="0"/>
              <a:pPr/>
              <a:t>324</a:t>
            </a:fld>
            <a:endParaRPr lang="en-US" dirty="0" smtClean="0"/>
          </a:p>
        </p:txBody>
      </p:sp>
    </p:spTree>
    <p:extLst>
      <p:ext uri="{BB962C8B-B14F-4D97-AF65-F5344CB8AC3E}">
        <p14:creationId xmlns:p14="http://schemas.microsoft.com/office/powerpoint/2010/main" val="4295507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368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a:solidFill>
                  <a:schemeClr val="tx1"/>
                </a:solidFill>
                <a:latin typeface="Arial" charset="0"/>
              </a:defRPr>
            </a:lvl1pPr>
            <a:lvl2pPr marL="729057" indent="-280406" defTabSz="914437">
              <a:defRPr>
                <a:solidFill>
                  <a:schemeClr val="tx1"/>
                </a:solidFill>
                <a:latin typeface="Arial" charset="0"/>
              </a:defRPr>
            </a:lvl2pPr>
            <a:lvl3pPr marL="1121626" indent="-224325" defTabSz="914437">
              <a:defRPr>
                <a:solidFill>
                  <a:schemeClr val="tx1"/>
                </a:solidFill>
                <a:latin typeface="Arial" charset="0"/>
              </a:defRPr>
            </a:lvl3pPr>
            <a:lvl4pPr marL="1570276" indent="-224325" defTabSz="914437">
              <a:defRPr>
                <a:solidFill>
                  <a:schemeClr val="tx1"/>
                </a:solidFill>
                <a:latin typeface="Arial" charset="0"/>
              </a:defRPr>
            </a:lvl4pPr>
            <a:lvl5pPr marL="2018927" indent="-224325" defTabSz="914437">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fld id="{C41C3652-A651-4258-8316-FDD5182406FD}" type="slidenum">
              <a:rPr lang="en-US" smtClean="0"/>
              <a:pPr/>
              <a:t>325</a:t>
            </a:fld>
            <a:endParaRPr lang="en-US" dirty="0" smtClean="0"/>
          </a:p>
        </p:txBody>
      </p:sp>
    </p:spTree>
    <p:extLst>
      <p:ext uri="{BB962C8B-B14F-4D97-AF65-F5344CB8AC3E}">
        <p14:creationId xmlns:p14="http://schemas.microsoft.com/office/powerpoint/2010/main" val="12709921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378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a:solidFill>
                  <a:schemeClr val="tx1"/>
                </a:solidFill>
                <a:latin typeface="Arial" charset="0"/>
              </a:defRPr>
            </a:lvl1pPr>
            <a:lvl2pPr marL="729057" indent="-280406" defTabSz="914437">
              <a:defRPr>
                <a:solidFill>
                  <a:schemeClr val="tx1"/>
                </a:solidFill>
                <a:latin typeface="Arial" charset="0"/>
              </a:defRPr>
            </a:lvl2pPr>
            <a:lvl3pPr marL="1121626" indent="-224325" defTabSz="914437">
              <a:defRPr>
                <a:solidFill>
                  <a:schemeClr val="tx1"/>
                </a:solidFill>
                <a:latin typeface="Arial" charset="0"/>
              </a:defRPr>
            </a:lvl3pPr>
            <a:lvl4pPr marL="1570276" indent="-224325" defTabSz="914437">
              <a:defRPr>
                <a:solidFill>
                  <a:schemeClr val="tx1"/>
                </a:solidFill>
                <a:latin typeface="Arial" charset="0"/>
              </a:defRPr>
            </a:lvl4pPr>
            <a:lvl5pPr marL="2018927" indent="-224325" defTabSz="914437">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fld id="{E3DAF8A1-BA81-46E4-88CC-7EFE6EF7FEA2}" type="slidenum">
              <a:rPr lang="en-US" smtClean="0"/>
              <a:pPr/>
              <a:t>326</a:t>
            </a:fld>
            <a:endParaRPr lang="en-US" dirty="0" smtClean="0"/>
          </a:p>
        </p:txBody>
      </p:sp>
    </p:spTree>
    <p:extLst>
      <p:ext uri="{BB962C8B-B14F-4D97-AF65-F5344CB8AC3E}">
        <p14:creationId xmlns:p14="http://schemas.microsoft.com/office/powerpoint/2010/main" val="42663284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389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a:solidFill>
                  <a:schemeClr val="tx1"/>
                </a:solidFill>
                <a:latin typeface="Arial" charset="0"/>
              </a:defRPr>
            </a:lvl1pPr>
            <a:lvl2pPr marL="729057" indent="-280406" defTabSz="914437">
              <a:defRPr>
                <a:solidFill>
                  <a:schemeClr val="tx1"/>
                </a:solidFill>
                <a:latin typeface="Arial" charset="0"/>
              </a:defRPr>
            </a:lvl2pPr>
            <a:lvl3pPr marL="1121626" indent="-224325" defTabSz="914437">
              <a:defRPr>
                <a:solidFill>
                  <a:schemeClr val="tx1"/>
                </a:solidFill>
                <a:latin typeface="Arial" charset="0"/>
              </a:defRPr>
            </a:lvl3pPr>
            <a:lvl4pPr marL="1570276" indent="-224325" defTabSz="914437">
              <a:defRPr>
                <a:solidFill>
                  <a:schemeClr val="tx1"/>
                </a:solidFill>
                <a:latin typeface="Arial" charset="0"/>
              </a:defRPr>
            </a:lvl4pPr>
            <a:lvl5pPr marL="2018927" indent="-224325" defTabSz="914437">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fld id="{ED45E00E-1BF5-45D7-915B-0B3EECC91197}" type="slidenum">
              <a:rPr lang="en-US" smtClean="0"/>
              <a:pPr/>
              <a:t>327</a:t>
            </a:fld>
            <a:endParaRPr lang="en-US" dirty="0" smtClean="0"/>
          </a:p>
        </p:txBody>
      </p:sp>
    </p:spTree>
    <p:extLst>
      <p:ext uri="{BB962C8B-B14F-4D97-AF65-F5344CB8AC3E}">
        <p14:creationId xmlns:p14="http://schemas.microsoft.com/office/powerpoint/2010/main" val="40106722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399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a:solidFill>
                  <a:schemeClr val="tx1"/>
                </a:solidFill>
                <a:latin typeface="Arial" charset="0"/>
              </a:defRPr>
            </a:lvl1pPr>
            <a:lvl2pPr marL="729057" indent="-280406" defTabSz="914437">
              <a:defRPr>
                <a:solidFill>
                  <a:schemeClr val="tx1"/>
                </a:solidFill>
                <a:latin typeface="Arial" charset="0"/>
              </a:defRPr>
            </a:lvl2pPr>
            <a:lvl3pPr marL="1121626" indent="-224325" defTabSz="914437">
              <a:defRPr>
                <a:solidFill>
                  <a:schemeClr val="tx1"/>
                </a:solidFill>
                <a:latin typeface="Arial" charset="0"/>
              </a:defRPr>
            </a:lvl3pPr>
            <a:lvl4pPr marL="1570276" indent="-224325" defTabSz="914437">
              <a:defRPr>
                <a:solidFill>
                  <a:schemeClr val="tx1"/>
                </a:solidFill>
                <a:latin typeface="Arial" charset="0"/>
              </a:defRPr>
            </a:lvl4pPr>
            <a:lvl5pPr marL="2018927" indent="-224325" defTabSz="914437">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fld id="{E007042E-9F02-4738-A27D-7CC9CA1C9062}" type="slidenum">
              <a:rPr lang="en-US" smtClean="0"/>
              <a:pPr/>
              <a:t>328</a:t>
            </a:fld>
            <a:endParaRPr lang="en-US" dirty="0" smtClean="0"/>
          </a:p>
        </p:txBody>
      </p:sp>
    </p:spTree>
    <p:extLst>
      <p:ext uri="{BB962C8B-B14F-4D97-AF65-F5344CB8AC3E}">
        <p14:creationId xmlns:p14="http://schemas.microsoft.com/office/powerpoint/2010/main" val="32294797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40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a:solidFill>
                  <a:schemeClr val="tx1"/>
                </a:solidFill>
                <a:latin typeface="Arial" charset="0"/>
              </a:defRPr>
            </a:lvl1pPr>
            <a:lvl2pPr marL="729057" indent="-280406" defTabSz="914437">
              <a:defRPr>
                <a:solidFill>
                  <a:schemeClr val="tx1"/>
                </a:solidFill>
                <a:latin typeface="Arial" charset="0"/>
              </a:defRPr>
            </a:lvl2pPr>
            <a:lvl3pPr marL="1121626" indent="-224325" defTabSz="914437">
              <a:defRPr>
                <a:solidFill>
                  <a:schemeClr val="tx1"/>
                </a:solidFill>
                <a:latin typeface="Arial" charset="0"/>
              </a:defRPr>
            </a:lvl3pPr>
            <a:lvl4pPr marL="1570276" indent="-224325" defTabSz="914437">
              <a:defRPr>
                <a:solidFill>
                  <a:schemeClr val="tx1"/>
                </a:solidFill>
                <a:latin typeface="Arial" charset="0"/>
              </a:defRPr>
            </a:lvl4pPr>
            <a:lvl5pPr marL="2018927" indent="-224325" defTabSz="914437">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fld id="{DD4242CA-0E8F-4680-91FC-272ACE065D57}" type="slidenum">
              <a:rPr lang="en-US" smtClean="0"/>
              <a:pPr/>
              <a:t>329</a:t>
            </a:fld>
            <a:endParaRPr lang="en-US" dirty="0" smtClean="0"/>
          </a:p>
        </p:txBody>
      </p:sp>
    </p:spTree>
    <p:extLst>
      <p:ext uri="{BB962C8B-B14F-4D97-AF65-F5344CB8AC3E}">
        <p14:creationId xmlns:p14="http://schemas.microsoft.com/office/powerpoint/2010/main" val="24276845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419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a:solidFill>
                  <a:schemeClr val="tx1"/>
                </a:solidFill>
                <a:latin typeface="Arial" charset="0"/>
              </a:defRPr>
            </a:lvl1pPr>
            <a:lvl2pPr marL="729057" indent="-280406" defTabSz="914437">
              <a:defRPr>
                <a:solidFill>
                  <a:schemeClr val="tx1"/>
                </a:solidFill>
                <a:latin typeface="Arial" charset="0"/>
              </a:defRPr>
            </a:lvl2pPr>
            <a:lvl3pPr marL="1121626" indent="-224325" defTabSz="914437">
              <a:defRPr>
                <a:solidFill>
                  <a:schemeClr val="tx1"/>
                </a:solidFill>
                <a:latin typeface="Arial" charset="0"/>
              </a:defRPr>
            </a:lvl3pPr>
            <a:lvl4pPr marL="1570276" indent="-224325" defTabSz="914437">
              <a:defRPr>
                <a:solidFill>
                  <a:schemeClr val="tx1"/>
                </a:solidFill>
                <a:latin typeface="Arial" charset="0"/>
              </a:defRPr>
            </a:lvl4pPr>
            <a:lvl5pPr marL="2018927" indent="-224325" defTabSz="914437">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fld id="{8B05640C-94C0-45A9-B6F6-541B16B7934A}" type="slidenum">
              <a:rPr lang="en-US" smtClean="0"/>
              <a:pPr/>
              <a:t>330</a:t>
            </a:fld>
            <a:endParaRPr lang="en-US" dirty="0" smtClean="0"/>
          </a:p>
        </p:txBody>
      </p:sp>
    </p:spTree>
    <p:extLst>
      <p:ext uri="{BB962C8B-B14F-4D97-AF65-F5344CB8AC3E}">
        <p14:creationId xmlns:p14="http://schemas.microsoft.com/office/powerpoint/2010/main" val="2496025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430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a:solidFill>
                  <a:schemeClr val="tx1"/>
                </a:solidFill>
                <a:latin typeface="Arial" charset="0"/>
              </a:defRPr>
            </a:lvl1pPr>
            <a:lvl2pPr marL="729057" indent="-280406" defTabSz="914437">
              <a:defRPr>
                <a:solidFill>
                  <a:schemeClr val="tx1"/>
                </a:solidFill>
                <a:latin typeface="Arial" charset="0"/>
              </a:defRPr>
            </a:lvl2pPr>
            <a:lvl3pPr marL="1121626" indent="-224325" defTabSz="914437">
              <a:defRPr>
                <a:solidFill>
                  <a:schemeClr val="tx1"/>
                </a:solidFill>
                <a:latin typeface="Arial" charset="0"/>
              </a:defRPr>
            </a:lvl3pPr>
            <a:lvl4pPr marL="1570276" indent="-224325" defTabSz="914437">
              <a:defRPr>
                <a:solidFill>
                  <a:schemeClr val="tx1"/>
                </a:solidFill>
                <a:latin typeface="Arial" charset="0"/>
              </a:defRPr>
            </a:lvl4pPr>
            <a:lvl5pPr marL="2018927" indent="-224325" defTabSz="914437">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fld id="{A28BA5FA-0634-4620-8CC5-0888D9BE9B12}" type="slidenum">
              <a:rPr lang="en-US" smtClean="0"/>
              <a:pPr/>
              <a:t>331</a:t>
            </a:fld>
            <a:endParaRPr lang="en-US" dirty="0" smtClean="0"/>
          </a:p>
        </p:txBody>
      </p:sp>
    </p:spTree>
    <p:extLst>
      <p:ext uri="{BB962C8B-B14F-4D97-AF65-F5344CB8AC3E}">
        <p14:creationId xmlns:p14="http://schemas.microsoft.com/office/powerpoint/2010/main" val="25147559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430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a:solidFill>
                  <a:schemeClr val="tx1"/>
                </a:solidFill>
                <a:latin typeface="Arial" charset="0"/>
              </a:defRPr>
            </a:lvl1pPr>
            <a:lvl2pPr marL="729057" indent="-280406" defTabSz="914437">
              <a:defRPr>
                <a:solidFill>
                  <a:schemeClr val="tx1"/>
                </a:solidFill>
                <a:latin typeface="Arial" charset="0"/>
              </a:defRPr>
            </a:lvl2pPr>
            <a:lvl3pPr marL="1121626" indent="-224325" defTabSz="914437">
              <a:defRPr>
                <a:solidFill>
                  <a:schemeClr val="tx1"/>
                </a:solidFill>
                <a:latin typeface="Arial" charset="0"/>
              </a:defRPr>
            </a:lvl3pPr>
            <a:lvl4pPr marL="1570276" indent="-224325" defTabSz="914437">
              <a:defRPr>
                <a:solidFill>
                  <a:schemeClr val="tx1"/>
                </a:solidFill>
                <a:latin typeface="Arial" charset="0"/>
              </a:defRPr>
            </a:lvl4pPr>
            <a:lvl5pPr marL="2018927" indent="-224325" defTabSz="914437">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fld id="{A28BA5FA-0634-4620-8CC5-0888D9BE9B12}" type="slidenum">
              <a:rPr lang="en-US" smtClean="0"/>
              <a:pPr/>
              <a:t>332</a:t>
            </a:fld>
            <a:endParaRPr lang="en-US" dirty="0" smtClean="0"/>
          </a:p>
        </p:txBody>
      </p:sp>
    </p:spTree>
    <p:extLst>
      <p:ext uri="{BB962C8B-B14F-4D97-AF65-F5344CB8AC3E}">
        <p14:creationId xmlns:p14="http://schemas.microsoft.com/office/powerpoint/2010/main" val="25147559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440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a:solidFill>
                  <a:schemeClr val="tx1"/>
                </a:solidFill>
                <a:latin typeface="Arial" charset="0"/>
              </a:defRPr>
            </a:lvl1pPr>
            <a:lvl2pPr marL="729057" indent="-280406" defTabSz="914437">
              <a:defRPr>
                <a:solidFill>
                  <a:schemeClr val="tx1"/>
                </a:solidFill>
                <a:latin typeface="Arial" charset="0"/>
              </a:defRPr>
            </a:lvl2pPr>
            <a:lvl3pPr marL="1121626" indent="-224325" defTabSz="914437">
              <a:defRPr>
                <a:solidFill>
                  <a:schemeClr val="tx1"/>
                </a:solidFill>
                <a:latin typeface="Arial" charset="0"/>
              </a:defRPr>
            </a:lvl3pPr>
            <a:lvl4pPr marL="1570276" indent="-224325" defTabSz="914437">
              <a:defRPr>
                <a:solidFill>
                  <a:schemeClr val="tx1"/>
                </a:solidFill>
                <a:latin typeface="Arial" charset="0"/>
              </a:defRPr>
            </a:lvl4pPr>
            <a:lvl5pPr marL="2018927" indent="-224325" defTabSz="914437">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fld id="{236695F6-8302-4C22-9A8A-8A95C75B9BEF}" type="slidenum">
              <a:rPr lang="en-US" smtClean="0"/>
              <a:pPr/>
              <a:t>333</a:t>
            </a:fld>
            <a:endParaRPr lang="en-US" dirty="0" smtClean="0"/>
          </a:p>
        </p:txBody>
      </p:sp>
    </p:spTree>
    <p:extLst>
      <p:ext uri="{BB962C8B-B14F-4D97-AF65-F5344CB8AC3E}">
        <p14:creationId xmlns:p14="http://schemas.microsoft.com/office/powerpoint/2010/main" val="8066711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450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a:solidFill>
                  <a:schemeClr val="tx1"/>
                </a:solidFill>
                <a:latin typeface="Arial" charset="0"/>
              </a:defRPr>
            </a:lvl1pPr>
            <a:lvl2pPr marL="729057" indent="-280406" defTabSz="914437">
              <a:defRPr>
                <a:solidFill>
                  <a:schemeClr val="tx1"/>
                </a:solidFill>
                <a:latin typeface="Arial" charset="0"/>
              </a:defRPr>
            </a:lvl2pPr>
            <a:lvl3pPr marL="1121626" indent="-224325" defTabSz="914437">
              <a:defRPr>
                <a:solidFill>
                  <a:schemeClr val="tx1"/>
                </a:solidFill>
                <a:latin typeface="Arial" charset="0"/>
              </a:defRPr>
            </a:lvl3pPr>
            <a:lvl4pPr marL="1570276" indent="-224325" defTabSz="914437">
              <a:defRPr>
                <a:solidFill>
                  <a:schemeClr val="tx1"/>
                </a:solidFill>
                <a:latin typeface="Arial" charset="0"/>
              </a:defRPr>
            </a:lvl4pPr>
            <a:lvl5pPr marL="2018927" indent="-224325" defTabSz="914437">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fld id="{E7EE70E5-C840-4A91-83A2-9A0B29367C54}" type="slidenum">
              <a:rPr lang="en-US" smtClean="0"/>
              <a:pPr/>
              <a:t>334</a:t>
            </a:fld>
            <a:endParaRPr lang="en-US" dirty="0" smtClean="0"/>
          </a:p>
        </p:txBody>
      </p:sp>
    </p:spTree>
    <p:extLst>
      <p:ext uri="{BB962C8B-B14F-4D97-AF65-F5344CB8AC3E}">
        <p14:creationId xmlns:p14="http://schemas.microsoft.com/office/powerpoint/2010/main" val="243362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460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a:solidFill>
                  <a:schemeClr val="tx1"/>
                </a:solidFill>
                <a:latin typeface="Arial" charset="0"/>
              </a:defRPr>
            </a:lvl1pPr>
            <a:lvl2pPr marL="729057" indent="-280406" defTabSz="914437">
              <a:defRPr>
                <a:solidFill>
                  <a:schemeClr val="tx1"/>
                </a:solidFill>
                <a:latin typeface="Arial" charset="0"/>
              </a:defRPr>
            </a:lvl2pPr>
            <a:lvl3pPr marL="1121626" indent="-224325" defTabSz="914437">
              <a:defRPr>
                <a:solidFill>
                  <a:schemeClr val="tx1"/>
                </a:solidFill>
                <a:latin typeface="Arial" charset="0"/>
              </a:defRPr>
            </a:lvl3pPr>
            <a:lvl4pPr marL="1570276" indent="-224325" defTabSz="914437">
              <a:defRPr>
                <a:solidFill>
                  <a:schemeClr val="tx1"/>
                </a:solidFill>
                <a:latin typeface="Arial" charset="0"/>
              </a:defRPr>
            </a:lvl4pPr>
            <a:lvl5pPr marL="2018927" indent="-224325" defTabSz="914437">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fld id="{48AE8C24-01F0-4E28-9368-02362F2C3B13}" type="slidenum">
              <a:rPr lang="en-US" smtClean="0"/>
              <a:pPr/>
              <a:t>337</a:t>
            </a:fld>
            <a:endParaRPr lang="en-US" dirty="0" smtClean="0"/>
          </a:p>
        </p:txBody>
      </p:sp>
    </p:spTree>
    <p:extLst>
      <p:ext uri="{BB962C8B-B14F-4D97-AF65-F5344CB8AC3E}">
        <p14:creationId xmlns:p14="http://schemas.microsoft.com/office/powerpoint/2010/main" val="38968628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460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a:solidFill>
                  <a:schemeClr val="tx1"/>
                </a:solidFill>
                <a:latin typeface="Arial" charset="0"/>
              </a:defRPr>
            </a:lvl1pPr>
            <a:lvl2pPr marL="729057" indent="-280406" defTabSz="914437">
              <a:defRPr>
                <a:solidFill>
                  <a:schemeClr val="tx1"/>
                </a:solidFill>
                <a:latin typeface="Arial" charset="0"/>
              </a:defRPr>
            </a:lvl2pPr>
            <a:lvl3pPr marL="1121626" indent="-224325" defTabSz="914437">
              <a:defRPr>
                <a:solidFill>
                  <a:schemeClr val="tx1"/>
                </a:solidFill>
                <a:latin typeface="Arial" charset="0"/>
              </a:defRPr>
            </a:lvl3pPr>
            <a:lvl4pPr marL="1570276" indent="-224325" defTabSz="914437">
              <a:defRPr>
                <a:solidFill>
                  <a:schemeClr val="tx1"/>
                </a:solidFill>
                <a:latin typeface="Arial" charset="0"/>
              </a:defRPr>
            </a:lvl4pPr>
            <a:lvl5pPr marL="2018927" indent="-224325" defTabSz="914437">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fld id="{48AE8C24-01F0-4E28-9368-02362F2C3B13}" type="slidenum">
              <a:rPr lang="en-US" smtClean="0"/>
              <a:pPr/>
              <a:t>338</a:t>
            </a:fld>
            <a:endParaRPr lang="en-US" dirty="0" smtClean="0"/>
          </a:p>
        </p:txBody>
      </p:sp>
    </p:spTree>
    <p:extLst>
      <p:ext uri="{BB962C8B-B14F-4D97-AF65-F5344CB8AC3E}">
        <p14:creationId xmlns:p14="http://schemas.microsoft.com/office/powerpoint/2010/main" val="677176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471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a:solidFill>
                  <a:schemeClr val="tx1"/>
                </a:solidFill>
                <a:latin typeface="Arial" charset="0"/>
              </a:defRPr>
            </a:lvl1pPr>
            <a:lvl2pPr marL="729057" indent="-280406" defTabSz="914437">
              <a:defRPr>
                <a:solidFill>
                  <a:schemeClr val="tx1"/>
                </a:solidFill>
                <a:latin typeface="Arial" charset="0"/>
              </a:defRPr>
            </a:lvl2pPr>
            <a:lvl3pPr marL="1121626" indent="-224325" defTabSz="914437">
              <a:defRPr>
                <a:solidFill>
                  <a:schemeClr val="tx1"/>
                </a:solidFill>
                <a:latin typeface="Arial" charset="0"/>
              </a:defRPr>
            </a:lvl3pPr>
            <a:lvl4pPr marL="1570276" indent="-224325" defTabSz="914437">
              <a:defRPr>
                <a:solidFill>
                  <a:schemeClr val="tx1"/>
                </a:solidFill>
                <a:latin typeface="Arial" charset="0"/>
              </a:defRPr>
            </a:lvl4pPr>
            <a:lvl5pPr marL="2018927" indent="-224325" defTabSz="914437">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fld id="{F5366DCC-3BA6-4247-A85B-43D984F8E920}" type="slidenum">
              <a:rPr lang="en-US" smtClean="0"/>
              <a:pPr/>
              <a:t>339</a:t>
            </a:fld>
            <a:endParaRPr lang="en-US" dirty="0" smtClean="0"/>
          </a:p>
        </p:txBody>
      </p:sp>
    </p:spTree>
    <p:extLst>
      <p:ext uri="{BB962C8B-B14F-4D97-AF65-F5344CB8AC3E}">
        <p14:creationId xmlns:p14="http://schemas.microsoft.com/office/powerpoint/2010/main" val="39984251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532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a:solidFill>
                  <a:schemeClr val="tx1"/>
                </a:solidFill>
                <a:latin typeface="Arial" charset="0"/>
              </a:defRPr>
            </a:lvl1pPr>
            <a:lvl2pPr marL="729057" indent="-280406" defTabSz="914437">
              <a:defRPr>
                <a:solidFill>
                  <a:schemeClr val="tx1"/>
                </a:solidFill>
                <a:latin typeface="Arial" charset="0"/>
              </a:defRPr>
            </a:lvl2pPr>
            <a:lvl3pPr marL="1121626" indent="-224325" defTabSz="914437">
              <a:defRPr>
                <a:solidFill>
                  <a:schemeClr val="tx1"/>
                </a:solidFill>
                <a:latin typeface="Arial" charset="0"/>
              </a:defRPr>
            </a:lvl3pPr>
            <a:lvl4pPr marL="1570276" indent="-224325" defTabSz="914437">
              <a:defRPr>
                <a:solidFill>
                  <a:schemeClr val="tx1"/>
                </a:solidFill>
                <a:latin typeface="Arial" charset="0"/>
              </a:defRPr>
            </a:lvl4pPr>
            <a:lvl5pPr marL="2018927" indent="-224325" defTabSz="914437">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fld id="{0CCD96F0-307C-4932-AA12-F9944820483E}" type="slidenum">
              <a:rPr lang="en-US" smtClean="0"/>
              <a:pPr/>
              <a:t>340</a:t>
            </a:fld>
            <a:endParaRPr lang="en-US" dirty="0" smtClean="0"/>
          </a:p>
        </p:txBody>
      </p:sp>
    </p:spTree>
    <p:extLst>
      <p:ext uri="{BB962C8B-B14F-4D97-AF65-F5344CB8AC3E}">
        <p14:creationId xmlns:p14="http://schemas.microsoft.com/office/powerpoint/2010/main" val="36798603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542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a:solidFill>
                  <a:schemeClr val="tx1"/>
                </a:solidFill>
                <a:latin typeface="Arial" charset="0"/>
              </a:defRPr>
            </a:lvl1pPr>
            <a:lvl2pPr marL="729057" indent="-280406" defTabSz="914437">
              <a:defRPr>
                <a:solidFill>
                  <a:schemeClr val="tx1"/>
                </a:solidFill>
                <a:latin typeface="Arial" charset="0"/>
              </a:defRPr>
            </a:lvl2pPr>
            <a:lvl3pPr marL="1121626" indent="-224325" defTabSz="914437">
              <a:defRPr>
                <a:solidFill>
                  <a:schemeClr val="tx1"/>
                </a:solidFill>
                <a:latin typeface="Arial" charset="0"/>
              </a:defRPr>
            </a:lvl3pPr>
            <a:lvl4pPr marL="1570276" indent="-224325" defTabSz="914437">
              <a:defRPr>
                <a:solidFill>
                  <a:schemeClr val="tx1"/>
                </a:solidFill>
                <a:latin typeface="Arial" charset="0"/>
              </a:defRPr>
            </a:lvl4pPr>
            <a:lvl5pPr marL="2018927" indent="-224325" defTabSz="914437">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fld id="{78FD7383-8256-445F-A26A-C223780AA55D}" type="slidenum">
              <a:rPr lang="en-US" smtClean="0"/>
              <a:pPr/>
              <a:t>342</a:t>
            </a:fld>
            <a:endParaRPr lang="en-US" dirty="0" smtClean="0"/>
          </a:p>
        </p:txBody>
      </p:sp>
    </p:spTree>
    <p:extLst>
      <p:ext uri="{BB962C8B-B14F-4D97-AF65-F5344CB8AC3E}">
        <p14:creationId xmlns:p14="http://schemas.microsoft.com/office/powerpoint/2010/main" val="17318637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542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a:solidFill>
                  <a:schemeClr val="tx1"/>
                </a:solidFill>
                <a:latin typeface="Arial" charset="0"/>
              </a:defRPr>
            </a:lvl1pPr>
            <a:lvl2pPr marL="729057" indent="-280406" defTabSz="914437">
              <a:defRPr>
                <a:solidFill>
                  <a:schemeClr val="tx1"/>
                </a:solidFill>
                <a:latin typeface="Arial" charset="0"/>
              </a:defRPr>
            </a:lvl2pPr>
            <a:lvl3pPr marL="1121626" indent="-224325" defTabSz="914437">
              <a:defRPr>
                <a:solidFill>
                  <a:schemeClr val="tx1"/>
                </a:solidFill>
                <a:latin typeface="Arial" charset="0"/>
              </a:defRPr>
            </a:lvl3pPr>
            <a:lvl4pPr marL="1570276" indent="-224325" defTabSz="914437">
              <a:defRPr>
                <a:solidFill>
                  <a:schemeClr val="tx1"/>
                </a:solidFill>
                <a:latin typeface="Arial" charset="0"/>
              </a:defRPr>
            </a:lvl4pPr>
            <a:lvl5pPr marL="2018927" indent="-224325" defTabSz="914437">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fld id="{78FD7383-8256-445F-A26A-C223780AA55D}" type="slidenum">
              <a:rPr lang="en-US" smtClean="0"/>
              <a:pPr/>
              <a:t>343</a:t>
            </a:fld>
            <a:endParaRPr lang="en-US" dirty="0" smtClean="0"/>
          </a:p>
        </p:txBody>
      </p:sp>
    </p:spTree>
    <p:extLst>
      <p:ext uri="{BB962C8B-B14F-4D97-AF65-F5344CB8AC3E}">
        <p14:creationId xmlns:p14="http://schemas.microsoft.com/office/powerpoint/2010/main" val="17318637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553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a:solidFill>
                  <a:schemeClr val="tx1"/>
                </a:solidFill>
                <a:latin typeface="Arial" charset="0"/>
              </a:defRPr>
            </a:lvl1pPr>
            <a:lvl2pPr marL="729057" indent="-280406" defTabSz="914437">
              <a:defRPr>
                <a:solidFill>
                  <a:schemeClr val="tx1"/>
                </a:solidFill>
                <a:latin typeface="Arial" charset="0"/>
              </a:defRPr>
            </a:lvl2pPr>
            <a:lvl3pPr marL="1121626" indent="-224325" defTabSz="914437">
              <a:defRPr>
                <a:solidFill>
                  <a:schemeClr val="tx1"/>
                </a:solidFill>
                <a:latin typeface="Arial" charset="0"/>
              </a:defRPr>
            </a:lvl3pPr>
            <a:lvl4pPr marL="1570276" indent="-224325" defTabSz="914437">
              <a:defRPr>
                <a:solidFill>
                  <a:schemeClr val="tx1"/>
                </a:solidFill>
                <a:latin typeface="Arial" charset="0"/>
              </a:defRPr>
            </a:lvl4pPr>
            <a:lvl5pPr marL="2018927" indent="-224325" defTabSz="914437">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fld id="{56389747-3593-4983-A9B8-EC4497FAE60E}" type="slidenum">
              <a:rPr lang="en-US" smtClean="0"/>
              <a:pPr/>
              <a:t>344</a:t>
            </a:fld>
            <a:endParaRPr lang="en-US" dirty="0" smtClean="0"/>
          </a:p>
        </p:txBody>
      </p:sp>
    </p:spTree>
    <p:extLst>
      <p:ext uri="{BB962C8B-B14F-4D97-AF65-F5344CB8AC3E}">
        <p14:creationId xmlns:p14="http://schemas.microsoft.com/office/powerpoint/2010/main" val="31091426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553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a:solidFill>
                  <a:schemeClr val="tx1"/>
                </a:solidFill>
                <a:latin typeface="Arial" charset="0"/>
              </a:defRPr>
            </a:lvl1pPr>
            <a:lvl2pPr marL="729057" indent="-280406" defTabSz="914437">
              <a:defRPr>
                <a:solidFill>
                  <a:schemeClr val="tx1"/>
                </a:solidFill>
                <a:latin typeface="Arial" charset="0"/>
              </a:defRPr>
            </a:lvl2pPr>
            <a:lvl3pPr marL="1121626" indent="-224325" defTabSz="914437">
              <a:defRPr>
                <a:solidFill>
                  <a:schemeClr val="tx1"/>
                </a:solidFill>
                <a:latin typeface="Arial" charset="0"/>
              </a:defRPr>
            </a:lvl3pPr>
            <a:lvl4pPr marL="1570276" indent="-224325" defTabSz="914437">
              <a:defRPr>
                <a:solidFill>
                  <a:schemeClr val="tx1"/>
                </a:solidFill>
                <a:latin typeface="Arial" charset="0"/>
              </a:defRPr>
            </a:lvl4pPr>
            <a:lvl5pPr marL="2018927" indent="-224325" defTabSz="914437">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fld id="{56389747-3593-4983-A9B8-EC4497FAE60E}" type="slidenum">
              <a:rPr lang="en-US" smtClean="0"/>
              <a:pPr/>
              <a:t>345</a:t>
            </a:fld>
            <a:endParaRPr lang="en-US" dirty="0" smtClean="0"/>
          </a:p>
        </p:txBody>
      </p:sp>
    </p:spTree>
    <p:extLst>
      <p:ext uri="{BB962C8B-B14F-4D97-AF65-F5344CB8AC3E}">
        <p14:creationId xmlns:p14="http://schemas.microsoft.com/office/powerpoint/2010/main" val="42420501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563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a:solidFill>
                  <a:schemeClr val="tx1"/>
                </a:solidFill>
                <a:latin typeface="Arial" charset="0"/>
              </a:defRPr>
            </a:lvl1pPr>
            <a:lvl2pPr marL="729057" indent="-280406" defTabSz="914437">
              <a:defRPr>
                <a:solidFill>
                  <a:schemeClr val="tx1"/>
                </a:solidFill>
                <a:latin typeface="Arial" charset="0"/>
              </a:defRPr>
            </a:lvl2pPr>
            <a:lvl3pPr marL="1121626" indent="-224325" defTabSz="914437">
              <a:defRPr>
                <a:solidFill>
                  <a:schemeClr val="tx1"/>
                </a:solidFill>
                <a:latin typeface="Arial" charset="0"/>
              </a:defRPr>
            </a:lvl3pPr>
            <a:lvl4pPr marL="1570276" indent="-224325" defTabSz="914437">
              <a:defRPr>
                <a:solidFill>
                  <a:schemeClr val="tx1"/>
                </a:solidFill>
                <a:latin typeface="Arial" charset="0"/>
              </a:defRPr>
            </a:lvl4pPr>
            <a:lvl5pPr marL="2018927" indent="-224325" defTabSz="914437">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fld id="{2557340F-A325-4F9C-8ED7-DCE6CD484EFE}" type="slidenum">
              <a:rPr lang="en-US" smtClean="0"/>
              <a:pPr/>
              <a:t>346</a:t>
            </a:fld>
            <a:endParaRPr lang="en-US" dirty="0" smtClean="0"/>
          </a:p>
        </p:txBody>
      </p:sp>
    </p:spTree>
    <p:extLst>
      <p:ext uri="{BB962C8B-B14F-4D97-AF65-F5344CB8AC3E}">
        <p14:creationId xmlns:p14="http://schemas.microsoft.com/office/powerpoint/2010/main" val="19608976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563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a:solidFill>
                  <a:schemeClr val="tx1"/>
                </a:solidFill>
                <a:latin typeface="Arial" charset="0"/>
              </a:defRPr>
            </a:lvl1pPr>
            <a:lvl2pPr marL="729057" indent="-280406" defTabSz="914437">
              <a:defRPr>
                <a:solidFill>
                  <a:schemeClr val="tx1"/>
                </a:solidFill>
                <a:latin typeface="Arial" charset="0"/>
              </a:defRPr>
            </a:lvl2pPr>
            <a:lvl3pPr marL="1121626" indent="-224325" defTabSz="914437">
              <a:defRPr>
                <a:solidFill>
                  <a:schemeClr val="tx1"/>
                </a:solidFill>
                <a:latin typeface="Arial" charset="0"/>
              </a:defRPr>
            </a:lvl3pPr>
            <a:lvl4pPr marL="1570276" indent="-224325" defTabSz="914437">
              <a:defRPr>
                <a:solidFill>
                  <a:schemeClr val="tx1"/>
                </a:solidFill>
                <a:latin typeface="Arial" charset="0"/>
              </a:defRPr>
            </a:lvl4pPr>
            <a:lvl5pPr marL="2018927" indent="-224325" defTabSz="914437">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fld id="{2557340F-A325-4F9C-8ED7-DCE6CD484EFE}" type="slidenum">
              <a:rPr lang="en-US" smtClean="0"/>
              <a:pPr/>
              <a:t>347</a:t>
            </a:fld>
            <a:endParaRPr lang="en-US" dirty="0" smtClean="0"/>
          </a:p>
        </p:txBody>
      </p:sp>
    </p:spTree>
    <p:extLst>
      <p:ext uri="{BB962C8B-B14F-4D97-AF65-F5344CB8AC3E}">
        <p14:creationId xmlns:p14="http://schemas.microsoft.com/office/powerpoint/2010/main" val="34752222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573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a:solidFill>
                  <a:schemeClr val="tx1"/>
                </a:solidFill>
                <a:latin typeface="Arial" charset="0"/>
              </a:defRPr>
            </a:lvl1pPr>
            <a:lvl2pPr marL="729057" indent="-280406" defTabSz="914437">
              <a:defRPr>
                <a:solidFill>
                  <a:schemeClr val="tx1"/>
                </a:solidFill>
                <a:latin typeface="Arial" charset="0"/>
              </a:defRPr>
            </a:lvl2pPr>
            <a:lvl3pPr marL="1121626" indent="-224325" defTabSz="914437">
              <a:defRPr>
                <a:solidFill>
                  <a:schemeClr val="tx1"/>
                </a:solidFill>
                <a:latin typeface="Arial" charset="0"/>
              </a:defRPr>
            </a:lvl3pPr>
            <a:lvl4pPr marL="1570276" indent="-224325" defTabSz="914437">
              <a:defRPr>
                <a:solidFill>
                  <a:schemeClr val="tx1"/>
                </a:solidFill>
                <a:latin typeface="Arial" charset="0"/>
              </a:defRPr>
            </a:lvl4pPr>
            <a:lvl5pPr marL="2018927" indent="-224325" defTabSz="914437">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fld id="{F9FBF8AF-2C30-4650-90D7-8220CF424E04}" type="slidenum">
              <a:rPr lang="en-US" smtClean="0"/>
              <a:pPr/>
              <a:t>348</a:t>
            </a:fld>
            <a:endParaRPr lang="en-US" dirty="0" smtClean="0"/>
          </a:p>
        </p:txBody>
      </p:sp>
    </p:spTree>
    <p:extLst>
      <p:ext uri="{BB962C8B-B14F-4D97-AF65-F5344CB8AC3E}">
        <p14:creationId xmlns:p14="http://schemas.microsoft.com/office/powerpoint/2010/main" val="3126824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583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a:solidFill>
                  <a:schemeClr val="tx1"/>
                </a:solidFill>
                <a:latin typeface="Arial" charset="0"/>
              </a:defRPr>
            </a:lvl1pPr>
            <a:lvl2pPr marL="729057" indent="-280406" defTabSz="914437">
              <a:defRPr>
                <a:solidFill>
                  <a:schemeClr val="tx1"/>
                </a:solidFill>
                <a:latin typeface="Arial" charset="0"/>
              </a:defRPr>
            </a:lvl2pPr>
            <a:lvl3pPr marL="1121626" indent="-224325" defTabSz="914437">
              <a:defRPr>
                <a:solidFill>
                  <a:schemeClr val="tx1"/>
                </a:solidFill>
                <a:latin typeface="Arial" charset="0"/>
              </a:defRPr>
            </a:lvl3pPr>
            <a:lvl4pPr marL="1570276" indent="-224325" defTabSz="914437">
              <a:defRPr>
                <a:solidFill>
                  <a:schemeClr val="tx1"/>
                </a:solidFill>
                <a:latin typeface="Arial" charset="0"/>
              </a:defRPr>
            </a:lvl4pPr>
            <a:lvl5pPr marL="2018927" indent="-224325" defTabSz="914437">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fld id="{84F05982-801A-4B84-9E12-D58F4C5C902C}" type="slidenum">
              <a:rPr lang="en-US" smtClean="0"/>
              <a:pPr/>
              <a:t>350</a:t>
            </a:fld>
            <a:endParaRPr lang="en-US" dirty="0" smtClean="0"/>
          </a:p>
        </p:txBody>
      </p:sp>
    </p:spTree>
    <p:extLst>
      <p:ext uri="{BB962C8B-B14F-4D97-AF65-F5344CB8AC3E}">
        <p14:creationId xmlns:p14="http://schemas.microsoft.com/office/powerpoint/2010/main" val="22555143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583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a:solidFill>
                  <a:schemeClr val="tx1"/>
                </a:solidFill>
                <a:latin typeface="Arial" charset="0"/>
              </a:defRPr>
            </a:lvl1pPr>
            <a:lvl2pPr marL="729057" indent="-280406" defTabSz="914437">
              <a:defRPr>
                <a:solidFill>
                  <a:schemeClr val="tx1"/>
                </a:solidFill>
                <a:latin typeface="Arial" charset="0"/>
              </a:defRPr>
            </a:lvl2pPr>
            <a:lvl3pPr marL="1121626" indent="-224325" defTabSz="914437">
              <a:defRPr>
                <a:solidFill>
                  <a:schemeClr val="tx1"/>
                </a:solidFill>
                <a:latin typeface="Arial" charset="0"/>
              </a:defRPr>
            </a:lvl3pPr>
            <a:lvl4pPr marL="1570276" indent="-224325" defTabSz="914437">
              <a:defRPr>
                <a:solidFill>
                  <a:schemeClr val="tx1"/>
                </a:solidFill>
                <a:latin typeface="Arial" charset="0"/>
              </a:defRPr>
            </a:lvl4pPr>
            <a:lvl5pPr marL="2018927" indent="-224325" defTabSz="914437">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fld id="{84F05982-801A-4B84-9E12-D58F4C5C902C}" type="slidenum">
              <a:rPr lang="en-US" smtClean="0"/>
              <a:pPr/>
              <a:t>352</a:t>
            </a:fld>
            <a:endParaRPr lang="en-US" dirty="0" smtClean="0"/>
          </a:p>
        </p:txBody>
      </p:sp>
    </p:spTree>
    <p:extLst>
      <p:ext uri="{BB962C8B-B14F-4D97-AF65-F5344CB8AC3E}">
        <p14:creationId xmlns:p14="http://schemas.microsoft.com/office/powerpoint/2010/main" val="49181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593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a:solidFill>
                  <a:schemeClr val="tx1"/>
                </a:solidFill>
                <a:latin typeface="Arial" charset="0"/>
              </a:defRPr>
            </a:lvl1pPr>
            <a:lvl2pPr marL="729057" indent="-280406" defTabSz="914437">
              <a:defRPr>
                <a:solidFill>
                  <a:schemeClr val="tx1"/>
                </a:solidFill>
                <a:latin typeface="Arial" charset="0"/>
              </a:defRPr>
            </a:lvl2pPr>
            <a:lvl3pPr marL="1121626" indent="-224325" defTabSz="914437">
              <a:defRPr>
                <a:solidFill>
                  <a:schemeClr val="tx1"/>
                </a:solidFill>
                <a:latin typeface="Arial" charset="0"/>
              </a:defRPr>
            </a:lvl3pPr>
            <a:lvl4pPr marL="1570276" indent="-224325" defTabSz="914437">
              <a:defRPr>
                <a:solidFill>
                  <a:schemeClr val="tx1"/>
                </a:solidFill>
                <a:latin typeface="Arial" charset="0"/>
              </a:defRPr>
            </a:lvl4pPr>
            <a:lvl5pPr marL="2018927" indent="-224325" defTabSz="914437">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fld id="{99626EBE-0B34-476A-A49B-BAA4F2AA948F}" type="slidenum">
              <a:rPr lang="en-US" smtClean="0"/>
              <a:pPr/>
              <a:t>353</a:t>
            </a:fld>
            <a:endParaRPr lang="en-US" dirty="0" smtClean="0"/>
          </a:p>
        </p:txBody>
      </p:sp>
    </p:spTree>
    <p:extLst>
      <p:ext uri="{BB962C8B-B14F-4D97-AF65-F5344CB8AC3E}">
        <p14:creationId xmlns:p14="http://schemas.microsoft.com/office/powerpoint/2010/main" val="39844013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604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a:solidFill>
                  <a:schemeClr val="tx1"/>
                </a:solidFill>
                <a:latin typeface="Arial" charset="0"/>
              </a:defRPr>
            </a:lvl1pPr>
            <a:lvl2pPr marL="729057" indent="-280406" defTabSz="914437">
              <a:defRPr>
                <a:solidFill>
                  <a:schemeClr val="tx1"/>
                </a:solidFill>
                <a:latin typeface="Arial" charset="0"/>
              </a:defRPr>
            </a:lvl2pPr>
            <a:lvl3pPr marL="1121626" indent="-224325" defTabSz="914437">
              <a:defRPr>
                <a:solidFill>
                  <a:schemeClr val="tx1"/>
                </a:solidFill>
                <a:latin typeface="Arial" charset="0"/>
              </a:defRPr>
            </a:lvl3pPr>
            <a:lvl4pPr marL="1570276" indent="-224325" defTabSz="914437">
              <a:defRPr>
                <a:solidFill>
                  <a:schemeClr val="tx1"/>
                </a:solidFill>
                <a:latin typeface="Arial" charset="0"/>
              </a:defRPr>
            </a:lvl4pPr>
            <a:lvl5pPr marL="2018927" indent="-224325" defTabSz="914437">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fld id="{0F147785-88CF-4A9B-81D5-63451D03E18F}" type="slidenum">
              <a:rPr lang="en-US" smtClean="0"/>
              <a:pPr/>
              <a:t>355</a:t>
            </a:fld>
            <a:endParaRPr lang="en-US" dirty="0" smtClean="0"/>
          </a:p>
        </p:txBody>
      </p:sp>
    </p:spTree>
    <p:extLst>
      <p:ext uri="{BB962C8B-B14F-4D97-AF65-F5344CB8AC3E}">
        <p14:creationId xmlns:p14="http://schemas.microsoft.com/office/powerpoint/2010/main" val="12339806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a:p>
        </p:txBody>
      </p:sp>
      <p:sp>
        <p:nvSpPr>
          <p:cNvPr id="1075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fld id="{8E9F4901-2E34-4706-B188-3E2C4D246A17}" type="slidenum">
              <a:rPr lang="en-US" smtClean="0"/>
              <a:pPr eaLnBrk="1" hangingPunct="1"/>
              <a:t>357</a:t>
            </a:fld>
            <a:endParaRPr lang="en-US" dirty="0" smtClean="0"/>
          </a:p>
        </p:txBody>
      </p:sp>
    </p:spTree>
    <p:extLst>
      <p:ext uri="{BB962C8B-B14F-4D97-AF65-F5344CB8AC3E}">
        <p14:creationId xmlns:p14="http://schemas.microsoft.com/office/powerpoint/2010/main" val="42649052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1085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fld id="{67B12FC7-5D13-41FD-AD1F-6FA29F2AA718}" type="slidenum">
              <a:rPr lang="en-US" smtClean="0"/>
              <a:pPr eaLnBrk="1" hangingPunct="1"/>
              <a:t>358</a:t>
            </a:fld>
            <a:endParaRPr lang="en-US" dirty="0" smtClean="0"/>
          </a:p>
        </p:txBody>
      </p:sp>
    </p:spTree>
    <p:extLst>
      <p:ext uri="{BB962C8B-B14F-4D97-AF65-F5344CB8AC3E}">
        <p14:creationId xmlns:p14="http://schemas.microsoft.com/office/powerpoint/2010/main" val="28340046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1105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fld id="{D18DD5C0-36D3-475D-B89D-44D6364CD74B}" type="slidenum">
              <a:rPr lang="en-US" smtClean="0"/>
              <a:pPr eaLnBrk="1" hangingPunct="1"/>
              <a:t>360</a:t>
            </a:fld>
            <a:endParaRPr lang="en-US" dirty="0" smtClean="0"/>
          </a:p>
        </p:txBody>
      </p:sp>
    </p:spTree>
    <p:extLst>
      <p:ext uri="{BB962C8B-B14F-4D97-AF65-F5344CB8AC3E}">
        <p14:creationId xmlns:p14="http://schemas.microsoft.com/office/powerpoint/2010/main" val="30337400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1105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fld id="{D18DD5C0-36D3-475D-B89D-44D6364CD74B}" type="slidenum">
              <a:rPr lang="en-US" smtClean="0"/>
              <a:pPr eaLnBrk="1" hangingPunct="1"/>
              <a:t>361</a:t>
            </a:fld>
            <a:endParaRPr lang="en-US" dirty="0" smtClean="0"/>
          </a:p>
        </p:txBody>
      </p:sp>
    </p:spTree>
    <p:extLst>
      <p:ext uri="{BB962C8B-B14F-4D97-AF65-F5344CB8AC3E}">
        <p14:creationId xmlns:p14="http://schemas.microsoft.com/office/powerpoint/2010/main" val="18095844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1116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fld id="{A9C25E60-3891-4F04-8ED2-87BFB21CB154}" type="slidenum">
              <a:rPr lang="en-US" smtClean="0"/>
              <a:pPr eaLnBrk="1" hangingPunct="1"/>
              <a:t>364</a:t>
            </a:fld>
            <a:endParaRPr lang="en-US" dirty="0" smtClean="0"/>
          </a:p>
        </p:txBody>
      </p:sp>
    </p:spTree>
    <p:extLst>
      <p:ext uri="{BB962C8B-B14F-4D97-AF65-F5344CB8AC3E}">
        <p14:creationId xmlns:p14="http://schemas.microsoft.com/office/powerpoint/2010/main" val="8837274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1126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fld id="{F175F94A-3C09-4CF3-A46F-1D8D0D92D643}" type="slidenum">
              <a:rPr lang="en-US" smtClean="0"/>
              <a:pPr eaLnBrk="1" hangingPunct="1"/>
              <a:t>365</a:t>
            </a:fld>
            <a:endParaRPr lang="en-US" dirty="0" smtClean="0"/>
          </a:p>
        </p:txBody>
      </p:sp>
    </p:spTree>
    <p:extLst>
      <p:ext uri="{BB962C8B-B14F-4D97-AF65-F5344CB8AC3E}">
        <p14:creationId xmlns:p14="http://schemas.microsoft.com/office/powerpoint/2010/main" val="11274261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1136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fld id="{CF5E799F-1760-4E0B-9E35-60A01CBDDF04}" type="slidenum">
              <a:rPr lang="en-US" smtClean="0"/>
              <a:pPr eaLnBrk="1" hangingPunct="1"/>
              <a:t>367</a:t>
            </a:fld>
            <a:endParaRPr lang="en-US" dirty="0" smtClean="0"/>
          </a:p>
        </p:txBody>
      </p:sp>
    </p:spTree>
    <p:extLst>
      <p:ext uri="{BB962C8B-B14F-4D97-AF65-F5344CB8AC3E}">
        <p14:creationId xmlns:p14="http://schemas.microsoft.com/office/powerpoint/2010/main" val="2401033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1136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fld id="{CF5E799F-1760-4E0B-9E35-60A01CBDDF04}" type="slidenum">
              <a:rPr lang="en-US" smtClean="0"/>
              <a:pPr eaLnBrk="1" hangingPunct="1"/>
              <a:t>368</a:t>
            </a:fld>
            <a:endParaRPr lang="en-US" dirty="0" smtClean="0"/>
          </a:p>
        </p:txBody>
      </p:sp>
    </p:spTree>
    <p:extLst>
      <p:ext uri="{BB962C8B-B14F-4D97-AF65-F5344CB8AC3E}">
        <p14:creationId xmlns:p14="http://schemas.microsoft.com/office/powerpoint/2010/main" val="24010333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1146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fld id="{114B4226-63AF-49E4-837A-AE4BCF93875D}" type="slidenum">
              <a:rPr lang="en-US" smtClean="0"/>
              <a:pPr eaLnBrk="1" hangingPunct="1"/>
              <a:t>369</a:t>
            </a:fld>
            <a:endParaRPr lang="en-US" dirty="0" smtClean="0"/>
          </a:p>
        </p:txBody>
      </p:sp>
    </p:spTree>
    <p:extLst>
      <p:ext uri="{BB962C8B-B14F-4D97-AF65-F5344CB8AC3E}">
        <p14:creationId xmlns:p14="http://schemas.microsoft.com/office/powerpoint/2010/main" val="23661835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1157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fld id="{22296C9D-AC10-4E59-9655-8573C9388624}" type="slidenum">
              <a:rPr lang="en-US" smtClean="0"/>
              <a:pPr eaLnBrk="1" hangingPunct="1"/>
              <a:t>370</a:t>
            </a:fld>
            <a:endParaRPr lang="en-US" dirty="0" smtClean="0"/>
          </a:p>
        </p:txBody>
      </p:sp>
    </p:spTree>
    <p:extLst>
      <p:ext uri="{BB962C8B-B14F-4D97-AF65-F5344CB8AC3E}">
        <p14:creationId xmlns:p14="http://schemas.microsoft.com/office/powerpoint/2010/main" val="374736937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1167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fld id="{D75E860F-28CA-4709-81B7-DDF7E4A595E6}" type="slidenum">
              <a:rPr lang="en-US" smtClean="0"/>
              <a:pPr eaLnBrk="1" hangingPunct="1"/>
              <a:t>371</a:t>
            </a:fld>
            <a:endParaRPr lang="en-US" dirty="0" smtClean="0"/>
          </a:p>
        </p:txBody>
      </p:sp>
    </p:spTree>
    <p:extLst>
      <p:ext uri="{BB962C8B-B14F-4D97-AF65-F5344CB8AC3E}">
        <p14:creationId xmlns:p14="http://schemas.microsoft.com/office/powerpoint/2010/main" val="42542600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1E78432A-6164-4BBF-A702-DFEE441D33ED}" type="datetimeFigureOut">
              <a:rPr lang="en-US" smtClean="0"/>
              <a:t>7/14/2016</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1B245DC1-08F7-4ABC-89CA-4D9DF61A52A2}" type="slidenum">
              <a:rPr lang="en-US" smtClean="0"/>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E78432A-6164-4BBF-A702-DFEE441D33ED}" type="datetimeFigureOut">
              <a:rPr lang="en-US" smtClean="0"/>
              <a:t>7/14/2016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1B245DC1-08F7-4ABC-89CA-4D9DF61A52A2}" type="slidenum">
              <a:rPr lang="en-US" smtClean="0"/>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1E78432A-6164-4BBF-A702-DFEE441D33ED}" type="datetimeFigureOut">
              <a:rPr lang="en-US" smtClean="0"/>
              <a:t>7/14/2016</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1B245DC1-08F7-4ABC-89CA-4D9DF61A52A2}" type="slidenum">
              <a:rPr lang="en-US" smtClean="0"/>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1E78432A-6164-4BBF-A702-DFEE441D33ED}" type="datetimeFigureOut">
              <a:rPr lang="en-US" smtClean="0"/>
              <a:t>7/14/2016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245DC1-08F7-4ABC-89CA-4D9DF61A52A2}" type="slidenum">
              <a:rPr lang="en-US" smtClean="0"/>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1E78432A-6164-4BBF-A702-DFEE441D33ED}" type="datetimeFigureOut">
              <a:rPr lang="en-US" smtClean="0"/>
              <a:t>7/14/2016</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1B245DC1-08F7-4ABC-89CA-4D9DF61A52A2}" type="slidenum">
              <a:rPr lang="en-US" smtClean="0"/>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E78432A-6164-4BBF-A702-DFEE441D33ED}" type="datetimeFigureOut">
              <a:rPr lang="en-US" smtClean="0"/>
              <a:t>7/14/2016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1B245DC1-08F7-4ABC-89CA-4D9DF61A52A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1E78432A-6164-4BBF-A702-DFEE441D33ED}" type="datetimeFigureOut">
              <a:rPr lang="en-US" smtClean="0"/>
              <a:t>7/14/2016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1B245DC1-08F7-4ABC-89CA-4D9DF61A52A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1B245DC1-08F7-4ABC-89CA-4D9DF61A52A2}" type="slidenum">
              <a:rPr lang="en-US" smtClean="0"/>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1E78432A-6164-4BBF-A702-DFEE441D33ED}" type="datetimeFigureOut">
              <a:rPr lang="en-US" smtClean="0"/>
              <a:t>7/14/2016</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1B245DC1-08F7-4ABC-89CA-4D9DF61A52A2}" type="slidenum">
              <a:rPr lang="en-US" smtClean="0"/>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1E78432A-6164-4BBF-A702-DFEE441D33ED}" type="datetimeFigureOut">
              <a:rPr lang="en-US" smtClean="0"/>
              <a:t>7/14/2016</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E78432A-6164-4BBF-A702-DFEE441D33ED}" type="datetimeFigureOut">
              <a:rPr lang="en-US" smtClean="0"/>
              <a:t>7/14/2016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245DC1-08F7-4ABC-89CA-4D9DF61A52A2}"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1B245DC1-08F7-4ABC-89CA-4D9DF61A52A2}" type="slidenum">
              <a:rPr lang="en-US" smtClean="0"/>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E78432A-6164-4BBF-A702-DFEE441D33ED}" type="datetimeFigureOut">
              <a:rPr lang="en-US" smtClean="0"/>
              <a:t>7/14/2016</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1026"/>
          <p:cNvSpPr>
            <a:spLocks/>
          </p:cNvSpPr>
          <p:nvPr/>
        </p:nvSpPr>
        <p:spPr bwMode="auto">
          <a:xfrm>
            <a:off x="3024188" y="46038"/>
            <a:ext cx="3144837" cy="1046162"/>
          </a:xfrm>
          <a:custGeom>
            <a:avLst/>
            <a:gdLst>
              <a:gd name="T0" fmla="*/ 41275 w 1981"/>
              <a:gd name="T1" fmla="*/ 169862 h 659"/>
              <a:gd name="T2" fmla="*/ 66675 w 1981"/>
              <a:gd name="T3" fmla="*/ 158750 h 659"/>
              <a:gd name="T4" fmla="*/ 1138237 w 1981"/>
              <a:gd name="T5" fmla="*/ 158750 h 659"/>
              <a:gd name="T6" fmla="*/ 1217612 w 1981"/>
              <a:gd name="T7" fmla="*/ 101600 h 659"/>
              <a:gd name="T8" fmla="*/ 1271587 w 1981"/>
              <a:gd name="T9" fmla="*/ 69850 h 659"/>
              <a:gd name="T10" fmla="*/ 1325562 w 1981"/>
              <a:gd name="T11" fmla="*/ 44450 h 659"/>
              <a:gd name="T12" fmla="*/ 1392237 w 1981"/>
              <a:gd name="T13" fmla="*/ 28575 h 659"/>
              <a:gd name="T14" fmla="*/ 1455737 w 1981"/>
              <a:gd name="T15" fmla="*/ 14287 h 659"/>
              <a:gd name="T16" fmla="*/ 1524000 w 1981"/>
              <a:gd name="T17" fmla="*/ 6350 h 659"/>
              <a:gd name="T18" fmla="*/ 1609725 w 1981"/>
              <a:gd name="T19" fmla="*/ 0 h 659"/>
              <a:gd name="T20" fmla="*/ 1708150 w 1981"/>
              <a:gd name="T21" fmla="*/ 14287 h 659"/>
              <a:gd name="T22" fmla="*/ 1798637 w 1981"/>
              <a:gd name="T23" fmla="*/ 38100 h 659"/>
              <a:gd name="T24" fmla="*/ 1863725 w 1981"/>
              <a:gd name="T25" fmla="*/ 69850 h 659"/>
              <a:gd name="T26" fmla="*/ 1935162 w 1981"/>
              <a:gd name="T27" fmla="*/ 101600 h 659"/>
              <a:gd name="T28" fmla="*/ 1979612 w 1981"/>
              <a:gd name="T29" fmla="*/ 130175 h 659"/>
              <a:gd name="T30" fmla="*/ 2020887 w 1981"/>
              <a:gd name="T31" fmla="*/ 163512 h 659"/>
              <a:gd name="T32" fmla="*/ 3046412 w 1981"/>
              <a:gd name="T33" fmla="*/ 158750 h 659"/>
              <a:gd name="T34" fmla="*/ 3081337 w 1981"/>
              <a:gd name="T35" fmla="*/ 166687 h 659"/>
              <a:gd name="T36" fmla="*/ 3105150 w 1981"/>
              <a:gd name="T37" fmla="*/ 184150 h 659"/>
              <a:gd name="T38" fmla="*/ 3127375 w 1981"/>
              <a:gd name="T39" fmla="*/ 231775 h 659"/>
              <a:gd name="T40" fmla="*/ 3140075 w 1981"/>
              <a:gd name="T41" fmla="*/ 285750 h 659"/>
              <a:gd name="T42" fmla="*/ 3143250 w 1981"/>
              <a:gd name="T43" fmla="*/ 349250 h 659"/>
              <a:gd name="T44" fmla="*/ 3143250 w 1981"/>
              <a:gd name="T45" fmla="*/ 887412 h 659"/>
              <a:gd name="T46" fmla="*/ 2038350 w 1981"/>
              <a:gd name="T47" fmla="*/ 889000 h 659"/>
              <a:gd name="T48" fmla="*/ 1765300 w 1981"/>
              <a:gd name="T49" fmla="*/ 1041400 h 659"/>
              <a:gd name="T50" fmla="*/ 1316037 w 1981"/>
              <a:gd name="T51" fmla="*/ 1044575 h 659"/>
              <a:gd name="T52" fmla="*/ 1101725 w 1981"/>
              <a:gd name="T53" fmla="*/ 879475 h 659"/>
              <a:gd name="T54" fmla="*/ 117475 w 1981"/>
              <a:gd name="T55" fmla="*/ 887412 h 659"/>
              <a:gd name="T56" fmla="*/ 0 w 1981"/>
              <a:gd name="T57" fmla="*/ 887412 h 659"/>
              <a:gd name="T58" fmla="*/ 0 w 1981"/>
              <a:gd name="T59" fmla="*/ 385762 h 659"/>
              <a:gd name="T60" fmla="*/ 0 w 1981"/>
              <a:gd name="T61" fmla="*/ 311150 h 659"/>
              <a:gd name="T62" fmla="*/ 12700 w 1981"/>
              <a:gd name="T63" fmla="*/ 239712 h 659"/>
              <a:gd name="T64" fmla="*/ 23812 w 1981"/>
              <a:gd name="T65" fmla="*/ 203200 h 659"/>
              <a:gd name="T66" fmla="*/ 41275 w 1981"/>
              <a:gd name="T67" fmla="*/ 169862 h 65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981" h="659">
                <a:moveTo>
                  <a:pt x="26" y="107"/>
                </a:moveTo>
                <a:lnTo>
                  <a:pt x="42" y="100"/>
                </a:lnTo>
                <a:lnTo>
                  <a:pt x="717" y="100"/>
                </a:lnTo>
                <a:lnTo>
                  <a:pt x="767" y="64"/>
                </a:lnTo>
                <a:lnTo>
                  <a:pt x="801" y="44"/>
                </a:lnTo>
                <a:lnTo>
                  <a:pt x="835" y="28"/>
                </a:lnTo>
                <a:lnTo>
                  <a:pt x="877" y="18"/>
                </a:lnTo>
                <a:lnTo>
                  <a:pt x="917" y="9"/>
                </a:lnTo>
                <a:lnTo>
                  <a:pt x="960" y="4"/>
                </a:lnTo>
                <a:lnTo>
                  <a:pt x="1014" y="0"/>
                </a:lnTo>
                <a:lnTo>
                  <a:pt x="1076" y="9"/>
                </a:lnTo>
                <a:lnTo>
                  <a:pt x="1133" y="24"/>
                </a:lnTo>
                <a:lnTo>
                  <a:pt x="1174" y="44"/>
                </a:lnTo>
                <a:lnTo>
                  <a:pt x="1219" y="64"/>
                </a:lnTo>
                <a:lnTo>
                  <a:pt x="1247" y="82"/>
                </a:lnTo>
                <a:lnTo>
                  <a:pt x="1273" y="103"/>
                </a:lnTo>
                <a:lnTo>
                  <a:pt x="1919" y="100"/>
                </a:lnTo>
                <a:lnTo>
                  <a:pt x="1941" y="105"/>
                </a:lnTo>
                <a:lnTo>
                  <a:pt x="1956" y="116"/>
                </a:lnTo>
                <a:lnTo>
                  <a:pt x="1970" y="146"/>
                </a:lnTo>
                <a:lnTo>
                  <a:pt x="1978" y="180"/>
                </a:lnTo>
                <a:lnTo>
                  <a:pt x="1980" y="220"/>
                </a:lnTo>
                <a:lnTo>
                  <a:pt x="1980" y="559"/>
                </a:lnTo>
                <a:lnTo>
                  <a:pt x="1284" y="560"/>
                </a:lnTo>
                <a:lnTo>
                  <a:pt x="1112" y="656"/>
                </a:lnTo>
                <a:lnTo>
                  <a:pt x="829" y="658"/>
                </a:lnTo>
                <a:lnTo>
                  <a:pt x="694" y="554"/>
                </a:lnTo>
                <a:lnTo>
                  <a:pt x="74" y="559"/>
                </a:lnTo>
                <a:lnTo>
                  <a:pt x="0" y="559"/>
                </a:lnTo>
                <a:lnTo>
                  <a:pt x="0" y="243"/>
                </a:lnTo>
                <a:lnTo>
                  <a:pt x="0" y="196"/>
                </a:lnTo>
                <a:lnTo>
                  <a:pt x="8" y="151"/>
                </a:lnTo>
                <a:lnTo>
                  <a:pt x="15" y="128"/>
                </a:lnTo>
                <a:lnTo>
                  <a:pt x="26" y="107"/>
                </a:lnTo>
              </a:path>
            </a:pathLst>
          </a:custGeom>
          <a:gradFill rotWithShape="0">
            <a:gsLst>
              <a:gs pos="0">
                <a:srgbClr val="00CCFF"/>
              </a:gs>
              <a:gs pos="50000">
                <a:srgbClr val="FFFFFF"/>
              </a:gs>
              <a:gs pos="100000">
                <a:srgbClr val="00CCFF"/>
              </a:gs>
            </a:gsLst>
            <a:lin ang="0" scaled="1"/>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fontAlgn="base">
              <a:spcBef>
                <a:spcPct val="0"/>
              </a:spcBef>
              <a:spcAft>
                <a:spcPct val="0"/>
              </a:spcAft>
            </a:pPr>
            <a:endParaRPr lang="en-US" sz="2000" smtClean="0">
              <a:solidFill>
                <a:srgbClr val="FFFFCC"/>
              </a:solidFill>
            </a:endParaRPr>
          </a:p>
        </p:txBody>
      </p:sp>
      <p:sp>
        <p:nvSpPr>
          <p:cNvPr id="5" name="Oval 1027"/>
          <p:cNvSpPr>
            <a:spLocks noChangeArrowheads="1"/>
          </p:cNvSpPr>
          <p:nvPr/>
        </p:nvSpPr>
        <p:spPr bwMode="auto">
          <a:xfrm>
            <a:off x="4003675" y="57150"/>
            <a:ext cx="1217613" cy="1079500"/>
          </a:xfrm>
          <a:prstGeom prst="ellipse">
            <a:avLst/>
          </a:prstGeom>
          <a:gradFill rotWithShape="0">
            <a:gsLst>
              <a:gs pos="0">
                <a:srgbClr val="00CCFF"/>
              </a:gs>
              <a:gs pos="100000">
                <a:srgbClr val="FFFFFF"/>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algn="ctr" eaLnBrk="1" fontAlgn="base" hangingPunct="1">
              <a:spcBef>
                <a:spcPct val="0"/>
              </a:spcBef>
              <a:spcAft>
                <a:spcPct val="0"/>
              </a:spcAft>
            </a:pPr>
            <a:endParaRPr kumimoji="1" lang="en-US" altLang="en-US" sz="2400" smtClean="0">
              <a:solidFill>
                <a:srgbClr val="FFFFCC"/>
              </a:solidFill>
            </a:endParaRPr>
          </a:p>
        </p:txBody>
      </p:sp>
      <p:sp>
        <p:nvSpPr>
          <p:cNvPr id="6" name="Freeform 1028"/>
          <p:cNvSpPr>
            <a:spLocks/>
          </p:cNvSpPr>
          <p:nvPr/>
        </p:nvSpPr>
        <p:spPr bwMode="auto">
          <a:xfrm>
            <a:off x="3022600" y="684213"/>
            <a:ext cx="3146425" cy="485775"/>
          </a:xfrm>
          <a:custGeom>
            <a:avLst/>
            <a:gdLst>
              <a:gd name="T0" fmla="*/ 152400 w 1982"/>
              <a:gd name="T1" fmla="*/ 107950 h 306"/>
              <a:gd name="T2" fmla="*/ 247650 w 1982"/>
              <a:gd name="T3" fmla="*/ 107950 h 306"/>
              <a:gd name="T4" fmla="*/ 322263 w 1982"/>
              <a:gd name="T5" fmla="*/ 160338 h 306"/>
              <a:gd name="T6" fmla="*/ 442913 w 1982"/>
              <a:gd name="T7" fmla="*/ 130175 h 306"/>
              <a:gd name="T8" fmla="*/ 581025 w 1982"/>
              <a:gd name="T9" fmla="*/ 112713 h 306"/>
              <a:gd name="T10" fmla="*/ 677863 w 1982"/>
              <a:gd name="T11" fmla="*/ 146050 h 306"/>
              <a:gd name="T12" fmla="*/ 782638 w 1982"/>
              <a:gd name="T13" fmla="*/ 130175 h 306"/>
              <a:gd name="T14" fmla="*/ 950913 w 1982"/>
              <a:gd name="T15" fmla="*/ 138113 h 306"/>
              <a:gd name="T16" fmla="*/ 1058863 w 1982"/>
              <a:gd name="T17" fmla="*/ 160338 h 306"/>
              <a:gd name="T18" fmla="*/ 1216025 w 1982"/>
              <a:gd name="T19" fmla="*/ 203200 h 306"/>
              <a:gd name="T20" fmla="*/ 1292225 w 1982"/>
              <a:gd name="T21" fmla="*/ 250825 h 306"/>
              <a:gd name="T22" fmla="*/ 1349375 w 1982"/>
              <a:gd name="T23" fmla="*/ 330200 h 306"/>
              <a:gd name="T24" fmla="*/ 1455738 w 1982"/>
              <a:gd name="T25" fmla="*/ 327025 h 306"/>
              <a:gd name="T26" fmla="*/ 1554163 w 1982"/>
              <a:gd name="T27" fmla="*/ 352425 h 306"/>
              <a:gd name="T28" fmla="*/ 1639888 w 1982"/>
              <a:gd name="T29" fmla="*/ 333375 h 306"/>
              <a:gd name="T30" fmla="*/ 1731963 w 1982"/>
              <a:gd name="T31" fmla="*/ 307975 h 306"/>
              <a:gd name="T32" fmla="*/ 1835150 w 1982"/>
              <a:gd name="T33" fmla="*/ 257175 h 306"/>
              <a:gd name="T34" fmla="*/ 1936750 w 1982"/>
              <a:gd name="T35" fmla="*/ 173038 h 306"/>
              <a:gd name="T36" fmla="*/ 2049463 w 1982"/>
              <a:gd name="T37" fmla="*/ 131763 h 306"/>
              <a:gd name="T38" fmla="*/ 2125663 w 1982"/>
              <a:gd name="T39" fmla="*/ 142875 h 306"/>
              <a:gd name="T40" fmla="*/ 2219325 w 1982"/>
              <a:gd name="T41" fmla="*/ 144463 h 306"/>
              <a:gd name="T42" fmla="*/ 2349500 w 1982"/>
              <a:gd name="T43" fmla="*/ 176213 h 306"/>
              <a:gd name="T44" fmla="*/ 2424113 w 1982"/>
              <a:gd name="T45" fmla="*/ 130175 h 306"/>
              <a:gd name="T46" fmla="*/ 2490788 w 1982"/>
              <a:gd name="T47" fmla="*/ 139700 h 306"/>
              <a:gd name="T48" fmla="*/ 2606675 w 1982"/>
              <a:gd name="T49" fmla="*/ 84138 h 306"/>
              <a:gd name="T50" fmla="*/ 2678113 w 1982"/>
              <a:gd name="T51" fmla="*/ 90488 h 306"/>
              <a:gd name="T52" fmla="*/ 2760663 w 1982"/>
              <a:gd name="T53" fmla="*/ 17463 h 306"/>
              <a:gd name="T54" fmla="*/ 2844800 w 1982"/>
              <a:gd name="T55" fmla="*/ 80963 h 306"/>
              <a:gd name="T56" fmla="*/ 2932113 w 1982"/>
              <a:gd name="T57" fmla="*/ 0 h 306"/>
              <a:gd name="T58" fmla="*/ 3009900 w 1982"/>
              <a:gd name="T59" fmla="*/ 96838 h 306"/>
              <a:gd name="T60" fmla="*/ 3089275 w 1982"/>
              <a:gd name="T61" fmla="*/ 41275 h 306"/>
              <a:gd name="T62" fmla="*/ 3144838 w 1982"/>
              <a:gd name="T63" fmla="*/ 73025 h 306"/>
              <a:gd name="T64" fmla="*/ 2070100 w 1982"/>
              <a:gd name="T65" fmla="*/ 365125 h 306"/>
              <a:gd name="T66" fmla="*/ 1417638 w 1982"/>
              <a:gd name="T67" fmla="*/ 484188 h 306"/>
              <a:gd name="T68" fmla="*/ 1109663 w 1982"/>
              <a:gd name="T69" fmla="*/ 249238 h 306"/>
              <a:gd name="T70" fmla="*/ 0 w 1982"/>
              <a:gd name="T71" fmla="*/ 49213 h 306"/>
              <a:gd name="T72" fmla="*/ 46038 w 1982"/>
              <a:gd name="T73" fmla="*/ 84138 h 306"/>
              <a:gd name="T74" fmla="*/ 107950 w 1982"/>
              <a:gd name="T75" fmla="*/ 96838 h 30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82" h="306">
                <a:moveTo>
                  <a:pt x="68" y="61"/>
                </a:moveTo>
                <a:lnTo>
                  <a:pt x="96" y="68"/>
                </a:lnTo>
                <a:lnTo>
                  <a:pt x="126" y="61"/>
                </a:lnTo>
                <a:lnTo>
                  <a:pt x="156" y="68"/>
                </a:lnTo>
                <a:lnTo>
                  <a:pt x="178" y="86"/>
                </a:lnTo>
                <a:lnTo>
                  <a:pt x="203" y="101"/>
                </a:lnTo>
                <a:lnTo>
                  <a:pt x="244" y="88"/>
                </a:lnTo>
                <a:lnTo>
                  <a:pt x="279" y="82"/>
                </a:lnTo>
                <a:lnTo>
                  <a:pt x="330" y="82"/>
                </a:lnTo>
                <a:lnTo>
                  <a:pt x="366" y="71"/>
                </a:lnTo>
                <a:lnTo>
                  <a:pt x="398" y="81"/>
                </a:lnTo>
                <a:lnTo>
                  <a:pt x="427" y="92"/>
                </a:lnTo>
                <a:lnTo>
                  <a:pt x="452" y="95"/>
                </a:lnTo>
                <a:lnTo>
                  <a:pt x="493" y="82"/>
                </a:lnTo>
                <a:lnTo>
                  <a:pt x="536" y="82"/>
                </a:lnTo>
                <a:lnTo>
                  <a:pt x="599" y="87"/>
                </a:lnTo>
                <a:lnTo>
                  <a:pt x="625" y="105"/>
                </a:lnTo>
                <a:lnTo>
                  <a:pt x="667" y="101"/>
                </a:lnTo>
                <a:lnTo>
                  <a:pt x="725" y="95"/>
                </a:lnTo>
                <a:lnTo>
                  <a:pt x="766" y="128"/>
                </a:lnTo>
                <a:lnTo>
                  <a:pt x="790" y="135"/>
                </a:lnTo>
                <a:lnTo>
                  <a:pt x="814" y="158"/>
                </a:lnTo>
                <a:lnTo>
                  <a:pt x="826" y="194"/>
                </a:lnTo>
                <a:lnTo>
                  <a:pt x="850" y="208"/>
                </a:lnTo>
                <a:lnTo>
                  <a:pt x="880" y="208"/>
                </a:lnTo>
                <a:lnTo>
                  <a:pt x="917" y="206"/>
                </a:lnTo>
                <a:lnTo>
                  <a:pt x="953" y="208"/>
                </a:lnTo>
                <a:lnTo>
                  <a:pt x="979" y="222"/>
                </a:lnTo>
                <a:lnTo>
                  <a:pt x="999" y="211"/>
                </a:lnTo>
                <a:lnTo>
                  <a:pt x="1033" y="210"/>
                </a:lnTo>
                <a:lnTo>
                  <a:pt x="1065" y="189"/>
                </a:lnTo>
                <a:lnTo>
                  <a:pt x="1091" y="194"/>
                </a:lnTo>
                <a:lnTo>
                  <a:pt x="1136" y="187"/>
                </a:lnTo>
                <a:lnTo>
                  <a:pt x="1156" y="162"/>
                </a:lnTo>
                <a:lnTo>
                  <a:pt x="1208" y="141"/>
                </a:lnTo>
                <a:lnTo>
                  <a:pt x="1220" y="109"/>
                </a:lnTo>
                <a:lnTo>
                  <a:pt x="1246" y="93"/>
                </a:lnTo>
                <a:lnTo>
                  <a:pt x="1291" y="83"/>
                </a:lnTo>
                <a:lnTo>
                  <a:pt x="1315" y="95"/>
                </a:lnTo>
                <a:lnTo>
                  <a:pt x="1339" y="90"/>
                </a:lnTo>
                <a:lnTo>
                  <a:pt x="1368" y="101"/>
                </a:lnTo>
                <a:lnTo>
                  <a:pt x="1398" y="91"/>
                </a:lnTo>
                <a:lnTo>
                  <a:pt x="1455" y="101"/>
                </a:lnTo>
                <a:lnTo>
                  <a:pt x="1480" y="111"/>
                </a:lnTo>
                <a:lnTo>
                  <a:pt x="1508" y="84"/>
                </a:lnTo>
                <a:lnTo>
                  <a:pt x="1527" y="82"/>
                </a:lnTo>
                <a:lnTo>
                  <a:pt x="1549" y="92"/>
                </a:lnTo>
                <a:lnTo>
                  <a:pt x="1569" y="88"/>
                </a:lnTo>
                <a:lnTo>
                  <a:pt x="1596" y="61"/>
                </a:lnTo>
                <a:lnTo>
                  <a:pt x="1642" y="53"/>
                </a:lnTo>
                <a:lnTo>
                  <a:pt x="1664" y="57"/>
                </a:lnTo>
                <a:lnTo>
                  <a:pt x="1687" y="57"/>
                </a:lnTo>
                <a:lnTo>
                  <a:pt x="1720" y="23"/>
                </a:lnTo>
                <a:lnTo>
                  <a:pt x="1739" y="11"/>
                </a:lnTo>
                <a:lnTo>
                  <a:pt x="1764" y="16"/>
                </a:lnTo>
                <a:lnTo>
                  <a:pt x="1792" y="51"/>
                </a:lnTo>
                <a:lnTo>
                  <a:pt x="1820" y="29"/>
                </a:lnTo>
                <a:lnTo>
                  <a:pt x="1847" y="0"/>
                </a:lnTo>
                <a:lnTo>
                  <a:pt x="1870" y="1"/>
                </a:lnTo>
                <a:lnTo>
                  <a:pt x="1896" y="61"/>
                </a:lnTo>
                <a:lnTo>
                  <a:pt x="1917" y="51"/>
                </a:lnTo>
                <a:lnTo>
                  <a:pt x="1946" y="26"/>
                </a:lnTo>
                <a:lnTo>
                  <a:pt x="1969" y="25"/>
                </a:lnTo>
                <a:lnTo>
                  <a:pt x="1981" y="46"/>
                </a:lnTo>
                <a:lnTo>
                  <a:pt x="1981" y="196"/>
                </a:lnTo>
                <a:lnTo>
                  <a:pt x="1304" y="230"/>
                </a:lnTo>
                <a:lnTo>
                  <a:pt x="1098" y="293"/>
                </a:lnTo>
                <a:lnTo>
                  <a:pt x="893" y="305"/>
                </a:lnTo>
                <a:lnTo>
                  <a:pt x="792" y="250"/>
                </a:lnTo>
                <a:lnTo>
                  <a:pt x="699" y="157"/>
                </a:lnTo>
                <a:lnTo>
                  <a:pt x="0" y="141"/>
                </a:lnTo>
                <a:lnTo>
                  <a:pt x="0" y="31"/>
                </a:lnTo>
                <a:lnTo>
                  <a:pt x="12" y="47"/>
                </a:lnTo>
                <a:lnTo>
                  <a:pt x="29" y="53"/>
                </a:lnTo>
                <a:lnTo>
                  <a:pt x="51" y="55"/>
                </a:lnTo>
                <a:lnTo>
                  <a:pt x="68" y="61"/>
                </a:lnTo>
              </a:path>
            </a:pathLst>
          </a:custGeom>
          <a:solidFill>
            <a:srgbClr val="003300"/>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fontAlgn="base">
              <a:spcBef>
                <a:spcPct val="0"/>
              </a:spcBef>
              <a:spcAft>
                <a:spcPct val="0"/>
              </a:spcAft>
            </a:pPr>
            <a:endParaRPr lang="en-US" sz="2000" smtClean="0">
              <a:solidFill>
                <a:srgbClr val="FFFFCC"/>
              </a:solidFill>
            </a:endParaRPr>
          </a:p>
        </p:txBody>
      </p:sp>
      <p:sp>
        <p:nvSpPr>
          <p:cNvPr id="7" name="Freeform 1029"/>
          <p:cNvSpPr>
            <a:spLocks/>
          </p:cNvSpPr>
          <p:nvPr/>
        </p:nvSpPr>
        <p:spPr bwMode="auto">
          <a:xfrm>
            <a:off x="3022600" y="771525"/>
            <a:ext cx="3146425" cy="490538"/>
          </a:xfrm>
          <a:custGeom>
            <a:avLst/>
            <a:gdLst>
              <a:gd name="T0" fmla="*/ 66675 w 1982"/>
              <a:gd name="T1" fmla="*/ 317500 h 309"/>
              <a:gd name="T2" fmla="*/ 1133475 w 1982"/>
              <a:gd name="T3" fmla="*/ 319088 h 309"/>
              <a:gd name="T4" fmla="*/ 1225550 w 1982"/>
              <a:gd name="T5" fmla="*/ 395288 h 309"/>
              <a:gd name="T6" fmla="*/ 1339850 w 1982"/>
              <a:gd name="T7" fmla="*/ 446088 h 309"/>
              <a:gd name="T8" fmla="*/ 1479550 w 1982"/>
              <a:gd name="T9" fmla="*/ 477838 h 309"/>
              <a:gd name="T10" fmla="*/ 1690688 w 1982"/>
              <a:gd name="T11" fmla="*/ 477838 h 309"/>
              <a:gd name="T12" fmla="*/ 1938338 w 1982"/>
              <a:gd name="T13" fmla="*/ 401638 h 309"/>
              <a:gd name="T14" fmla="*/ 2043113 w 1982"/>
              <a:gd name="T15" fmla="*/ 317500 h 309"/>
              <a:gd name="T16" fmla="*/ 3082925 w 1982"/>
              <a:gd name="T17" fmla="*/ 315913 h 309"/>
              <a:gd name="T18" fmla="*/ 3128963 w 1982"/>
              <a:gd name="T19" fmla="*/ 292100 h 309"/>
              <a:gd name="T20" fmla="*/ 3144838 w 1982"/>
              <a:gd name="T21" fmla="*/ 246063 h 309"/>
              <a:gd name="T22" fmla="*/ 3117850 w 1982"/>
              <a:gd name="T23" fmla="*/ 0 h 309"/>
              <a:gd name="T24" fmla="*/ 3089275 w 1982"/>
              <a:gd name="T25" fmla="*/ 46038 h 309"/>
              <a:gd name="T26" fmla="*/ 3065463 w 1982"/>
              <a:gd name="T27" fmla="*/ 84138 h 309"/>
              <a:gd name="T28" fmla="*/ 3011488 w 1982"/>
              <a:gd name="T29" fmla="*/ 60325 h 309"/>
              <a:gd name="T30" fmla="*/ 2946400 w 1982"/>
              <a:gd name="T31" fmla="*/ 36513 h 309"/>
              <a:gd name="T32" fmla="*/ 2865438 w 1982"/>
              <a:gd name="T33" fmla="*/ 84138 h 309"/>
              <a:gd name="T34" fmla="*/ 2811463 w 1982"/>
              <a:gd name="T35" fmla="*/ 60325 h 309"/>
              <a:gd name="T36" fmla="*/ 2741613 w 1982"/>
              <a:gd name="T37" fmla="*/ 49213 h 309"/>
              <a:gd name="T38" fmla="*/ 2706688 w 1982"/>
              <a:gd name="T39" fmla="*/ 96838 h 309"/>
              <a:gd name="T40" fmla="*/ 2635250 w 1982"/>
              <a:gd name="T41" fmla="*/ 84138 h 309"/>
              <a:gd name="T42" fmla="*/ 2535238 w 1982"/>
              <a:gd name="T43" fmla="*/ 96838 h 309"/>
              <a:gd name="T44" fmla="*/ 2441575 w 1982"/>
              <a:gd name="T45" fmla="*/ 84138 h 309"/>
              <a:gd name="T46" fmla="*/ 2347913 w 1982"/>
              <a:gd name="T47" fmla="*/ 120650 h 309"/>
              <a:gd name="T48" fmla="*/ 2268538 w 1982"/>
              <a:gd name="T49" fmla="*/ 87313 h 309"/>
              <a:gd name="T50" fmla="*/ 2133600 w 1982"/>
              <a:gd name="T51" fmla="*/ 114300 h 309"/>
              <a:gd name="T52" fmla="*/ 2033588 w 1982"/>
              <a:gd name="T53" fmla="*/ 109538 h 309"/>
              <a:gd name="T54" fmla="*/ 1971675 w 1982"/>
              <a:gd name="T55" fmla="*/ 206375 h 309"/>
              <a:gd name="T56" fmla="*/ 1927225 w 1982"/>
              <a:gd name="T57" fmla="*/ 282575 h 309"/>
              <a:gd name="T58" fmla="*/ 1835150 w 1982"/>
              <a:gd name="T59" fmla="*/ 311150 h 309"/>
              <a:gd name="T60" fmla="*/ 1755775 w 1982"/>
              <a:gd name="T61" fmla="*/ 338138 h 309"/>
              <a:gd name="T62" fmla="*/ 1595438 w 1982"/>
              <a:gd name="T63" fmla="*/ 350838 h 309"/>
              <a:gd name="T64" fmla="*/ 1401763 w 1982"/>
              <a:gd name="T65" fmla="*/ 369888 h 309"/>
              <a:gd name="T66" fmla="*/ 1257300 w 1982"/>
              <a:gd name="T67" fmla="*/ 295275 h 309"/>
              <a:gd name="T68" fmla="*/ 1144588 w 1982"/>
              <a:gd name="T69" fmla="*/ 144463 h 309"/>
              <a:gd name="T70" fmla="*/ 1006475 w 1982"/>
              <a:gd name="T71" fmla="*/ 120650 h 309"/>
              <a:gd name="T72" fmla="*/ 835025 w 1982"/>
              <a:gd name="T73" fmla="*/ 84138 h 309"/>
              <a:gd name="T74" fmla="*/ 658813 w 1982"/>
              <a:gd name="T75" fmla="*/ 60325 h 309"/>
              <a:gd name="T76" fmla="*/ 538163 w 1982"/>
              <a:gd name="T77" fmla="*/ 90488 h 309"/>
              <a:gd name="T78" fmla="*/ 468313 w 1982"/>
              <a:gd name="T79" fmla="*/ 80963 h 309"/>
              <a:gd name="T80" fmla="*/ 366713 w 1982"/>
              <a:gd name="T81" fmla="*/ 93663 h 309"/>
              <a:gd name="T82" fmla="*/ 257175 w 1982"/>
              <a:gd name="T83" fmla="*/ 90488 h 309"/>
              <a:gd name="T84" fmla="*/ 142875 w 1982"/>
              <a:gd name="T85" fmla="*/ 111125 h 309"/>
              <a:gd name="T86" fmla="*/ 28575 w 1982"/>
              <a:gd name="T87" fmla="*/ 96838 h 309"/>
              <a:gd name="T88" fmla="*/ 3175 w 1982"/>
              <a:gd name="T89" fmla="*/ 190500 h 309"/>
              <a:gd name="T90" fmla="*/ 22225 w 1982"/>
              <a:gd name="T91" fmla="*/ 301625 h 30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982" h="309">
                <a:moveTo>
                  <a:pt x="26" y="196"/>
                </a:moveTo>
                <a:lnTo>
                  <a:pt x="42" y="200"/>
                </a:lnTo>
                <a:lnTo>
                  <a:pt x="61" y="201"/>
                </a:lnTo>
                <a:lnTo>
                  <a:pt x="714" y="201"/>
                </a:lnTo>
                <a:lnTo>
                  <a:pt x="727" y="217"/>
                </a:lnTo>
                <a:lnTo>
                  <a:pt x="772" y="249"/>
                </a:lnTo>
                <a:lnTo>
                  <a:pt x="811" y="267"/>
                </a:lnTo>
                <a:lnTo>
                  <a:pt x="844" y="281"/>
                </a:lnTo>
                <a:lnTo>
                  <a:pt x="887" y="296"/>
                </a:lnTo>
                <a:lnTo>
                  <a:pt x="932" y="301"/>
                </a:lnTo>
                <a:lnTo>
                  <a:pt x="1001" y="308"/>
                </a:lnTo>
                <a:lnTo>
                  <a:pt x="1065" y="301"/>
                </a:lnTo>
                <a:lnTo>
                  <a:pt x="1147" y="285"/>
                </a:lnTo>
                <a:lnTo>
                  <a:pt x="1221" y="253"/>
                </a:lnTo>
                <a:lnTo>
                  <a:pt x="1264" y="221"/>
                </a:lnTo>
                <a:lnTo>
                  <a:pt x="1287" y="200"/>
                </a:lnTo>
                <a:lnTo>
                  <a:pt x="1920" y="201"/>
                </a:lnTo>
                <a:lnTo>
                  <a:pt x="1942" y="199"/>
                </a:lnTo>
                <a:lnTo>
                  <a:pt x="1957" y="195"/>
                </a:lnTo>
                <a:lnTo>
                  <a:pt x="1971" y="184"/>
                </a:lnTo>
                <a:lnTo>
                  <a:pt x="1979" y="170"/>
                </a:lnTo>
                <a:lnTo>
                  <a:pt x="1981" y="155"/>
                </a:lnTo>
                <a:lnTo>
                  <a:pt x="1981" y="23"/>
                </a:lnTo>
                <a:lnTo>
                  <a:pt x="1964" y="0"/>
                </a:lnTo>
                <a:lnTo>
                  <a:pt x="1955" y="7"/>
                </a:lnTo>
                <a:lnTo>
                  <a:pt x="1946" y="29"/>
                </a:lnTo>
                <a:lnTo>
                  <a:pt x="1940" y="55"/>
                </a:lnTo>
                <a:lnTo>
                  <a:pt x="1931" y="53"/>
                </a:lnTo>
                <a:lnTo>
                  <a:pt x="1920" y="51"/>
                </a:lnTo>
                <a:lnTo>
                  <a:pt x="1897" y="38"/>
                </a:lnTo>
                <a:lnTo>
                  <a:pt x="1881" y="27"/>
                </a:lnTo>
                <a:lnTo>
                  <a:pt x="1856" y="23"/>
                </a:lnTo>
                <a:lnTo>
                  <a:pt x="1830" y="35"/>
                </a:lnTo>
                <a:lnTo>
                  <a:pt x="1805" y="53"/>
                </a:lnTo>
                <a:lnTo>
                  <a:pt x="1787" y="40"/>
                </a:lnTo>
                <a:lnTo>
                  <a:pt x="1771" y="38"/>
                </a:lnTo>
                <a:lnTo>
                  <a:pt x="1749" y="27"/>
                </a:lnTo>
                <a:lnTo>
                  <a:pt x="1727" y="31"/>
                </a:lnTo>
                <a:lnTo>
                  <a:pt x="1711" y="44"/>
                </a:lnTo>
                <a:lnTo>
                  <a:pt x="1705" y="61"/>
                </a:lnTo>
                <a:lnTo>
                  <a:pt x="1686" y="53"/>
                </a:lnTo>
                <a:lnTo>
                  <a:pt x="1660" y="53"/>
                </a:lnTo>
                <a:lnTo>
                  <a:pt x="1627" y="46"/>
                </a:lnTo>
                <a:lnTo>
                  <a:pt x="1597" y="61"/>
                </a:lnTo>
                <a:lnTo>
                  <a:pt x="1571" y="39"/>
                </a:lnTo>
                <a:lnTo>
                  <a:pt x="1538" y="53"/>
                </a:lnTo>
                <a:lnTo>
                  <a:pt x="1505" y="89"/>
                </a:lnTo>
                <a:lnTo>
                  <a:pt x="1479" y="76"/>
                </a:lnTo>
                <a:lnTo>
                  <a:pt x="1455" y="62"/>
                </a:lnTo>
                <a:lnTo>
                  <a:pt x="1429" y="55"/>
                </a:lnTo>
                <a:lnTo>
                  <a:pt x="1396" y="61"/>
                </a:lnTo>
                <a:lnTo>
                  <a:pt x="1344" y="72"/>
                </a:lnTo>
                <a:lnTo>
                  <a:pt x="1297" y="60"/>
                </a:lnTo>
                <a:lnTo>
                  <a:pt x="1281" y="69"/>
                </a:lnTo>
                <a:lnTo>
                  <a:pt x="1259" y="91"/>
                </a:lnTo>
                <a:lnTo>
                  <a:pt x="1242" y="130"/>
                </a:lnTo>
                <a:lnTo>
                  <a:pt x="1222" y="150"/>
                </a:lnTo>
                <a:lnTo>
                  <a:pt x="1214" y="178"/>
                </a:lnTo>
                <a:lnTo>
                  <a:pt x="1192" y="190"/>
                </a:lnTo>
                <a:lnTo>
                  <a:pt x="1156" y="196"/>
                </a:lnTo>
                <a:lnTo>
                  <a:pt x="1115" y="199"/>
                </a:lnTo>
                <a:lnTo>
                  <a:pt x="1106" y="213"/>
                </a:lnTo>
                <a:lnTo>
                  <a:pt x="1053" y="209"/>
                </a:lnTo>
                <a:lnTo>
                  <a:pt x="1005" y="221"/>
                </a:lnTo>
                <a:lnTo>
                  <a:pt x="960" y="218"/>
                </a:lnTo>
                <a:lnTo>
                  <a:pt x="883" y="233"/>
                </a:lnTo>
                <a:lnTo>
                  <a:pt x="840" y="196"/>
                </a:lnTo>
                <a:lnTo>
                  <a:pt x="792" y="186"/>
                </a:lnTo>
                <a:lnTo>
                  <a:pt x="742" y="121"/>
                </a:lnTo>
                <a:lnTo>
                  <a:pt x="721" y="91"/>
                </a:lnTo>
                <a:lnTo>
                  <a:pt x="696" y="84"/>
                </a:lnTo>
                <a:lnTo>
                  <a:pt x="634" y="76"/>
                </a:lnTo>
                <a:lnTo>
                  <a:pt x="582" y="68"/>
                </a:lnTo>
                <a:lnTo>
                  <a:pt x="526" y="53"/>
                </a:lnTo>
                <a:lnTo>
                  <a:pt x="475" y="68"/>
                </a:lnTo>
                <a:lnTo>
                  <a:pt x="415" y="38"/>
                </a:lnTo>
                <a:lnTo>
                  <a:pt x="370" y="39"/>
                </a:lnTo>
                <a:lnTo>
                  <a:pt x="339" y="57"/>
                </a:lnTo>
                <a:lnTo>
                  <a:pt x="320" y="42"/>
                </a:lnTo>
                <a:lnTo>
                  <a:pt x="295" y="51"/>
                </a:lnTo>
                <a:lnTo>
                  <a:pt x="263" y="53"/>
                </a:lnTo>
                <a:lnTo>
                  <a:pt x="231" y="59"/>
                </a:lnTo>
                <a:lnTo>
                  <a:pt x="193" y="72"/>
                </a:lnTo>
                <a:lnTo>
                  <a:pt x="162" y="57"/>
                </a:lnTo>
                <a:lnTo>
                  <a:pt x="131" y="64"/>
                </a:lnTo>
                <a:lnTo>
                  <a:pt x="90" y="70"/>
                </a:lnTo>
                <a:lnTo>
                  <a:pt x="65" y="64"/>
                </a:lnTo>
                <a:lnTo>
                  <a:pt x="18" y="61"/>
                </a:lnTo>
                <a:lnTo>
                  <a:pt x="0" y="76"/>
                </a:lnTo>
                <a:lnTo>
                  <a:pt x="2" y="120"/>
                </a:lnTo>
                <a:lnTo>
                  <a:pt x="5" y="157"/>
                </a:lnTo>
                <a:lnTo>
                  <a:pt x="14" y="190"/>
                </a:lnTo>
                <a:lnTo>
                  <a:pt x="26" y="196"/>
                </a:lnTo>
              </a:path>
            </a:pathLst>
          </a:custGeom>
          <a:gradFill rotWithShape="0">
            <a:gsLst>
              <a:gs pos="0">
                <a:srgbClr val="CC6600"/>
              </a:gs>
              <a:gs pos="100000">
                <a:srgbClr val="000000"/>
              </a:gs>
            </a:gsLst>
            <a:lin ang="5400000" scaled="1"/>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fontAlgn="base">
              <a:spcBef>
                <a:spcPct val="0"/>
              </a:spcBef>
              <a:spcAft>
                <a:spcPct val="0"/>
              </a:spcAft>
            </a:pPr>
            <a:endParaRPr lang="en-US" sz="2000" smtClean="0">
              <a:solidFill>
                <a:srgbClr val="FFFFCC"/>
              </a:solidFill>
            </a:endParaRPr>
          </a:p>
        </p:txBody>
      </p:sp>
      <p:sp>
        <p:nvSpPr>
          <p:cNvPr id="8" name="Freeform 1030"/>
          <p:cNvSpPr>
            <a:spLocks/>
          </p:cNvSpPr>
          <p:nvPr/>
        </p:nvSpPr>
        <p:spPr bwMode="auto">
          <a:xfrm>
            <a:off x="3044825" y="850900"/>
            <a:ext cx="3086100" cy="365125"/>
          </a:xfrm>
          <a:custGeom>
            <a:avLst/>
            <a:gdLst>
              <a:gd name="T0" fmla="*/ 757238 w 1944"/>
              <a:gd name="T1" fmla="*/ 114300 h 230"/>
              <a:gd name="T2" fmla="*/ 552450 w 1944"/>
              <a:gd name="T3" fmla="*/ 128588 h 230"/>
              <a:gd name="T4" fmla="*/ 244475 w 1944"/>
              <a:gd name="T5" fmla="*/ 128588 h 230"/>
              <a:gd name="T6" fmla="*/ 101600 w 1944"/>
              <a:gd name="T7" fmla="*/ 125413 h 230"/>
              <a:gd name="T8" fmla="*/ 19050 w 1944"/>
              <a:gd name="T9" fmla="*/ 92075 h 230"/>
              <a:gd name="T10" fmla="*/ 0 w 1944"/>
              <a:gd name="T11" fmla="*/ 117475 h 230"/>
              <a:gd name="T12" fmla="*/ 115888 w 1944"/>
              <a:gd name="T13" fmla="*/ 163513 h 230"/>
              <a:gd name="T14" fmla="*/ 258763 w 1944"/>
              <a:gd name="T15" fmla="*/ 160338 h 230"/>
              <a:gd name="T16" fmla="*/ 336550 w 1944"/>
              <a:gd name="T17" fmla="*/ 166688 h 230"/>
              <a:gd name="T18" fmla="*/ 514350 w 1944"/>
              <a:gd name="T19" fmla="*/ 173038 h 230"/>
              <a:gd name="T20" fmla="*/ 858838 w 1944"/>
              <a:gd name="T21" fmla="*/ 160338 h 230"/>
              <a:gd name="T22" fmla="*/ 1108075 w 1944"/>
              <a:gd name="T23" fmla="*/ 163513 h 230"/>
              <a:gd name="T24" fmla="*/ 1220788 w 1944"/>
              <a:gd name="T25" fmla="*/ 266700 h 230"/>
              <a:gd name="T26" fmla="*/ 1404938 w 1944"/>
              <a:gd name="T27" fmla="*/ 346075 h 230"/>
              <a:gd name="T28" fmla="*/ 1616075 w 1944"/>
              <a:gd name="T29" fmla="*/ 363538 h 230"/>
              <a:gd name="T30" fmla="*/ 1831975 w 1944"/>
              <a:gd name="T31" fmla="*/ 307975 h 230"/>
              <a:gd name="T32" fmla="*/ 1978025 w 1944"/>
              <a:gd name="T33" fmla="*/ 207963 h 230"/>
              <a:gd name="T34" fmla="*/ 2081213 w 1944"/>
              <a:gd name="T35" fmla="*/ 169863 h 230"/>
              <a:gd name="T36" fmla="*/ 2357438 w 1944"/>
              <a:gd name="T37" fmla="*/ 173038 h 230"/>
              <a:gd name="T38" fmla="*/ 2568575 w 1944"/>
              <a:gd name="T39" fmla="*/ 169863 h 230"/>
              <a:gd name="T40" fmla="*/ 2814638 w 1944"/>
              <a:gd name="T41" fmla="*/ 169863 h 230"/>
              <a:gd name="T42" fmla="*/ 3046413 w 1944"/>
              <a:gd name="T43" fmla="*/ 176213 h 230"/>
              <a:gd name="T44" fmla="*/ 3084513 w 1944"/>
              <a:gd name="T45" fmla="*/ 85725 h 230"/>
              <a:gd name="T46" fmla="*/ 3046413 w 1944"/>
              <a:gd name="T47" fmla="*/ 95250 h 230"/>
              <a:gd name="T48" fmla="*/ 2947988 w 1944"/>
              <a:gd name="T49" fmla="*/ 150813 h 230"/>
              <a:gd name="T50" fmla="*/ 2678113 w 1944"/>
              <a:gd name="T51" fmla="*/ 144463 h 230"/>
              <a:gd name="T52" fmla="*/ 2366963 w 1944"/>
              <a:gd name="T53" fmla="*/ 147638 h 230"/>
              <a:gd name="T54" fmla="*/ 2141538 w 1944"/>
              <a:gd name="T55" fmla="*/ 157163 h 230"/>
              <a:gd name="T56" fmla="*/ 2049463 w 1944"/>
              <a:gd name="T57" fmla="*/ 134938 h 230"/>
              <a:gd name="T58" fmla="*/ 2036763 w 1944"/>
              <a:gd name="T59" fmla="*/ 82550 h 230"/>
              <a:gd name="T60" fmla="*/ 2008188 w 1944"/>
              <a:gd name="T61" fmla="*/ 57150 h 230"/>
              <a:gd name="T62" fmla="*/ 1912938 w 1944"/>
              <a:gd name="T63" fmla="*/ 182563 h 230"/>
              <a:gd name="T64" fmla="*/ 1808163 w 1944"/>
              <a:gd name="T65" fmla="*/ 257175 h 230"/>
              <a:gd name="T66" fmla="*/ 1687513 w 1944"/>
              <a:gd name="T67" fmla="*/ 285750 h 230"/>
              <a:gd name="T68" fmla="*/ 1555750 w 1944"/>
              <a:gd name="T69" fmla="*/ 314325 h 230"/>
              <a:gd name="T70" fmla="*/ 1401763 w 1944"/>
              <a:gd name="T71" fmla="*/ 279400 h 230"/>
              <a:gd name="T72" fmla="*/ 1309688 w 1944"/>
              <a:gd name="T73" fmla="*/ 236538 h 230"/>
              <a:gd name="T74" fmla="*/ 1223963 w 1944"/>
              <a:gd name="T75" fmla="*/ 217488 h 230"/>
              <a:gd name="T76" fmla="*/ 1158875 w 1944"/>
              <a:gd name="T77" fmla="*/ 157163 h 230"/>
              <a:gd name="T78" fmla="*/ 1087438 w 1944"/>
              <a:gd name="T79" fmla="*/ 60325 h 230"/>
              <a:gd name="T80" fmla="*/ 1039813 w 1944"/>
              <a:gd name="T81" fmla="*/ 107950 h 230"/>
              <a:gd name="T82" fmla="*/ 852488 w 1944"/>
              <a:gd name="T83" fmla="*/ 122238 h 23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944" h="230">
                <a:moveTo>
                  <a:pt x="537" y="77"/>
                </a:moveTo>
                <a:lnTo>
                  <a:pt x="477" y="72"/>
                </a:lnTo>
                <a:lnTo>
                  <a:pt x="416" y="81"/>
                </a:lnTo>
                <a:lnTo>
                  <a:pt x="348" y="81"/>
                </a:lnTo>
                <a:lnTo>
                  <a:pt x="255" y="77"/>
                </a:lnTo>
                <a:lnTo>
                  <a:pt x="154" y="81"/>
                </a:lnTo>
                <a:lnTo>
                  <a:pt x="103" y="83"/>
                </a:lnTo>
                <a:lnTo>
                  <a:pt x="64" y="79"/>
                </a:lnTo>
                <a:lnTo>
                  <a:pt x="25" y="83"/>
                </a:lnTo>
                <a:lnTo>
                  <a:pt x="12" y="58"/>
                </a:lnTo>
                <a:lnTo>
                  <a:pt x="2" y="38"/>
                </a:lnTo>
                <a:lnTo>
                  <a:pt x="0" y="74"/>
                </a:lnTo>
                <a:lnTo>
                  <a:pt x="12" y="107"/>
                </a:lnTo>
                <a:lnTo>
                  <a:pt x="73" y="103"/>
                </a:lnTo>
                <a:lnTo>
                  <a:pt x="128" y="99"/>
                </a:lnTo>
                <a:lnTo>
                  <a:pt x="163" y="101"/>
                </a:lnTo>
                <a:lnTo>
                  <a:pt x="193" y="103"/>
                </a:lnTo>
                <a:lnTo>
                  <a:pt x="212" y="105"/>
                </a:lnTo>
                <a:lnTo>
                  <a:pt x="270" y="103"/>
                </a:lnTo>
                <a:lnTo>
                  <a:pt x="324" y="109"/>
                </a:lnTo>
                <a:lnTo>
                  <a:pt x="451" y="103"/>
                </a:lnTo>
                <a:lnTo>
                  <a:pt x="541" y="101"/>
                </a:lnTo>
                <a:lnTo>
                  <a:pt x="616" y="103"/>
                </a:lnTo>
                <a:lnTo>
                  <a:pt x="698" y="103"/>
                </a:lnTo>
                <a:lnTo>
                  <a:pt x="737" y="147"/>
                </a:lnTo>
                <a:lnTo>
                  <a:pt x="769" y="168"/>
                </a:lnTo>
                <a:lnTo>
                  <a:pt x="836" y="210"/>
                </a:lnTo>
                <a:lnTo>
                  <a:pt x="885" y="218"/>
                </a:lnTo>
                <a:lnTo>
                  <a:pt x="945" y="229"/>
                </a:lnTo>
                <a:lnTo>
                  <a:pt x="1018" y="229"/>
                </a:lnTo>
                <a:lnTo>
                  <a:pt x="1085" y="220"/>
                </a:lnTo>
                <a:lnTo>
                  <a:pt x="1154" y="194"/>
                </a:lnTo>
                <a:lnTo>
                  <a:pt x="1205" y="170"/>
                </a:lnTo>
                <a:lnTo>
                  <a:pt x="1246" y="131"/>
                </a:lnTo>
                <a:lnTo>
                  <a:pt x="1278" y="115"/>
                </a:lnTo>
                <a:lnTo>
                  <a:pt x="1311" y="107"/>
                </a:lnTo>
                <a:lnTo>
                  <a:pt x="1390" y="119"/>
                </a:lnTo>
                <a:lnTo>
                  <a:pt x="1485" y="109"/>
                </a:lnTo>
                <a:lnTo>
                  <a:pt x="1577" y="111"/>
                </a:lnTo>
                <a:lnTo>
                  <a:pt x="1618" y="107"/>
                </a:lnTo>
                <a:lnTo>
                  <a:pt x="1697" y="113"/>
                </a:lnTo>
                <a:lnTo>
                  <a:pt x="1773" y="107"/>
                </a:lnTo>
                <a:lnTo>
                  <a:pt x="1839" y="115"/>
                </a:lnTo>
                <a:lnTo>
                  <a:pt x="1919" y="111"/>
                </a:lnTo>
                <a:lnTo>
                  <a:pt x="1938" y="91"/>
                </a:lnTo>
                <a:lnTo>
                  <a:pt x="1943" y="54"/>
                </a:lnTo>
                <a:lnTo>
                  <a:pt x="1940" y="0"/>
                </a:lnTo>
                <a:lnTo>
                  <a:pt x="1919" y="60"/>
                </a:lnTo>
                <a:lnTo>
                  <a:pt x="1908" y="89"/>
                </a:lnTo>
                <a:lnTo>
                  <a:pt x="1857" y="95"/>
                </a:lnTo>
                <a:lnTo>
                  <a:pt x="1762" y="93"/>
                </a:lnTo>
                <a:lnTo>
                  <a:pt x="1687" y="91"/>
                </a:lnTo>
                <a:lnTo>
                  <a:pt x="1558" y="87"/>
                </a:lnTo>
                <a:lnTo>
                  <a:pt x="1491" y="93"/>
                </a:lnTo>
                <a:lnTo>
                  <a:pt x="1403" y="91"/>
                </a:lnTo>
                <a:lnTo>
                  <a:pt x="1349" y="99"/>
                </a:lnTo>
                <a:lnTo>
                  <a:pt x="1313" y="89"/>
                </a:lnTo>
                <a:lnTo>
                  <a:pt x="1291" y="85"/>
                </a:lnTo>
                <a:lnTo>
                  <a:pt x="1274" y="74"/>
                </a:lnTo>
                <a:lnTo>
                  <a:pt x="1283" y="52"/>
                </a:lnTo>
                <a:lnTo>
                  <a:pt x="1283" y="28"/>
                </a:lnTo>
                <a:lnTo>
                  <a:pt x="1265" y="36"/>
                </a:lnTo>
                <a:lnTo>
                  <a:pt x="1246" y="79"/>
                </a:lnTo>
                <a:lnTo>
                  <a:pt x="1205" y="115"/>
                </a:lnTo>
                <a:lnTo>
                  <a:pt x="1182" y="139"/>
                </a:lnTo>
                <a:lnTo>
                  <a:pt x="1139" y="162"/>
                </a:lnTo>
                <a:lnTo>
                  <a:pt x="1111" y="158"/>
                </a:lnTo>
                <a:lnTo>
                  <a:pt x="1063" y="180"/>
                </a:lnTo>
                <a:lnTo>
                  <a:pt x="1020" y="190"/>
                </a:lnTo>
                <a:lnTo>
                  <a:pt x="980" y="198"/>
                </a:lnTo>
                <a:lnTo>
                  <a:pt x="928" y="174"/>
                </a:lnTo>
                <a:lnTo>
                  <a:pt x="883" y="176"/>
                </a:lnTo>
                <a:lnTo>
                  <a:pt x="866" y="147"/>
                </a:lnTo>
                <a:lnTo>
                  <a:pt x="825" y="149"/>
                </a:lnTo>
                <a:lnTo>
                  <a:pt x="803" y="158"/>
                </a:lnTo>
                <a:lnTo>
                  <a:pt x="771" y="137"/>
                </a:lnTo>
                <a:lnTo>
                  <a:pt x="743" y="123"/>
                </a:lnTo>
                <a:lnTo>
                  <a:pt x="730" y="99"/>
                </a:lnTo>
                <a:lnTo>
                  <a:pt x="707" y="46"/>
                </a:lnTo>
                <a:lnTo>
                  <a:pt x="685" y="38"/>
                </a:lnTo>
                <a:lnTo>
                  <a:pt x="674" y="70"/>
                </a:lnTo>
                <a:lnTo>
                  <a:pt x="655" y="68"/>
                </a:lnTo>
                <a:lnTo>
                  <a:pt x="591" y="89"/>
                </a:lnTo>
                <a:lnTo>
                  <a:pt x="537" y="77"/>
                </a:lnTo>
              </a:path>
            </a:pathLst>
          </a:custGeom>
          <a:solidFill>
            <a:schemeClr val="bg1"/>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fontAlgn="base">
              <a:spcBef>
                <a:spcPct val="0"/>
              </a:spcBef>
              <a:spcAft>
                <a:spcPct val="0"/>
              </a:spcAft>
            </a:pPr>
            <a:endParaRPr lang="en-US" sz="2000" smtClean="0">
              <a:solidFill>
                <a:srgbClr val="FFFFCC"/>
              </a:solidFill>
            </a:endParaRPr>
          </a:p>
        </p:txBody>
      </p:sp>
      <p:sp>
        <p:nvSpPr>
          <p:cNvPr id="9" name="Freeform 1031"/>
          <p:cNvSpPr>
            <a:spLocks/>
          </p:cNvSpPr>
          <p:nvPr/>
        </p:nvSpPr>
        <p:spPr bwMode="auto">
          <a:xfrm>
            <a:off x="5057775" y="358775"/>
            <a:ext cx="193675" cy="649288"/>
          </a:xfrm>
          <a:custGeom>
            <a:avLst/>
            <a:gdLst>
              <a:gd name="T0" fmla="*/ 130175 w 122"/>
              <a:gd name="T1" fmla="*/ 15875 h 409"/>
              <a:gd name="T2" fmla="*/ 119063 w 122"/>
              <a:gd name="T3" fmla="*/ 63500 h 409"/>
              <a:gd name="T4" fmla="*/ 192088 w 122"/>
              <a:gd name="T5" fmla="*/ 69850 h 409"/>
              <a:gd name="T6" fmla="*/ 163513 w 122"/>
              <a:gd name="T7" fmla="*/ 155575 h 409"/>
              <a:gd name="T8" fmla="*/ 166688 w 122"/>
              <a:gd name="T9" fmla="*/ 222250 h 409"/>
              <a:gd name="T10" fmla="*/ 184150 w 122"/>
              <a:gd name="T11" fmla="*/ 279400 h 409"/>
              <a:gd name="T12" fmla="*/ 153988 w 122"/>
              <a:gd name="T13" fmla="*/ 339725 h 409"/>
              <a:gd name="T14" fmla="*/ 142875 w 122"/>
              <a:gd name="T15" fmla="*/ 400050 h 409"/>
              <a:gd name="T16" fmla="*/ 130175 w 122"/>
              <a:gd name="T17" fmla="*/ 460375 h 409"/>
              <a:gd name="T18" fmla="*/ 104775 w 122"/>
              <a:gd name="T19" fmla="*/ 501650 h 409"/>
              <a:gd name="T20" fmla="*/ 80963 w 122"/>
              <a:gd name="T21" fmla="*/ 542925 h 409"/>
              <a:gd name="T22" fmla="*/ 50800 w 122"/>
              <a:gd name="T23" fmla="*/ 584200 h 409"/>
              <a:gd name="T24" fmla="*/ 33338 w 122"/>
              <a:gd name="T25" fmla="*/ 612775 h 409"/>
              <a:gd name="T26" fmla="*/ 0 w 122"/>
              <a:gd name="T27" fmla="*/ 647700 h 409"/>
              <a:gd name="T28" fmla="*/ 19050 w 122"/>
              <a:gd name="T29" fmla="*/ 584200 h 409"/>
              <a:gd name="T30" fmla="*/ 60325 w 122"/>
              <a:gd name="T31" fmla="*/ 539750 h 409"/>
              <a:gd name="T32" fmla="*/ 53975 w 122"/>
              <a:gd name="T33" fmla="*/ 488950 h 409"/>
              <a:gd name="T34" fmla="*/ 92075 w 122"/>
              <a:gd name="T35" fmla="*/ 425450 h 409"/>
              <a:gd name="T36" fmla="*/ 112713 w 122"/>
              <a:gd name="T37" fmla="*/ 349250 h 409"/>
              <a:gd name="T38" fmla="*/ 101600 w 122"/>
              <a:gd name="T39" fmla="*/ 276225 h 409"/>
              <a:gd name="T40" fmla="*/ 109538 w 122"/>
              <a:gd name="T41" fmla="*/ 215900 h 409"/>
              <a:gd name="T42" fmla="*/ 101600 w 122"/>
              <a:gd name="T43" fmla="*/ 174625 h 409"/>
              <a:gd name="T44" fmla="*/ 47625 w 122"/>
              <a:gd name="T45" fmla="*/ 92075 h 409"/>
              <a:gd name="T46" fmla="*/ 15875 w 122"/>
              <a:gd name="T47" fmla="*/ 9525 h 409"/>
              <a:gd name="T48" fmla="*/ 125413 w 122"/>
              <a:gd name="T49" fmla="*/ 0 h 409"/>
              <a:gd name="T50" fmla="*/ 130175 w 122"/>
              <a:gd name="T51" fmla="*/ 15875 h 40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22" h="409">
                <a:moveTo>
                  <a:pt x="82" y="10"/>
                </a:moveTo>
                <a:lnTo>
                  <a:pt x="75" y="40"/>
                </a:lnTo>
                <a:lnTo>
                  <a:pt x="121" y="44"/>
                </a:lnTo>
                <a:lnTo>
                  <a:pt x="103" y="98"/>
                </a:lnTo>
                <a:lnTo>
                  <a:pt x="105" y="140"/>
                </a:lnTo>
                <a:lnTo>
                  <a:pt x="116" y="176"/>
                </a:lnTo>
                <a:lnTo>
                  <a:pt x="97" y="214"/>
                </a:lnTo>
                <a:lnTo>
                  <a:pt x="90" y="252"/>
                </a:lnTo>
                <a:lnTo>
                  <a:pt x="82" y="290"/>
                </a:lnTo>
                <a:lnTo>
                  <a:pt x="66" y="316"/>
                </a:lnTo>
                <a:lnTo>
                  <a:pt x="51" y="342"/>
                </a:lnTo>
                <a:lnTo>
                  <a:pt x="32" y="368"/>
                </a:lnTo>
                <a:lnTo>
                  <a:pt x="21" y="386"/>
                </a:lnTo>
                <a:lnTo>
                  <a:pt x="0" y="408"/>
                </a:lnTo>
                <a:lnTo>
                  <a:pt x="12" y="368"/>
                </a:lnTo>
                <a:lnTo>
                  <a:pt x="38" y="340"/>
                </a:lnTo>
                <a:lnTo>
                  <a:pt x="34" y="308"/>
                </a:lnTo>
                <a:lnTo>
                  <a:pt x="58" y="268"/>
                </a:lnTo>
                <a:lnTo>
                  <a:pt x="71" y="220"/>
                </a:lnTo>
                <a:lnTo>
                  <a:pt x="64" y="174"/>
                </a:lnTo>
                <a:lnTo>
                  <a:pt x="69" y="136"/>
                </a:lnTo>
                <a:lnTo>
                  <a:pt x="64" y="110"/>
                </a:lnTo>
                <a:lnTo>
                  <a:pt x="30" y="58"/>
                </a:lnTo>
                <a:lnTo>
                  <a:pt x="10" y="6"/>
                </a:lnTo>
                <a:lnTo>
                  <a:pt x="79" y="0"/>
                </a:lnTo>
                <a:lnTo>
                  <a:pt x="82" y="10"/>
                </a:lnTo>
              </a:path>
            </a:pathLst>
          </a:custGeom>
          <a:gradFill rotWithShape="0">
            <a:gsLst>
              <a:gs pos="0">
                <a:srgbClr val="FFFFFF"/>
              </a:gs>
              <a:gs pos="50000">
                <a:srgbClr val="00CCFF"/>
              </a:gs>
              <a:gs pos="100000">
                <a:srgbClr val="FFFFFF"/>
              </a:gs>
            </a:gsLst>
            <a:lin ang="0" scaled="1"/>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fontAlgn="base">
              <a:spcBef>
                <a:spcPct val="0"/>
              </a:spcBef>
              <a:spcAft>
                <a:spcPct val="0"/>
              </a:spcAft>
            </a:pPr>
            <a:endParaRPr lang="en-US" sz="2000" smtClean="0">
              <a:solidFill>
                <a:srgbClr val="FFFFCC"/>
              </a:solidFill>
            </a:endParaRPr>
          </a:p>
        </p:txBody>
      </p:sp>
      <p:sp>
        <p:nvSpPr>
          <p:cNvPr id="10" name="Freeform 1032"/>
          <p:cNvSpPr>
            <a:spLocks/>
          </p:cNvSpPr>
          <p:nvPr/>
        </p:nvSpPr>
        <p:spPr bwMode="auto">
          <a:xfrm>
            <a:off x="3052763" y="4763"/>
            <a:ext cx="3092450" cy="642937"/>
          </a:xfrm>
          <a:custGeom>
            <a:avLst/>
            <a:gdLst>
              <a:gd name="T0" fmla="*/ 0 w 1948"/>
              <a:gd name="T1" fmla="*/ 642937 h 405"/>
              <a:gd name="T2" fmla="*/ 12700 w 1948"/>
              <a:gd name="T3" fmla="*/ 377825 h 405"/>
              <a:gd name="T4" fmla="*/ 58738 w 1948"/>
              <a:gd name="T5" fmla="*/ 315912 h 405"/>
              <a:gd name="T6" fmla="*/ 139700 w 1948"/>
              <a:gd name="T7" fmla="*/ 355600 h 405"/>
              <a:gd name="T8" fmla="*/ 214313 w 1948"/>
              <a:gd name="T9" fmla="*/ 309562 h 405"/>
              <a:gd name="T10" fmla="*/ 293688 w 1948"/>
              <a:gd name="T11" fmla="*/ 352425 h 405"/>
              <a:gd name="T12" fmla="*/ 384175 w 1948"/>
              <a:gd name="T13" fmla="*/ 352425 h 405"/>
              <a:gd name="T14" fmla="*/ 523875 w 1948"/>
              <a:gd name="T15" fmla="*/ 334962 h 405"/>
              <a:gd name="T16" fmla="*/ 627063 w 1948"/>
              <a:gd name="T17" fmla="*/ 295275 h 405"/>
              <a:gd name="T18" fmla="*/ 727075 w 1948"/>
              <a:gd name="T19" fmla="*/ 334962 h 405"/>
              <a:gd name="T20" fmla="*/ 785813 w 1948"/>
              <a:gd name="T21" fmla="*/ 347662 h 405"/>
              <a:gd name="T22" fmla="*/ 909638 w 1948"/>
              <a:gd name="T23" fmla="*/ 333375 h 405"/>
              <a:gd name="T24" fmla="*/ 1130300 w 1948"/>
              <a:gd name="T25" fmla="*/ 292100 h 405"/>
              <a:gd name="T26" fmla="*/ 1255713 w 1948"/>
              <a:gd name="T27" fmla="*/ 196850 h 405"/>
              <a:gd name="T28" fmla="*/ 1231900 w 1948"/>
              <a:gd name="T29" fmla="*/ 287337 h 405"/>
              <a:gd name="T30" fmla="*/ 1336675 w 1948"/>
              <a:gd name="T31" fmla="*/ 322262 h 405"/>
              <a:gd name="T32" fmla="*/ 1408113 w 1948"/>
              <a:gd name="T33" fmla="*/ 385762 h 405"/>
              <a:gd name="T34" fmla="*/ 1474788 w 1948"/>
              <a:gd name="T35" fmla="*/ 436562 h 405"/>
              <a:gd name="T36" fmla="*/ 1516063 w 1948"/>
              <a:gd name="T37" fmla="*/ 436562 h 405"/>
              <a:gd name="T38" fmla="*/ 1462088 w 1948"/>
              <a:gd name="T39" fmla="*/ 354012 h 405"/>
              <a:gd name="T40" fmla="*/ 1411288 w 1948"/>
              <a:gd name="T41" fmla="*/ 247650 h 405"/>
              <a:gd name="T42" fmla="*/ 1376363 w 1948"/>
              <a:gd name="T43" fmla="*/ 193675 h 405"/>
              <a:gd name="T44" fmla="*/ 1444625 w 1948"/>
              <a:gd name="T45" fmla="*/ 142875 h 405"/>
              <a:gd name="T46" fmla="*/ 1347788 w 1948"/>
              <a:gd name="T47" fmla="*/ 127000 h 405"/>
              <a:gd name="T48" fmla="*/ 1509713 w 1948"/>
              <a:gd name="T49" fmla="*/ 92075 h 405"/>
              <a:gd name="T50" fmla="*/ 1701800 w 1948"/>
              <a:gd name="T51" fmla="*/ 123825 h 405"/>
              <a:gd name="T52" fmla="*/ 1812925 w 1948"/>
              <a:gd name="T53" fmla="*/ 136525 h 405"/>
              <a:gd name="T54" fmla="*/ 1944688 w 1948"/>
              <a:gd name="T55" fmla="*/ 260350 h 405"/>
              <a:gd name="T56" fmla="*/ 2084388 w 1948"/>
              <a:gd name="T57" fmla="*/ 339725 h 405"/>
              <a:gd name="T58" fmla="*/ 2212975 w 1948"/>
              <a:gd name="T59" fmla="*/ 344487 h 405"/>
              <a:gd name="T60" fmla="*/ 2335213 w 1948"/>
              <a:gd name="T61" fmla="*/ 309562 h 405"/>
              <a:gd name="T62" fmla="*/ 2408238 w 1948"/>
              <a:gd name="T63" fmla="*/ 339725 h 405"/>
              <a:gd name="T64" fmla="*/ 2468563 w 1948"/>
              <a:gd name="T65" fmla="*/ 314325 h 405"/>
              <a:gd name="T66" fmla="*/ 2552700 w 1948"/>
              <a:gd name="T67" fmla="*/ 355600 h 405"/>
              <a:gd name="T68" fmla="*/ 2620963 w 1948"/>
              <a:gd name="T69" fmla="*/ 352425 h 405"/>
              <a:gd name="T70" fmla="*/ 2676525 w 1948"/>
              <a:gd name="T71" fmla="*/ 315912 h 405"/>
              <a:gd name="T72" fmla="*/ 2765425 w 1948"/>
              <a:gd name="T73" fmla="*/ 357187 h 405"/>
              <a:gd name="T74" fmla="*/ 2840038 w 1948"/>
              <a:gd name="T75" fmla="*/ 339725 h 405"/>
              <a:gd name="T76" fmla="*/ 2905125 w 1948"/>
              <a:gd name="T77" fmla="*/ 363537 h 405"/>
              <a:gd name="T78" fmla="*/ 3013075 w 1948"/>
              <a:gd name="T79" fmla="*/ 334962 h 405"/>
              <a:gd name="T80" fmla="*/ 3073400 w 1948"/>
              <a:gd name="T81" fmla="*/ 403225 h 405"/>
              <a:gd name="T82" fmla="*/ 3092450 w 1948"/>
              <a:gd name="T83" fmla="*/ 377825 h 405"/>
              <a:gd name="T84" fmla="*/ 3079750 w 1948"/>
              <a:gd name="T85" fmla="*/ 269875 h 405"/>
              <a:gd name="T86" fmla="*/ 2986088 w 1948"/>
              <a:gd name="T87" fmla="*/ 222250 h 405"/>
              <a:gd name="T88" fmla="*/ 2868613 w 1948"/>
              <a:gd name="T89" fmla="*/ 241300 h 405"/>
              <a:gd name="T90" fmla="*/ 2765425 w 1948"/>
              <a:gd name="T91" fmla="*/ 222250 h 405"/>
              <a:gd name="T92" fmla="*/ 2616200 w 1948"/>
              <a:gd name="T93" fmla="*/ 225425 h 405"/>
              <a:gd name="T94" fmla="*/ 2508250 w 1948"/>
              <a:gd name="T95" fmla="*/ 222250 h 405"/>
              <a:gd name="T96" fmla="*/ 2403475 w 1948"/>
              <a:gd name="T97" fmla="*/ 230187 h 405"/>
              <a:gd name="T98" fmla="*/ 2289175 w 1948"/>
              <a:gd name="T99" fmla="*/ 230187 h 405"/>
              <a:gd name="T100" fmla="*/ 2166938 w 1948"/>
              <a:gd name="T101" fmla="*/ 231775 h 405"/>
              <a:gd name="T102" fmla="*/ 2079625 w 1948"/>
              <a:gd name="T103" fmla="*/ 230187 h 405"/>
              <a:gd name="T104" fmla="*/ 1974850 w 1948"/>
              <a:gd name="T105" fmla="*/ 161925 h 405"/>
              <a:gd name="T106" fmla="*/ 1830388 w 1948"/>
              <a:gd name="T107" fmla="*/ 61912 h 405"/>
              <a:gd name="T108" fmla="*/ 1600200 w 1948"/>
              <a:gd name="T109" fmla="*/ 0 h 405"/>
              <a:gd name="T110" fmla="*/ 1303338 w 1948"/>
              <a:gd name="T111" fmla="*/ 49212 h 405"/>
              <a:gd name="T112" fmla="*/ 1073150 w 1948"/>
              <a:gd name="T113" fmla="*/ 206375 h 405"/>
              <a:gd name="T114" fmla="*/ 885825 w 1948"/>
              <a:gd name="T115" fmla="*/ 241300 h 405"/>
              <a:gd name="T116" fmla="*/ 627063 w 1948"/>
              <a:gd name="T117" fmla="*/ 233362 h 405"/>
              <a:gd name="T118" fmla="*/ 371475 w 1948"/>
              <a:gd name="T119" fmla="*/ 233362 h 405"/>
              <a:gd name="T120" fmla="*/ 80963 w 1948"/>
              <a:gd name="T121" fmla="*/ 225425 h 405"/>
              <a:gd name="T122" fmla="*/ 6350 w 1948"/>
              <a:gd name="T123" fmla="*/ 273050 h 405"/>
              <a:gd name="T124" fmla="*/ 0 w 1948"/>
              <a:gd name="T125" fmla="*/ 430212 h 40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948" h="405">
                <a:moveTo>
                  <a:pt x="0" y="271"/>
                </a:moveTo>
                <a:lnTo>
                  <a:pt x="0" y="341"/>
                </a:lnTo>
                <a:lnTo>
                  <a:pt x="0" y="405"/>
                </a:lnTo>
                <a:lnTo>
                  <a:pt x="5" y="353"/>
                </a:lnTo>
                <a:lnTo>
                  <a:pt x="6" y="312"/>
                </a:lnTo>
                <a:lnTo>
                  <a:pt x="8" y="238"/>
                </a:lnTo>
                <a:lnTo>
                  <a:pt x="14" y="202"/>
                </a:lnTo>
                <a:lnTo>
                  <a:pt x="25" y="190"/>
                </a:lnTo>
                <a:lnTo>
                  <a:pt x="37" y="199"/>
                </a:lnTo>
                <a:lnTo>
                  <a:pt x="53" y="201"/>
                </a:lnTo>
                <a:lnTo>
                  <a:pt x="75" y="211"/>
                </a:lnTo>
                <a:lnTo>
                  <a:pt x="88" y="224"/>
                </a:lnTo>
                <a:lnTo>
                  <a:pt x="106" y="224"/>
                </a:lnTo>
                <a:lnTo>
                  <a:pt x="120" y="217"/>
                </a:lnTo>
                <a:lnTo>
                  <a:pt x="135" y="195"/>
                </a:lnTo>
                <a:lnTo>
                  <a:pt x="148" y="197"/>
                </a:lnTo>
                <a:lnTo>
                  <a:pt x="172" y="214"/>
                </a:lnTo>
                <a:lnTo>
                  <a:pt x="185" y="222"/>
                </a:lnTo>
                <a:lnTo>
                  <a:pt x="200" y="229"/>
                </a:lnTo>
                <a:lnTo>
                  <a:pt x="216" y="232"/>
                </a:lnTo>
                <a:lnTo>
                  <a:pt x="242" y="222"/>
                </a:lnTo>
                <a:lnTo>
                  <a:pt x="271" y="243"/>
                </a:lnTo>
                <a:lnTo>
                  <a:pt x="293" y="232"/>
                </a:lnTo>
                <a:lnTo>
                  <a:pt x="330" y="211"/>
                </a:lnTo>
                <a:lnTo>
                  <a:pt x="353" y="211"/>
                </a:lnTo>
                <a:lnTo>
                  <a:pt x="378" y="194"/>
                </a:lnTo>
                <a:lnTo>
                  <a:pt x="395" y="186"/>
                </a:lnTo>
                <a:lnTo>
                  <a:pt x="421" y="208"/>
                </a:lnTo>
                <a:lnTo>
                  <a:pt x="441" y="203"/>
                </a:lnTo>
                <a:lnTo>
                  <a:pt x="458" y="211"/>
                </a:lnTo>
                <a:lnTo>
                  <a:pt x="470" y="211"/>
                </a:lnTo>
                <a:lnTo>
                  <a:pt x="484" y="211"/>
                </a:lnTo>
                <a:lnTo>
                  <a:pt x="495" y="219"/>
                </a:lnTo>
                <a:lnTo>
                  <a:pt x="512" y="211"/>
                </a:lnTo>
                <a:lnTo>
                  <a:pt x="525" y="190"/>
                </a:lnTo>
                <a:lnTo>
                  <a:pt x="573" y="210"/>
                </a:lnTo>
                <a:lnTo>
                  <a:pt x="597" y="234"/>
                </a:lnTo>
                <a:lnTo>
                  <a:pt x="606" y="272"/>
                </a:lnTo>
                <a:lnTo>
                  <a:pt x="712" y="184"/>
                </a:lnTo>
                <a:lnTo>
                  <a:pt x="738" y="152"/>
                </a:lnTo>
                <a:lnTo>
                  <a:pt x="763" y="136"/>
                </a:lnTo>
                <a:lnTo>
                  <a:pt x="791" y="124"/>
                </a:lnTo>
                <a:lnTo>
                  <a:pt x="787" y="148"/>
                </a:lnTo>
                <a:lnTo>
                  <a:pt x="755" y="188"/>
                </a:lnTo>
                <a:lnTo>
                  <a:pt x="776" y="181"/>
                </a:lnTo>
                <a:lnTo>
                  <a:pt x="806" y="166"/>
                </a:lnTo>
                <a:lnTo>
                  <a:pt x="827" y="176"/>
                </a:lnTo>
                <a:lnTo>
                  <a:pt x="842" y="203"/>
                </a:lnTo>
                <a:lnTo>
                  <a:pt x="833" y="225"/>
                </a:lnTo>
                <a:lnTo>
                  <a:pt x="863" y="228"/>
                </a:lnTo>
                <a:lnTo>
                  <a:pt x="887" y="243"/>
                </a:lnTo>
                <a:lnTo>
                  <a:pt x="895" y="262"/>
                </a:lnTo>
                <a:lnTo>
                  <a:pt x="917" y="259"/>
                </a:lnTo>
                <a:lnTo>
                  <a:pt x="929" y="275"/>
                </a:lnTo>
                <a:lnTo>
                  <a:pt x="948" y="305"/>
                </a:lnTo>
                <a:lnTo>
                  <a:pt x="963" y="299"/>
                </a:lnTo>
                <a:lnTo>
                  <a:pt x="955" y="275"/>
                </a:lnTo>
                <a:lnTo>
                  <a:pt x="948" y="250"/>
                </a:lnTo>
                <a:lnTo>
                  <a:pt x="936" y="240"/>
                </a:lnTo>
                <a:lnTo>
                  <a:pt x="921" y="223"/>
                </a:lnTo>
                <a:lnTo>
                  <a:pt x="929" y="186"/>
                </a:lnTo>
                <a:lnTo>
                  <a:pt x="919" y="161"/>
                </a:lnTo>
                <a:lnTo>
                  <a:pt x="889" y="156"/>
                </a:lnTo>
                <a:lnTo>
                  <a:pt x="898" y="136"/>
                </a:lnTo>
                <a:lnTo>
                  <a:pt x="917" y="120"/>
                </a:lnTo>
                <a:lnTo>
                  <a:pt x="867" y="122"/>
                </a:lnTo>
                <a:lnTo>
                  <a:pt x="889" y="110"/>
                </a:lnTo>
                <a:lnTo>
                  <a:pt x="931" y="94"/>
                </a:lnTo>
                <a:lnTo>
                  <a:pt x="910" y="90"/>
                </a:lnTo>
                <a:lnTo>
                  <a:pt x="857" y="104"/>
                </a:lnTo>
                <a:lnTo>
                  <a:pt x="831" y="96"/>
                </a:lnTo>
                <a:lnTo>
                  <a:pt x="849" y="80"/>
                </a:lnTo>
                <a:lnTo>
                  <a:pt x="887" y="76"/>
                </a:lnTo>
                <a:lnTo>
                  <a:pt x="919" y="72"/>
                </a:lnTo>
                <a:lnTo>
                  <a:pt x="951" y="58"/>
                </a:lnTo>
                <a:lnTo>
                  <a:pt x="1006" y="50"/>
                </a:lnTo>
                <a:lnTo>
                  <a:pt x="1046" y="56"/>
                </a:lnTo>
                <a:lnTo>
                  <a:pt x="1072" y="78"/>
                </a:lnTo>
                <a:lnTo>
                  <a:pt x="1098" y="92"/>
                </a:lnTo>
                <a:lnTo>
                  <a:pt x="1117" y="82"/>
                </a:lnTo>
                <a:lnTo>
                  <a:pt x="1142" y="86"/>
                </a:lnTo>
                <a:lnTo>
                  <a:pt x="1174" y="106"/>
                </a:lnTo>
                <a:lnTo>
                  <a:pt x="1202" y="132"/>
                </a:lnTo>
                <a:lnTo>
                  <a:pt x="1225" y="164"/>
                </a:lnTo>
                <a:lnTo>
                  <a:pt x="1264" y="174"/>
                </a:lnTo>
                <a:lnTo>
                  <a:pt x="1294" y="195"/>
                </a:lnTo>
                <a:lnTo>
                  <a:pt x="1313" y="214"/>
                </a:lnTo>
                <a:lnTo>
                  <a:pt x="1341" y="232"/>
                </a:lnTo>
                <a:lnTo>
                  <a:pt x="1373" y="227"/>
                </a:lnTo>
                <a:lnTo>
                  <a:pt x="1394" y="217"/>
                </a:lnTo>
                <a:lnTo>
                  <a:pt x="1433" y="217"/>
                </a:lnTo>
                <a:lnTo>
                  <a:pt x="1454" y="193"/>
                </a:lnTo>
                <a:lnTo>
                  <a:pt x="1471" y="195"/>
                </a:lnTo>
                <a:lnTo>
                  <a:pt x="1483" y="195"/>
                </a:lnTo>
                <a:lnTo>
                  <a:pt x="1499" y="206"/>
                </a:lnTo>
                <a:lnTo>
                  <a:pt x="1517" y="214"/>
                </a:lnTo>
                <a:lnTo>
                  <a:pt x="1530" y="197"/>
                </a:lnTo>
                <a:lnTo>
                  <a:pt x="1544" y="193"/>
                </a:lnTo>
                <a:lnTo>
                  <a:pt x="1555" y="198"/>
                </a:lnTo>
                <a:lnTo>
                  <a:pt x="1569" y="190"/>
                </a:lnTo>
                <a:lnTo>
                  <a:pt x="1593" y="202"/>
                </a:lnTo>
                <a:lnTo>
                  <a:pt x="1608" y="224"/>
                </a:lnTo>
                <a:lnTo>
                  <a:pt x="1626" y="227"/>
                </a:lnTo>
                <a:lnTo>
                  <a:pt x="1637" y="229"/>
                </a:lnTo>
                <a:lnTo>
                  <a:pt x="1651" y="222"/>
                </a:lnTo>
                <a:lnTo>
                  <a:pt x="1662" y="212"/>
                </a:lnTo>
                <a:lnTo>
                  <a:pt x="1671" y="208"/>
                </a:lnTo>
                <a:lnTo>
                  <a:pt x="1686" y="199"/>
                </a:lnTo>
                <a:lnTo>
                  <a:pt x="1703" y="198"/>
                </a:lnTo>
                <a:lnTo>
                  <a:pt x="1718" y="214"/>
                </a:lnTo>
                <a:lnTo>
                  <a:pt x="1742" y="225"/>
                </a:lnTo>
                <a:lnTo>
                  <a:pt x="1764" y="214"/>
                </a:lnTo>
                <a:lnTo>
                  <a:pt x="1774" y="208"/>
                </a:lnTo>
                <a:lnTo>
                  <a:pt x="1789" y="214"/>
                </a:lnTo>
                <a:lnTo>
                  <a:pt x="1799" y="217"/>
                </a:lnTo>
                <a:lnTo>
                  <a:pt x="1814" y="229"/>
                </a:lnTo>
                <a:lnTo>
                  <a:pt x="1830" y="229"/>
                </a:lnTo>
                <a:lnTo>
                  <a:pt x="1848" y="225"/>
                </a:lnTo>
                <a:lnTo>
                  <a:pt x="1871" y="219"/>
                </a:lnTo>
                <a:lnTo>
                  <a:pt x="1898" y="211"/>
                </a:lnTo>
                <a:lnTo>
                  <a:pt x="1916" y="219"/>
                </a:lnTo>
                <a:lnTo>
                  <a:pt x="1927" y="231"/>
                </a:lnTo>
                <a:lnTo>
                  <a:pt x="1936" y="254"/>
                </a:lnTo>
                <a:lnTo>
                  <a:pt x="1942" y="294"/>
                </a:lnTo>
                <a:lnTo>
                  <a:pt x="1948" y="346"/>
                </a:lnTo>
                <a:lnTo>
                  <a:pt x="1948" y="238"/>
                </a:lnTo>
                <a:lnTo>
                  <a:pt x="1948" y="210"/>
                </a:lnTo>
                <a:lnTo>
                  <a:pt x="1945" y="192"/>
                </a:lnTo>
                <a:lnTo>
                  <a:pt x="1940" y="170"/>
                </a:lnTo>
                <a:lnTo>
                  <a:pt x="1930" y="151"/>
                </a:lnTo>
                <a:lnTo>
                  <a:pt x="1910" y="142"/>
                </a:lnTo>
                <a:lnTo>
                  <a:pt x="1881" y="140"/>
                </a:lnTo>
                <a:lnTo>
                  <a:pt x="1858" y="142"/>
                </a:lnTo>
                <a:lnTo>
                  <a:pt x="1832" y="137"/>
                </a:lnTo>
                <a:lnTo>
                  <a:pt x="1807" y="152"/>
                </a:lnTo>
                <a:lnTo>
                  <a:pt x="1781" y="145"/>
                </a:lnTo>
                <a:lnTo>
                  <a:pt x="1759" y="140"/>
                </a:lnTo>
                <a:lnTo>
                  <a:pt x="1742" y="140"/>
                </a:lnTo>
                <a:lnTo>
                  <a:pt x="1698" y="145"/>
                </a:lnTo>
                <a:lnTo>
                  <a:pt x="1674" y="148"/>
                </a:lnTo>
                <a:lnTo>
                  <a:pt x="1648" y="142"/>
                </a:lnTo>
                <a:lnTo>
                  <a:pt x="1623" y="149"/>
                </a:lnTo>
                <a:lnTo>
                  <a:pt x="1592" y="142"/>
                </a:lnTo>
                <a:lnTo>
                  <a:pt x="1580" y="140"/>
                </a:lnTo>
                <a:lnTo>
                  <a:pt x="1555" y="140"/>
                </a:lnTo>
                <a:lnTo>
                  <a:pt x="1531" y="137"/>
                </a:lnTo>
                <a:lnTo>
                  <a:pt x="1514" y="145"/>
                </a:lnTo>
                <a:lnTo>
                  <a:pt x="1500" y="142"/>
                </a:lnTo>
                <a:lnTo>
                  <a:pt x="1469" y="140"/>
                </a:lnTo>
                <a:lnTo>
                  <a:pt x="1442" y="145"/>
                </a:lnTo>
                <a:lnTo>
                  <a:pt x="1417" y="145"/>
                </a:lnTo>
                <a:lnTo>
                  <a:pt x="1389" y="137"/>
                </a:lnTo>
                <a:lnTo>
                  <a:pt x="1365" y="146"/>
                </a:lnTo>
                <a:lnTo>
                  <a:pt x="1346" y="140"/>
                </a:lnTo>
                <a:lnTo>
                  <a:pt x="1328" y="149"/>
                </a:lnTo>
                <a:lnTo>
                  <a:pt x="1310" y="145"/>
                </a:lnTo>
                <a:lnTo>
                  <a:pt x="1287" y="140"/>
                </a:lnTo>
                <a:lnTo>
                  <a:pt x="1274" y="132"/>
                </a:lnTo>
                <a:lnTo>
                  <a:pt x="1244" y="102"/>
                </a:lnTo>
                <a:lnTo>
                  <a:pt x="1211" y="74"/>
                </a:lnTo>
                <a:lnTo>
                  <a:pt x="1181" y="55"/>
                </a:lnTo>
                <a:lnTo>
                  <a:pt x="1153" y="39"/>
                </a:lnTo>
                <a:lnTo>
                  <a:pt x="1110" y="19"/>
                </a:lnTo>
                <a:lnTo>
                  <a:pt x="1057" y="7"/>
                </a:lnTo>
                <a:lnTo>
                  <a:pt x="1008" y="0"/>
                </a:lnTo>
                <a:lnTo>
                  <a:pt x="927" y="3"/>
                </a:lnTo>
                <a:lnTo>
                  <a:pt x="858" y="18"/>
                </a:lnTo>
                <a:lnTo>
                  <a:pt x="821" y="31"/>
                </a:lnTo>
                <a:lnTo>
                  <a:pt x="765" y="60"/>
                </a:lnTo>
                <a:lnTo>
                  <a:pt x="720" y="94"/>
                </a:lnTo>
                <a:lnTo>
                  <a:pt x="676" y="130"/>
                </a:lnTo>
                <a:lnTo>
                  <a:pt x="633" y="142"/>
                </a:lnTo>
                <a:lnTo>
                  <a:pt x="597" y="150"/>
                </a:lnTo>
                <a:lnTo>
                  <a:pt x="558" y="152"/>
                </a:lnTo>
                <a:lnTo>
                  <a:pt x="521" y="147"/>
                </a:lnTo>
                <a:lnTo>
                  <a:pt x="490" y="147"/>
                </a:lnTo>
                <a:lnTo>
                  <a:pt x="395" y="147"/>
                </a:lnTo>
                <a:lnTo>
                  <a:pt x="367" y="145"/>
                </a:lnTo>
                <a:lnTo>
                  <a:pt x="285" y="150"/>
                </a:lnTo>
                <a:lnTo>
                  <a:pt x="234" y="147"/>
                </a:lnTo>
                <a:lnTo>
                  <a:pt x="173" y="140"/>
                </a:lnTo>
                <a:lnTo>
                  <a:pt x="97" y="142"/>
                </a:lnTo>
                <a:lnTo>
                  <a:pt x="51" y="142"/>
                </a:lnTo>
                <a:lnTo>
                  <a:pt x="31" y="145"/>
                </a:lnTo>
                <a:lnTo>
                  <a:pt x="17" y="152"/>
                </a:lnTo>
                <a:lnTo>
                  <a:pt x="4" y="172"/>
                </a:lnTo>
                <a:lnTo>
                  <a:pt x="0" y="203"/>
                </a:lnTo>
                <a:lnTo>
                  <a:pt x="0" y="235"/>
                </a:lnTo>
                <a:lnTo>
                  <a:pt x="0" y="271"/>
                </a:lnTo>
              </a:path>
            </a:pathLst>
          </a:custGeom>
          <a:solidFill>
            <a:srgbClr val="FFFFFF"/>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fontAlgn="base">
              <a:spcBef>
                <a:spcPct val="0"/>
              </a:spcBef>
              <a:spcAft>
                <a:spcPct val="0"/>
              </a:spcAft>
            </a:pPr>
            <a:endParaRPr lang="en-US" sz="2000" smtClean="0">
              <a:solidFill>
                <a:srgbClr val="FFFFCC"/>
              </a:solidFill>
            </a:endParaRPr>
          </a:p>
        </p:txBody>
      </p:sp>
      <p:sp>
        <p:nvSpPr>
          <p:cNvPr id="11" name="Freeform 1033"/>
          <p:cNvSpPr>
            <a:spLocks/>
          </p:cNvSpPr>
          <p:nvPr/>
        </p:nvSpPr>
        <p:spPr bwMode="auto">
          <a:xfrm>
            <a:off x="3981450" y="334963"/>
            <a:ext cx="142875" cy="638175"/>
          </a:xfrm>
          <a:custGeom>
            <a:avLst/>
            <a:gdLst>
              <a:gd name="T0" fmla="*/ 33338 w 90"/>
              <a:gd name="T1" fmla="*/ 15875 h 402"/>
              <a:gd name="T2" fmla="*/ 44450 w 90"/>
              <a:gd name="T3" fmla="*/ 63500 h 402"/>
              <a:gd name="T4" fmla="*/ 33338 w 90"/>
              <a:gd name="T5" fmla="*/ 85725 h 402"/>
              <a:gd name="T6" fmla="*/ 15875 w 90"/>
              <a:gd name="T7" fmla="*/ 157163 h 402"/>
              <a:gd name="T8" fmla="*/ 3175 w 90"/>
              <a:gd name="T9" fmla="*/ 219075 h 402"/>
              <a:gd name="T10" fmla="*/ 0 w 90"/>
              <a:gd name="T11" fmla="*/ 274638 h 402"/>
              <a:gd name="T12" fmla="*/ 12700 w 90"/>
              <a:gd name="T13" fmla="*/ 341313 h 402"/>
              <a:gd name="T14" fmla="*/ 20638 w 90"/>
              <a:gd name="T15" fmla="*/ 406400 h 402"/>
              <a:gd name="T16" fmla="*/ 33338 w 90"/>
              <a:gd name="T17" fmla="*/ 468313 h 402"/>
              <a:gd name="T18" fmla="*/ 68263 w 90"/>
              <a:gd name="T19" fmla="*/ 506413 h 402"/>
              <a:gd name="T20" fmla="*/ 82550 w 90"/>
              <a:gd name="T21" fmla="*/ 552450 h 402"/>
              <a:gd name="T22" fmla="*/ 112713 w 90"/>
              <a:gd name="T23" fmla="*/ 593725 h 402"/>
              <a:gd name="T24" fmla="*/ 141288 w 90"/>
              <a:gd name="T25" fmla="*/ 636588 h 402"/>
              <a:gd name="T26" fmla="*/ 130175 w 90"/>
              <a:gd name="T27" fmla="*/ 596900 h 402"/>
              <a:gd name="T28" fmla="*/ 103188 w 90"/>
              <a:gd name="T29" fmla="*/ 549275 h 402"/>
              <a:gd name="T30" fmla="*/ 109538 w 90"/>
              <a:gd name="T31" fmla="*/ 496888 h 402"/>
              <a:gd name="T32" fmla="*/ 71438 w 90"/>
              <a:gd name="T33" fmla="*/ 431800 h 402"/>
              <a:gd name="T34" fmla="*/ 36513 w 90"/>
              <a:gd name="T35" fmla="*/ 354013 h 402"/>
              <a:gd name="T36" fmla="*/ 30163 w 90"/>
              <a:gd name="T37" fmla="*/ 238125 h 402"/>
              <a:gd name="T38" fmla="*/ 44450 w 90"/>
              <a:gd name="T39" fmla="*/ 163513 h 402"/>
              <a:gd name="T40" fmla="*/ 65088 w 90"/>
              <a:gd name="T41" fmla="*/ 85725 h 402"/>
              <a:gd name="T42" fmla="*/ 68263 w 90"/>
              <a:gd name="T43" fmla="*/ 31750 h 402"/>
              <a:gd name="T44" fmla="*/ 36513 w 90"/>
              <a:gd name="T45" fmla="*/ 0 h 402"/>
              <a:gd name="T46" fmla="*/ 33338 w 90"/>
              <a:gd name="T47" fmla="*/ 15875 h 40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90" h="402">
                <a:moveTo>
                  <a:pt x="21" y="10"/>
                </a:moveTo>
                <a:lnTo>
                  <a:pt x="28" y="40"/>
                </a:lnTo>
                <a:lnTo>
                  <a:pt x="21" y="54"/>
                </a:lnTo>
                <a:lnTo>
                  <a:pt x="10" y="99"/>
                </a:lnTo>
                <a:lnTo>
                  <a:pt x="2" y="138"/>
                </a:lnTo>
                <a:lnTo>
                  <a:pt x="0" y="173"/>
                </a:lnTo>
                <a:lnTo>
                  <a:pt x="8" y="215"/>
                </a:lnTo>
                <a:lnTo>
                  <a:pt x="13" y="256"/>
                </a:lnTo>
                <a:lnTo>
                  <a:pt x="21" y="295"/>
                </a:lnTo>
                <a:lnTo>
                  <a:pt x="43" y="319"/>
                </a:lnTo>
                <a:lnTo>
                  <a:pt x="52" y="348"/>
                </a:lnTo>
                <a:lnTo>
                  <a:pt x="71" y="374"/>
                </a:lnTo>
                <a:lnTo>
                  <a:pt x="89" y="401"/>
                </a:lnTo>
                <a:lnTo>
                  <a:pt x="82" y="376"/>
                </a:lnTo>
                <a:lnTo>
                  <a:pt x="65" y="346"/>
                </a:lnTo>
                <a:lnTo>
                  <a:pt x="69" y="313"/>
                </a:lnTo>
                <a:lnTo>
                  <a:pt x="45" y="272"/>
                </a:lnTo>
                <a:lnTo>
                  <a:pt x="23" y="223"/>
                </a:lnTo>
                <a:lnTo>
                  <a:pt x="19" y="150"/>
                </a:lnTo>
                <a:lnTo>
                  <a:pt x="28" y="103"/>
                </a:lnTo>
                <a:lnTo>
                  <a:pt x="41" y="54"/>
                </a:lnTo>
                <a:lnTo>
                  <a:pt x="43" y="20"/>
                </a:lnTo>
                <a:lnTo>
                  <a:pt x="23" y="0"/>
                </a:lnTo>
                <a:lnTo>
                  <a:pt x="21" y="10"/>
                </a:lnTo>
              </a:path>
            </a:pathLst>
          </a:custGeom>
          <a:solidFill>
            <a:srgbClr val="FFFFFF"/>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fontAlgn="base">
              <a:spcBef>
                <a:spcPct val="0"/>
              </a:spcBef>
              <a:spcAft>
                <a:spcPct val="0"/>
              </a:spcAft>
            </a:pPr>
            <a:endParaRPr lang="en-US" sz="2000" smtClean="0">
              <a:solidFill>
                <a:srgbClr val="FFFFCC"/>
              </a:solidFill>
            </a:endParaRPr>
          </a:p>
        </p:txBody>
      </p:sp>
      <p:grpSp>
        <p:nvGrpSpPr>
          <p:cNvPr id="12" name="Group 1034"/>
          <p:cNvGrpSpPr>
            <a:grpSpLocks/>
          </p:cNvGrpSpPr>
          <p:nvPr/>
        </p:nvGrpSpPr>
        <p:grpSpPr bwMode="auto">
          <a:xfrm>
            <a:off x="134938" y="209550"/>
            <a:ext cx="2808287" cy="844550"/>
            <a:chOff x="85" y="132"/>
            <a:chExt cx="1769" cy="532"/>
          </a:xfrm>
        </p:grpSpPr>
        <p:sp>
          <p:nvSpPr>
            <p:cNvPr id="13" name="Freeform 1035"/>
            <p:cNvSpPr>
              <a:spLocks/>
            </p:cNvSpPr>
            <p:nvPr/>
          </p:nvSpPr>
          <p:spPr bwMode="auto">
            <a:xfrm>
              <a:off x="93" y="132"/>
              <a:ext cx="1761" cy="427"/>
            </a:xfrm>
            <a:custGeom>
              <a:avLst/>
              <a:gdLst>
                <a:gd name="T0" fmla="*/ 23 w 1761"/>
                <a:gd name="T1" fmla="*/ 6 h 427"/>
                <a:gd name="T2" fmla="*/ 37 w 1761"/>
                <a:gd name="T3" fmla="*/ 0 h 427"/>
                <a:gd name="T4" fmla="*/ 1706 w 1761"/>
                <a:gd name="T5" fmla="*/ 0 h 427"/>
                <a:gd name="T6" fmla="*/ 1725 w 1761"/>
                <a:gd name="T7" fmla="*/ 4 h 427"/>
                <a:gd name="T8" fmla="*/ 1739 w 1761"/>
                <a:gd name="T9" fmla="*/ 15 h 427"/>
                <a:gd name="T10" fmla="*/ 1751 w 1761"/>
                <a:gd name="T11" fmla="*/ 42 h 427"/>
                <a:gd name="T12" fmla="*/ 1758 w 1761"/>
                <a:gd name="T13" fmla="*/ 74 h 427"/>
                <a:gd name="T14" fmla="*/ 1760 w 1761"/>
                <a:gd name="T15" fmla="*/ 110 h 427"/>
                <a:gd name="T16" fmla="*/ 1760 w 1761"/>
                <a:gd name="T17" fmla="*/ 426 h 427"/>
                <a:gd name="T18" fmla="*/ 66 w 1761"/>
                <a:gd name="T19" fmla="*/ 426 h 427"/>
                <a:gd name="T20" fmla="*/ 0 w 1761"/>
                <a:gd name="T21" fmla="*/ 426 h 427"/>
                <a:gd name="T22" fmla="*/ 0 w 1761"/>
                <a:gd name="T23" fmla="*/ 132 h 427"/>
                <a:gd name="T24" fmla="*/ 0 w 1761"/>
                <a:gd name="T25" fmla="*/ 89 h 427"/>
                <a:gd name="T26" fmla="*/ 7 w 1761"/>
                <a:gd name="T27" fmla="*/ 47 h 427"/>
                <a:gd name="T28" fmla="*/ 13 w 1761"/>
                <a:gd name="T29" fmla="*/ 25 h 427"/>
                <a:gd name="T30" fmla="*/ 23 w 1761"/>
                <a:gd name="T31" fmla="*/ 6 h 42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761" h="427">
                  <a:moveTo>
                    <a:pt x="23" y="6"/>
                  </a:moveTo>
                  <a:lnTo>
                    <a:pt x="37" y="0"/>
                  </a:lnTo>
                  <a:lnTo>
                    <a:pt x="1706" y="0"/>
                  </a:lnTo>
                  <a:lnTo>
                    <a:pt x="1725" y="4"/>
                  </a:lnTo>
                  <a:lnTo>
                    <a:pt x="1739" y="15"/>
                  </a:lnTo>
                  <a:lnTo>
                    <a:pt x="1751" y="42"/>
                  </a:lnTo>
                  <a:lnTo>
                    <a:pt x="1758" y="74"/>
                  </a:lnTo>
                  <a:lnTo>
                    <a:pt x="1760" y="110"/>
                  </a:lnTo>
                  <a:lnTo>
                    <a:pt x="1760" y="426"/>
                  </a:lnTo>
                  <a:lnTo>
                    <a:pt x="66" y="426"/>
                  </a:lnTo>
                  <a:lnTo>
                    <a:pt x="0" y="426"/>
                  </a:lnTo>
                  <a:lnTo>
                    <a:pt x="0" y="132"/>
                  </a:lnTo>
                  <a:lnTo>
                    <a:pt x="0" y="89"/>
                  </a:lnTo>
                  <a:lnTo>
                    <a:pt x="7" y="47"/>
                  </a:lnTo>
                  <a:lnTo>
                    <a:pt x="13" y="25"/>
                  </a:lnTo>
                  <a:lnTo>
                    <a:pt x="23" y="6"/>
                  </a:lnTo>
                </a:path>
              </a:pathLst>
            </a:custGeom>
            <a:gradFill rotWithShape="0">
              <a:gsLst>
                <a:gs pos="0">
                  <a:srgbClr val="00CCFF"/>
                </a:gs>
                <a:gs pos="100000">
                  <a:srgbClr val="FFFFFF"/>
                </a:gs>
              </a:gsLst>
              <a:lin ang="5400000" scaled="1"/>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fontAlgn="base">
                <a:spcBef>
                  <a:spcPct val="0"/>
                </a:spcBef>
                <a:spcAft>
                  <a:spcPct val="0"/>
                </a:spcAft>
              </a:pPr>
              <a:endParaRPr lang="en-US" sz="2000" smtClean="0">
                <a:solidFill>
                  <a:srgbClr val="FFFFCC"/>
                </a:solidFill>
              </a:endParaRPr>
            </a:p>
          </p:txBody>
        </p:sp>
        <p:sp>
          <p:nvSpPr>
            <p:cNvPr id="14" name="Freeform 1036"/>
            <p:cNvSpPr>
              <a:spLocks/>
            </p:cNvSpPr>
            <p:nvPr/>
          </p:nvSpPr>
          <p:spPr bwMode="auto">
            <a:xfrm>
              <a:off x="85" y="412"/>
              <a:ext cx="1761" cy="185"/>
            </a:xfrm>
            <a:custGeom>
              <a:avLst/>
              <a:gdLst>
                <a:gd name="T0" fmla="*/ 85 w 1761"/>
                <a:gd name="T1" fmla="*/ 63 h 185"/>
                <a:gd name="T2" fmla="*/ 138 w 1761"/>
                <a:gd name="T3" fmla="*/ 63 h 185"/>
                <a:gd name="T4" fmla="*/ 180 w 1761"/>
                <a:gd name="T5" fmla="*/ 95 h 185"/>
                <a:gd name="T6" fmla="*/ 248 w 1761"/>
                <a:gd name="T7" fmla="*/ 76 h 185"/>
                <a:gd name="T8" fmla="*/ 325 w 1761"/>
                <a:gd name="T9" fmla="*/ 67 h 185"/>
                <a:gd name="T10" fmla="*/ 379 w 1761"/>
                <a:gd name="T11" fmla="*/ 86 h 185"/>
                <a:gd name="T12" fmla="*/ 438 w 1761"/>
                <a:gd name="T13" fmla="*/ 76 h 185"/>
                <a:gd name="T14" fmla="*/ 532 w 1761"/>
                <a:gd name="T15" fmla="*/ 82 h 185"/>
                <a:gd name="T16" fmla="*/ 592 w 1761"/>
                <a:gd name="T17" fmla="*/ 95 h 185"/>
                <a:gd name="T18" fmla="*/ 663 w 1761"/>
                <a:gd name="T19" fmla="*/ 57 h 185"/>
                <a:gd name="T20" fmla="*/ 716 w 1761"/>
                <a:gd name="T21" fmla="*/ 90 h 185"/>
                <a:gd name="T22" fmla="*/ 787 w 1761"/>
                <a:gd name="T23" fmla="*/ 85 h 185"/>
                <a:gd name="T24" fmla="*/ 824 w 1761"/>
                <a:gd name="T25" fmla="*/ 90 h 185"/>
                <a:gd name="T26" fmla="*/ 857 w 1761"/>
                <a:gd name="T27" fmla="*/ 57 h 185"/>
                <a:gd name="T28" fmla="*/ 899 w 1761"/>
                <a:gd name="T29" fmla="*/ 34 h 185"/>
                <a:gd name="T30" fmla="*/ 949 w 1761"/>
                <a:gd name="T31" fmla="*/ 31 h 185"/>
                <a:gd name="T32" fmla="*/ 991 w 1761"/>
                <a:gd name="T33" fmla="*/ 22 h 185"/>
                <a:gd name="T34" fmla="*/ 1030 w 1761"/>
                <a:gd name="T35" fmla="*/ 48 h 185"/>
                <a:gd name="T36" fmla="*/ 1071 w 1761"/>
                <a:gd name="T37" fmla="*/ 67 h 185"/>
                <a:gd name="T38" fmla="*/ 1138 w 1761"/>
                <a:gd name="T39" fmla="*/ 53 h 185"/>
                <a:gd name="T40" fmla="*/ 1168 w 1761"/>
                <a:gd name="T41" fmla="*/ 89 h 185"/>
                <a:gd name="T42" fmla="*/ 1215 w 1761"/>
                <a:gd name="T43" fmla="*/ 95 h 185"/>
                <a:gd name="T44" fmla="*/ 1293 w 1761"/>
                <a:gd name="T45" fmla="*/ 95 h 185"/>
                <a:gd name="T46" fmla="*/ 1340 w 1761"/>
                <a:gd name="T47" fmla="*/ 79 h 185"/>
                <a:gd name="T48" fmla="*/ 1376 w 1761"/>
                <a:gd name="T49" fmla="*/ 86 h 185"/>
                <a:gd name="T50" fmla="*/ 1418 w 1761"/>
                <a:gd name="T51" fmla="*/ 57 h 185"/>
                <a:gd name="T52" fmla="*/ 1478 w 1761"/>
                <a:gd name="T53" fmla="*/ 53 h 185"/>
                <a:gd name="T54" fmla="*/ 1528 w 1761"/>
                <a:gd name="T55" fmla="*/ 22 h 185"/>
                <a:gd name="T56" fmla="*/ 1567 w 1761"/>
                <a:gd name="T57" fmla="*/ 15 h 185"/>
                <a:gd name="T58" fmla="*/ 1617 w 1761"/>
                <a:gd name="T59" fmla="*/ 27 h 185"/>
                <a:gd name="T60" fmla="*/ 1661 w 1761"/>
                <a:gd name="T61" fmla="*/ 1 h 185"/>
                <a:gd name="T62" fmla="*/ 1703 w 1761"/>
                <a:gd name="T63" fmla="*/ 48 h 185"/>
                <a:gd name="T64" fmla="*/ 1750 w 1761"/>
                <a:gd name="T65" fmla="*/ 24 h 185"/>
                <a:gd name="T66" fmla="*/ 1760 w 1761"/>
                <a:gd name="T67" fmla="*/ 184 h 185"/>
                <a:gd name="T68" fmla="*/ 727 w 1761"/>
                <a:gd name="T69" fmla="*/ 149 h 185"/>
                <a:gd name="T70" fmla="*/ 0 w 1761"/>
                <a:gd name="T71" fmla="*/ 29 h 185"/>
                <a:gd name="T72" fmla="*/ 26 w 1761"/>
                <a:gd name="T73" fmla="*/ 50 h 185"/>
                <a:gd name="T74" fmla="*/ 61 w 1761"/>
                <a:gd name="T75" fmla="*/ 57 h 18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761" h="185">
                  <a:moveTo>
                    <a:pt x="61" y="57"/>
                  </a:moveTo>
                  <a:lnTo>
                    <a:pt x="85" y="63"/>
                  </a:lnTo>
                  <a:lnTo>
                    <a:pt x="112" y="57"/>
                  </a:lnTo>
                  <a:lnTo>
                    <a:pt x="138" y="63"/>
                  </a:lnTo>
                  <a:lnTo>
                    <a:pt x="158" y="81"/>
                  </a:lnTo>
                  <a:lnTo>
                    <a:pt x="180" y="95"/>
                  </a:lnTo>
                  <a:lnTo>
                    <a:pt x="217" y="82"/>
                  </a:lnTo>
                  <a:lnTo>
                    <a:pt x="248" y="76"/>
                  </a:lnTo>
                  <a:lnTo>
                    <a:pt x="293" y="76"/>
                  </a:lnTo>
                  <a:lnTo>
                    <a:pt x="325" y="67"/>
                  </a:lnTo>
                  <a:lnTo>
                    <a:pt x="354" y="76"/>
                  </a:lnTo>
                  <a:lnTo>
                    <a:pt x="379" y="86"/>
                  </a:lnTo>
                  <a:lnTo>
                    <a:pt x="402" y="89"/>
                  </a:lnTo>
                  <a:lnTo>
                    <a:pt x="438" y="76"/>
                  </a:lnTo>
                  <a:lnTo>
                    <a:pt x="477" y="76"/>
                  </a:lnTo>
                  <a:lnTo>
                    <a:pt x="532" y="82"/>
                  </a:lnTo>
                  <a:lnTo>
                    <a:pt x="555" y="99"/>
                  </a:lnTo>
                  <a:lnTo>
                    <a:pt x="592" y="95"/>
                  </a:lnTo>
                  <a:lnTo>
                    <a:pt x="629" y="67"/>
                  </a:lnTo>
                  <a:lnTo>
                    <a:pt x="663" y="57"/>
                  </a:lnTo>
                  <a:lnTo>
                    <a:pt x="687" y="67"/>
                  </a:lnTo>
                  <a:lnTo>
                    <a:pt x="716" y="90"/>
                  </a:lnTo>
                  <a:lnTo>
                    <a:pt x="750" y="100"/>
                  </a:lnTo>
                  <a:lnTo>
                    <a:pt x="787" y="85"/>
                  </a:lnTo>
                  <a:lnTo>
                    <a:pt x="805" y="79"/>
                  </a:lnTo>
                  <a:lnTo>
                    <a:pt x="824" y="90"/>
                  </a:lnTo>
                  <a:lnTo>
                    <a:pt x="840" y="76"/>
                  </a:lnTo>
                  <a:lnTo>
                    <a:pt x="857" y="57"/>
                  </a:lnTo>
                  <a:lnTo>
                    <a:pt x="877" y="39"/>
                  </a:lnTo>
                  <a:lnTo>
                    <a:pt x="899" y="34"/>
                  </a:lnTo>
                  <a:lnTo>
                    <a:pt x="924" y="39"/>
                  </a:lnTo>
                  <a:lnTo>
                    <a:pt x="949" y="31"/>
                  </a:lnTo>
                  <a:lnTo>
                    <a:pt x="975" y="22"/>
                  </a:lnTo>
                  <a:lnTo>
                    <a:pt x="991" y="22"/>
                  </a:lnTo>
                  <a:lnTo>
                    <a:pt x="1006" y="25"/>
                  </a:lnTo>
                  <a:lnTo>
                    <a:pt x="1030" y="48"/>
                  </a:lnTo>
                  <a:lnTo>
                    <a:pt x="1052" y="44"/>
                  </a:lnTo>
                  <a:lnTo>
                    <a:pt x="1071" y="67"/>
                  </a:lnTo>
                  <a:lnTo>
                    <a:pt x="1107" y="67"/>
                  </a:lnTo>
                  <a:lnTo>
                    <a:pt x="1138" y="53"/>
                  </a:lnTo>
                  <a:lnTo>
                    <a:pt x="1153" y="71"/>
                  </a:lnTo>
                  <a:lnTo>
                    <a:pt x="1168" y="89"/>
                  </a:lnTo>
                  <a:lnTo>
                    <a:pt x="1190" y="84"/>
                  </a:lnTo>
                  <a:lnTo>
                    <a:pt x="1215" y="95"/>
                  </a:lnTo>
                  <a:lnTo>
                    <a:pt x="1242" y="85"/>
                  </a:lnTo>
                  <a:lnTo>
                    <a:pt x="1293" y="95"/>
                  </a:lnTo>
                  <a:lnTo>
                    <a:pt x="1315" y="104"/>
                  </a:lnTo>
                  <a:lnTo>
                    <a:pt x="1340" y="79"/>
                  </a:lnTo>
                  <a:lnTo>
                    <a:pt x="1357" y="77"/>
                  </a:lnTo>
                  <a:lnTo>
                    <a:pt x="1376" y="86"/>
                  </a:lnTo>
                  <a:lnTo>
                    <a:pt x="1394" y="82"/>
                  </a:lnTo>
                  <a:lnTo>
                    <a:pt x="1418" y="57"/>
                  </a:lnTo>
                  <a:lnTo>
                    <a:pt x="1458" y="50"/>
                  </a:lnTo>
                  <a:lnTo>
                    <a:pt x="1478" y="53"/>
                  </a:lnTo>
                  <a:lnTo>
                    <a:pt x="1498" y="53"/>
                  </a:lnTo>
                  <a:lnTo>
                    <a:pt x="1528" y="22"/>
                  </a:lnTo>
                  <a:lnTo>
                    <a:pt x="1545" y="10"/>
                  </a:lnTo>
                  <a:lnTo>
                    <a:pt x="1567" y="15"/>
                  </a:lnTo>
                  <a:lnTo>
                    <a:pt x="1592" y="48"/>
                  </a:lnTo>
                  <a:lnTo>
                    <a:pt x="1617" y="27"/>
                  </a:lnTo>
                  <a:lnTo>
                    <a:pt x="1641" y="0"/>
                  </a:lnTo>
                  <a:lnTo>
                    <a:pt x="1661" y="1"/>
                  </a:lnTo>
                  <a:lnTo>
                    <a:pt x="1685" y="57"/>
                  </a:lnTo>
                  <a:lnTo>
                    <a:pt x="1703" y="48"/>
                  </a:lnTo>
                  <a:lnTo>
                    <a:pt x="1729" y="25"/>
                  </a:lnTo>
                  <a:lnTo>
                    <a:pt x="1750" y="24"/>
                  </a:lnTo>
                  <a:lnTo>
                    <a:pt x="1760" y="43"/>
                  </a:lnTo>
                  <a:lnTo>
                    <a:pt x="1760" y="184"/>
                  </a:lnTo>
                  <a:lnTo>
                    <a:pt x="740" y="144"/>
                  </a:lnTo>
                  <a:lnTo>
                    <a:pt x="727" y="149"/>
                  </a:lnTo>
                  <a:lnTo>
                    <a:pt x="0" y="133"/>
                  </a:lnTo>
                  <a:lnTo>
                    <a:pt x="0" y="29"/>
                  </a:lnTo>
                  <a:lnTo>
                    <a:pt x="10" y="44"/>
                  </a:lnTo>
                  <a:lnTo>
                    <a:pt x="26" y="50"/>
                  </a:lnTo>
                  <a:lnTo>
                    <a:pt x="46" y="51"/>
                  </a:lnTo>
                  <a:lnTo>
                    <a:pt x="61" y="57"/>
                  </a:lnTo>
                </a:path>
              </a:pathLst>
            </a:custGeom>
            <a:solidFill>
              <a:srgbClr val="003300"/>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fontAlgn="base">
                <a:spcBef>
                  <a:spcPct val="0"/>
                </a:spcBef>
                <a:spcAft>
                  <a:spcPct val="0"/>
                </a:spcAft>
              </a:pPr>
              <a:endParaRPr lang="en-US" sz="2000" smtClean="0">
                <a:solidFill>
                  <a:srgbClr val="FFFFCC"/>
                </a:solidFill>
              </a:endParaRPr>
            </a:p>
          </p:txBody>
        </p:sp>
        <p:sp>
          <p:nvSpPr>
            <p:cNvPr id="15" name="Freeform 1037"/>
            <p:cNvSpPr>
              <a:spLocks/>
            </p:cNvSpPr>
            <p:nvPr/>
          </p:nvSpPr>
          <p:spPr bwMode="auto">
            <a:xfrm>
              <a:off x="85" y="476"/>
              <a:ext cx="1761" cy="188"/>
            </a:xfrm>
            <a:custGeom>
              <a:avLst/>
              <a:gdLst>
                <a:gd name="T0" fmla="*/ 37 w 1761"/>
                <a:gd name="T1" fmla="*/ 185 h 188"/>
                <a:gd name="T2" fmla="*/ 1706 w 1761"/>
                <a:gd name="T3" fmla="*/ 187 h 188"/>
                <a:gd name="T4" fmla="*/ 1739 w 1761"/>
                <a:gd name="T5" fmla="*/ 181 h 188"/>
                <a:gd name="T6" fmla="*/ 1758 w 1761"/>
                <a:gd name="T7" fmla="*/ 158 h 188"/>
                <a:gd name="T8" fmla="*/ 1760 w 1761"/>
                <a:gd name="T9" fmla="*/ 22 h 188"/>
                <a:gd name="T10" fmla="*/ 1736 w 1761"/>
                <a:gd name="T11" fmla="*/ 6 h 188"/>
                <a:gd name="T12" fmla="*/ 1723 w 1761"/>
                <a:gd name="T13" fmla="*/ 51 h 188"/>
                <a:gd name="T14" fmla="*/ 1706 w 1761"/>
                <a:gd name="T15" fmla="*/ 47 h 188"/>
                <a:gd name="T16" fmla="*/ 1671 w 1761"/>
                <a:gd name="T17" fmla="*/ 25 h 188"/>
                <a:gd name="T18" fmla="*/ 1625 w 1761"/>
                <a:gd name="T19" fmla="*/ 32 h 188"/>
                <a:gd name="T20" fmla="*/ 1588 w 1761"/>
                <a:gd name="T21" fmla="*/ 37 h 188"/>
                <a:gd name="T22" fmla="*/ 1554 w 1761"/>
                <a:gd name="T23" fmla="*/ 25 h 188"/>
                <a:gd name="T24" fmla="*/ 1520 w 1761"/>
                <a:gd name="T25" fmla="*/ 40 h 188"/>
                <a:gd name="T26" fmla="*/ 1498 w 1761"/>
                <a:gd name="T27" fmla="*/ 49 h 188"/>
                <a:gd name="T28" fmla="*/ 1445 w 1761"/>
                <a:gd name="T29" fmla="*/ 43 h 188"/>
                <a:gd name="T30" fmla="*/ 1396 w 1761"/>
                <a:gd name="T31" fmla="*/ 36 h 188"/>
                <a:gd name="T32" fmla="*/ 1337 w 1761"/>
                <a:gd name="T33" fmla="*/ 82 h 188"/>
                <a:gd name="T34" fmla="*/ 1293 w 1761"/>
                <a:gd name="T35" fmla="*/ 58 h 188"/>
                <a:gd name="T36" fmla="*/ 1240 w 1761"/>
                <a:gd name="T37" fmla="*/ 56 h 188"/>
                <a:gd name="T38" fmla="*/ 1153 w 1761"/>
                <a:gd name="T39" fmla="*/ 55 h 188"/>
                <a:gd name="T40" fmla="*/ 1112 w 1761"/>
                <a:gd name="T41" fmla="*/ 49 h 188"/>
                <a:gd name="T42" fmla="*/ 1079 w 1761"/>
                <a:gd name="T43" fmla="*/ 36 h 188"/>
                <a:gd name="T44" fmla="*/ 1006 w 1761"/>
                <a:gd name="T45" fmla="*/ 65 h 188"/>
                <a:gd name="T46" fmla="*/ 943 w 1761"/>
                <a:gd name="T47" fmla="*/ 50 h 188"/>
                <a:gd name="T48" fmla="*/ 866 w 1761"/>
                <a:gd name="T49" fmla="*/ 58 h 188"/>
                <a:gd name="T50" fmla="*/ 804 w 1761"/>
                <a:gd name="T51" fmla="*/ 58 h 188"/>
                <a:gd name="T52" fmla="*/ 730 w 1761"/>
                <a:gd name="T53" fmla="*/ 78 h 188"/>
                <a:gd name="T54" fmla="*/ 652 w 1761"/>
                <a:gd name="T55" fmla="*/ 68 h 188"/>
                <a:gd name="T56" fmla="*/ 563 w 1761"/>
                <a:gd name="T57" fmla="*/ 70 h 188"/>
                <a:gd name="T58" fmla="*/ 468 w 1761"/>
                <a:gd name="T59" fmla="*/ 49 h 188"/>
                <a:gd name="T60" fmla="*/ 369 w 1761"/>
                <a:gd name="T61" fmla="*/ 35 h 188"/>
                <a:gd name="T62" fmla="*/ 301 w 1761"/>
                <a:gd name="T63" fmla="*/ 53 h 188"/>
                <a:gd name="T64" fmla="*/ 262 w 1761"/>
                <a:gd name="T65" fmla="*/ 47 h 188"/>
                <a:gd name="T66" fmla="*/ 205 w 1761"/>
                <a:gd name="T67" fmla="*/ 55 h 188"/>
                <a:gd name="T68" fmla="*/ 143 w 1761"/>
                <a:gd name="T69" fmla="*/ 53 h 188"/>
                <a:gd name="T70" fmla="*/ 80 w 1761"/>
                <a:gd name="T71" fmla="*/ 65 h 188"/>
                <a:gd name="T72" fmla="*/ 16 w 1761"/>
                <a:gd name="T73" fmla="*/ 56 h 188"/>
                <a:gd name="T74" fmla="*/ 2 w 1761"/>
                <a:gd name="T75" fmla="*/ 111 h 188"/>
                <a:gd name="T76" fmla="*/ 13 w 1761"/>
                <a:gd name="T77" fmla="*/ 175 h 18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761" h="188">
                  <a:moveTo>
                    <a:pt x="23" y="182"/>
                  </a:moveTo>
                  <a:lnTo>
                    <a:pt x="37" y="185"/>
                  </a:lnTo>
                  <a:lnTo>
                    <a:pt x="54" y="187"/>
                  </a:lnTo>
                  <a:lnTo>
                    <a:pt x="1706" y="187"/>
                  </a:lnTo>
                  <a:lnTo>
                    <a:pt x="1725" y="184"/>
                  </a:lnTo>
                  <a:lnTo>
                    <a:pt x="1739" y="181"/>
                  </a:lnTo>
                  <a:lnTo>
                    <a:pt x="1751" y="170"/>
                  </a:lnTo>
                  <a:lnTo>
                    <a:pt x="1758" y="158"/>
                  </a:lnTo>
                  <a:lnTo>
                    <a:pt x="1760" y="143"/>
                  </a:lnTo>
                  <a:lnTo>
                    <a:pt x="1760" y="22"/>
                  </a:lnTo>
                  <a:lnTo>
                    <a:pt x="1745" y="0"/>
                  </a:lnTo>
                  <a:lnTo>
                    <a:pt x="1736" y="6"/>
                  </a:lnTo>
                  <a:lnTo>
                    <a:pt x="1729" y="27"/>
                  </a:lnTo>
                  <a:lnTo>
                    <a:pt x="1723" y="51"/>
                  </a:lnTo>
                  <a:lnTo>
                    <a:pt x="1716" y="49"/>
                  </a:lnTo>
                  <a:lnTo>
                    <a:pt x="1706" y="47"/>
                  </a:lnTo>
                  <a:lnTo>
                    <a:pt x="1685" y="35"/>
                  </a:lnTo>
                  <a:lnTo>
                    <a:pt x="1671" y="25"/>
                  </a:lnTo>
                  <a:lnTo>
                    <a:pt x="1649" y="22"/>
                  </a:lnTo>
                  <a:lnTo>
                    <a:pt x="1625" y="32"/>
                  </a:lnTo>
                  <a:lnTo>
                    <a:pt x="1603" y="49"/>
                  </a:lnTo>
                  <a:lnTo>
                    <a:pt x="1588" y="37"/>
                  </a:lnTo>
                  <a:lnTo>
                    <a:pt x="1574" y="35"/>
                  </a:lnTo>
                  <a:lnTo>
                    <a:pt x="1554" y="25"/>
                  </a:lnTo>
                  <a:lnTo>
                    <a:pt x="1534" y="28"/>
                  </a:lnTo>
                  <a:lnTo>
                    <a:pt x="1520" y="40"/>
                  </a:lnTo>
                  <a:lnTo>
                    <a:pt x="1514" y="56"/>
                  </a:lnTo>
                  <a:lnTo>
                    <a:pt x="1498" y="49"/>
                  </a:lnTo>
                  <a:lnTo>
                    <a:pt x="1475" y="49"/>
                  </a:lnTo>
                  <a:lnTo>
                    <a:pt x="1445" y="43"/>
                  </a:lnTo>
                  <a:lnTo>
                    <a:pt x="1419" y="56"/>
                  </a:lnTo>
                  <a:lnTo>
                    <a:pt x="1396" y="36"/>
                  </a:lnTo>
                  <a:lnTo>
                    <a:pt x="1366" y="49"/>
                  </a:lnTo>
                  <a:lnTo>
                    <a:pt x="1337" y="82"/>
                  </a:lnTo>
                  <a:lnTo>
                    <a:pt x="1314" y="70"/>
                  </a:lnTo>
                  <a:lnTo>
                    <a:pt x="1293" y="58"/>
                  </a:lnTo>
                  <a:lnTo>
                    <a:pt x="1270" y="51"/>
                  </a:lnTo>
                  <a:lnTo>
                    <a:pt x="1240" y="56"/>
                  </a:lnTo>
                  <a:lnTo>
                    <a:pt x="1194" y="66"/>
                  </a:lnTo>
                  <a:lnTo>
                    <a:pt x="1153" y="55"/>
                  </a:lnTo>
                  <a:lnTo>
                    <a:pt x="1135" y="60"/>
                  </a:lnTo>
                  <a:lnTo>
                    <a:pt x="1112" y="49"/>
                  </a:lnTo>
                  <a:lnTo>
                    <a:pt x="1097" y="38"/>
                  </a:lnTo>
                  <a:lnTo>
                    <a:pt x="1079" y="36"/>
                  </a:lnTo>
                  <a:lnTo>
                    <a:pt x="1047" y="43"/>
                  </a:lnTo>
                  <a:lnTo>
                    <a:pt x="1006" y="65"/>
                  </a:lnTo>
                  <a:lnTo>
                    <a:pt x="972" y="45"/>
                  </a:lnTo>
                  <a:lnTo>
                    <a:pt x="943" y="50"/>
                  </a:lnTo>
                  <a:lnTo>
                    <a:pt x="916" y="78"/>
                  </a:lnTo>
                  <a:lnTo>
                    <a:pt x="866" y="58"/>
                  </a:lnTo>
                  <a:lnTo>
                    <a:pt x="829" y="68"/>
                  </a:lnTo>
                  <a:lnTo>
                    <a:pt x="804" y="58"/>
                  </a:lnTo>
                  <a:lnTo>
                    <a:pt x="767" y="63"/>
                  </a:lnTo>
                  <a:lnTo>
                    <a:pt x="730" y="78"/>
                  </a:lnTo>
                  <a:lnTo>
                    <a:pt x="704" y="73"/>
                  </a:lnTo>
                  <a:lnTo>
                    <a:pt x="652" y="68"/>
                  </a:lnTo>
                  <a:lnTo>
                    <a:pt x="619" y="78"/>
                  </a:lnTo>
                  <a:lnTo>
                    <a:pt x="563" y="70"/>
                  </a:lnTo>
                  <a:lnTo>
                    <a:pt x="517" y="63"/>
                  </a:lnTo>
                  <a:lnTo>
                    <a:pt x="468" y="49"/>
                  </a:lnTo>
                  <a:lnTo>
                    <a:pt x="422" y="63"/>
                  </a:lnTo>
                  <a:lnTo>
                    <a:pt x="369" y="35"/>
                  </a:lnTo>
                  <a:lnTo>
                    <a:pt x="329" y="36"/>
                  </a:lnTo>
                  <a:lnTo>
                    <a:pt x="301" y="53"/>
                  </a:lnTo>
                  <a:lnTo>
                    <a:pt x="284" y="39"/>
                  </a:lnTo>
                  <a:lnTo>
                    <a:pt x="262" y="47"/>
                  </a:lnTo>
                  <a:lnTo>
                    <a:pt x="233" y="49"/>
                  </a:lnTo>
                  <a:lnTo>
                    <a:pt x="205" y="55"/>
                  </a:lnTo>
                  <a:lnTo>
                    <a:pt x="171" y="66"/>
                  </a:lnTo>
                  <a:lnTo>
                    <a:pt x="143" y="53"/>
                  </a:lnTo>
                  <a:lnTo>
                    <a:pt x="116" y="59"/>
                  </a:lnTo>
                  <a:lnTo>
                    <a:pt x="80" y="65"/>
                  </a:lnTo>
                  <a:lnTo>
                    <a:pt x="58" y="59"/>
                  </a:lnTo>
                  <a:lnTo>
                    <a:pt x="16" y="56"/>
                  </a:lnTo>
                  <a:lnTo>
                    <a:pt x="0" y="70"/>
                  </a:lnTo>
                  <a:lnTo>
                    <a:pt x="2" y="111"/>
                  </a:lnTo>
                  <a:lnTo>
                    <a:pt x="4" y="146"/>
                  </a:lnTo>
                  <a:lnTo>
                    <a:pt x="13" y="175"/>
                  </a:lnTo>
                  <a:lnTo>
                    <a:pt x="23" y="182"/>
                  </a:lnTo>
                </a:path>
              </a:pathLst>
            </a:custGeom>
            <a:gradFill rotWithShape="0">
              <a:gsLst>
                <a:gs pos="0">
                  <a:srgbClr val="CC6600"/>
                </a:gs>
                <a:gs pos="100000">
                  <a:srgbClr val="000000"/>
                </a:gs>
              </a:gsLst>
              <a:lin ang="5400000" scaled="1"/>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fontAlgn="base">
                <a:spcBef>
                  <a:spcPct val="0"/>
                </a:spcBef>
                <a:spcAft>
                  <a:spcPct val="0"/>
                </a:spcAft>
              </a:pPr>
              <a:endParaRPr lang="en-US" sz="2000" smtClean="0">
                <a:solidFill>
                  <a:srgbClr val="FFFFCC"/>
                </a:solidFill>
              </a:endParaRPr>
            </a:p>
          </p:txBody>
        </p:sp>
        <p:sp>
          <p:nvSpPr>
            <p:cNvPr id="16" name="Freeform 1038"/>
            <p:cNvSpPr>
              <a:spLocks/>
            </p:cNvSpPr>
            <p:nvPr/>
          </p:nvSpPr>
          <p:spPr bwMode="auto">
            <a:xfrm>
              <a:off x="95" y="151"/>
              <a:ext cx="1733" cy="245"/>
            </a:xfrm>
            <a:custGeom>
              <a:avLst/>
              <a:gdLst>
                <a:gd name="T0" fmla="*/ 0 w 1733"/>
                <a:gd name="T1" fmla="*/ 185 h 245"/>
                <a:gd name="T2" fmla="*/ 4 w 1733"/>
                <a:gd name="T3" fmla="*/ 196 h 245"/>
                <a:gd name="T4" fmla="*/ 7 w 1733"/>
                <a:gd name="T5" fmla="*/ 88 h 245"/>
                <a:gd name="T6" fmla="*/ 22 w 1733"/>
                <a:gd name="T7" fmla="*/ 44 h 245"/>
                <a:gd name="T8" fmla="*/ 82 w 1733"/>
                <a:gd name="T9" fmla="*/ 39 h 245"/>
                <a:gd name="T10" fmla="*/ 198 w 1733"/>
                <a:gd name="T11" fmla="*/ 45 h 245"/>
                <a:gd name="T12" fmla="*/ 308 w 1733"/>
                <a:gd name="T13" fmla="*/ 42 h 245"/>
                <a:gd name="T14" fmla="*/ 437 w 1733"/>
                <a:gd name="T15" fmla="*/ 45 h 245"/>
                <a:gd name="T16" fmla="*/ 525 w 1733"/>
                <a:gd name="T17" fmla="*/ 39 h 245"/>
                <a:gd name="T18" fmla="*/ 598 w 1733"/>
                <a:gd name="T19" fmla="*/ 39 h 245"/>
                <a:gd name="T20" fmla="*/ 708 w 1733"/>
                <a:gd name="T21" fmla="*/ 51 h 245"/>
                <a:gd name="T22" fmla="*/ 788 w 1733"/>
                <a:gd name="T23" fmla="*/ 53 h 245"/>
                <a:gd name="T24" fmla="*/ 878 w 1733"/>
                <a:gd name="T25" fmla="*/ 45 h 245"/>
                <a:gd name="T26" fmla="*/ 986 w 1733"/>
                <a:gd name="T27" fmla="*/ 61 h 245"/>
                <a:gd name="T28" fmla="*/ 1071 w 1733"/>
                <a:gd name="T29" fmla="*/ 57 h 245"/>
                <a:gd name="T30" fmla="*/ 1150 w 1733"/>
                <a:gd name="T31" fmla="*/ 49 h 245"/>
                <a:gd name="T32" fmla="*/ 1241 w 1733"/>
                <a:gd name="T33" fmla="*/ 54 h 245"/>
                <a:gd name="T34" fmla="*/ 1319 w 1733"/>
                <a:gd name="T35" fmla="*/ 49 h 245"/>
                <a:gd name="T36" fmla="*/ 1395 w 1733"/>
                <a:gd name="T37" fmla="*/ 44 h 245"/>
                <a:gd name="T38" fmla="*/ 1449 w 1733"/>
                <a:gd name="T39" fmla="*/ 48 h 245"/>
                <a:gd name="T40" fmla="*/ 1557 w 1733"/>
                <a:gd name="T41" fmla="*/ 39 h 245"/>
                <a:gd name="T42" fmla="*/ 1665 w 1733"/>
                <a:gd name="T43" fmla="*/ 51 h 245"/>
                <a:gd name="T44" fmla="*/ 1703 w 1733"/>
                <a:gd name="T45" fmla="*/ 71 h 245"/>
                <a:gd name="T46" fmla="*/ 1721 w 1733"/>
                <a:gd name="T47" fmla="*/ 104 h 245"/>
                <a:gd name="T48" fmla="*/ 1732 w 1733"/>
                <a:gd name="T49" fmla="*/ 189 h 245"/>
                <a:gd name="T50" fmla="*/ 1732 w 1733"/>
                <a:gd name="T51" fmla="*/ 63 h 245"/>
                <a:gd name="T52" fmla="*/ 1725 w 1733"/>
                <a:gd name="T53" fmla="*/ 25 h 245"/>
                <a:gd name="T54" fmla="*/ 1606 w 1733"/>
                <a:gd name="T55" fmla="*/ 9 h 245"/>
                <a:gd name="T56" fmla="*/ 1510 w 1733"/>
                <a:gd name="T57" fmla="*/ 2 h 245"/>
                <a:gd name="T58" fmla="*/ 1443 w 1733"/>
                <a:gd name="T59" fmla="*/ 5 h 245"/>
                <a:gd name="T60" fmla="*/ 1349 w 1733"/>
                <a:gd name="T61" fmla="*/ 12 h 245"/>
                <a:gd name="T62" fmla="*/ 1182 w 1733"/>
                <a:gd name="T63" fmla="*/ 9 h 245"/>
                <a:gd name="T64" fmla="*/ 1067 w 1733"/>
                <a:gd name="T65" fmla="*/ 10 h 245"/>
                <a:gd name="T66" fmla="*/ 986 w 1733"/>
                <a:gd name="T67" fmla="*/ 9 h 245"/>
                <a:gd name="T68" fmla="*/ 923 w 1733"/>
                <a:gd name="T69" fmla="*/ 6 h 245"/>
                <a:gd name="T70" fmla="*/ 813 w 1733"/>
                <a:gd name="T71" fmla="*/ 9 h 245"/>
                <a:gd name="T72" fmla="*/ 681 w 1733"/>
                <a:gd name="T73" fmla="*/ 10 h 245"/>
                <a:gd name="T74" fmla="*/ 531 w 1733"/>
                <a:gd name="T75" fmla="*/ 6 h 245"/>
                <a:gd name="T76" fmla="*/ 463 w 1733"/>
                <a:gd name="T77" fmla="*/ 4 h 245"/>
                <a:gd name="T78" fmla="*/ 351 w 1733"/>
                <a:gd name="T79" fmla="*/ 4 h 245"/>
                <a:gd name="T80" fmla="*/ 208 w 1733"/>
                <a:gd name="T81" fmla="*/ 4 h 245"/>
                <a:gd name="T82" fmla="*/ 87 w 1733"/>
                <a:gd name="T83" fmla="*/ 0 h 245"/>
                <a:gd name="T84" fmla="*/ 28 w 1733"/>
                <a:gd name="T85" fmla="*/ 2 h 245"/>
                <a:gd name="T86" fmla="*/ 4 w 1733"/>
                <a:gd name="T87" fmla="*/ 27 h 245"/>
                <a:gd name="T88" fmla="*/ 0 w 1733"/>
                <a:gd name="T89" fmla="*/ 86 h 24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733" h="245">
                  <a:moveTo>
                    <a:pt x="0" y="119"/>
                  </a:moveTo>
                  <a:lnTo>
                    <a:pt x="0" y="185"/>
                  </a:lnTo>
                  <a:lnTo>
                    <a:pt x="0" y="244"/>
                  </a:lnTo>
                  <a:lnTo>
                    <a:pt x="4" y="196"/>
                  </a:lnTo>
                  <a:lnTo>
                    <a:pt x="5" y="157"/>
                  </a:lnTo>
                  <a:lnTo>
                    <a:pt x="7" y="88"/>
                  </a:lnTo>
                  <a:lnTo>
                    <a:pt x="12" y="55"/>
                  </a:lnTo>
                  <a:lnTo>
                    <a:pt x="22" y="44"/>
                  </a:lnTo>
                  <a:lnTo>
                    <a:pt x="48" y="36"/>
                  </a:lnTo>
                  <a:lnTo>
                    <a:pt x="82" y="39"/>
                  </a:lnTo>
                  <a:lnTo>
                    <a:pt x="162" y="39"/>
                  </a:lnTo>
                  <a:lnTo>
                    <a:pt x="198" y="45"/>
                  </a:lnTo>
                  <a:lnTo>
                    <a:pt x="249" y="39"/>
                  </a:lnTo>
                  <a:lnTo>
                    <a:pt x="308" y="42"/>
                  </a:lnTo>
                  <a:lnTo>
                    <a:pt x="351" y="40"/>
                  </a:lnTo>
                  <a:lnTo>
                    <a:pt x="437" y="45"/>
                  </a:lnTo>
                  <a:lnTo>
                    <a:pt x="467" y="44"/>
                  </a:lnTo>
                  <a:lnTo>
                    <a:pt x="525" y="39"/>
                  </a:lnTo>
                  <a:lnTo>
                    <a:pt x="544" y="46"/>
                  </a:lnTo>
                  <a:lnTo>
                    <a:pt x="598" y="39"/>
                  </a:lnTo>
                  <a:lnTo>
                    <a:pt x="680" y="44"/>
                  </a:lnTo>
                  <a:lnTo>
                    <a:pt x="708" y="51"/>
                  </a:lnTo>
                  <a:lnTo>
                    <a:pt x="751" y="45"/>
                  </a:lnTo>
                  <a:lnTo>
                    <a:pt x="788" y="53"/>
                  </a:lnTo>
                  <a:lnTo>
                    <a:pt x="818" y="53"/>
                  </a:lnTo>
                  <a:lnTo>
                    <a:pt x="878" y="45"/>
                  </a:lnTo>
                  <a:lnTo>
                    <a:pt x="935" y="51"/>
                  </a:lnTo>
                  <a:lnTo>
                    <a:pt x="986" y="61"/>
                  </a:lnTo>
                  <a:lnTo>
                    <a:pt x="1002" y="63"/>
                  </a:lnTo>
                  <a:lnTo>
                    <a:pt x="1071" y="57"/>
                  </a:lnTo>
                  <a:lnTo>
                    <a:pt x="1135" y="52"/>
                  </a:lnTo>
                  <a:lnTo>
                    <a:pt x="1150" y="49"/>
                  </a:lnTo>
                  <a:lnTo>
                    <a:pt x="1174" y="51"/>
                  </a:lnTo>
                  <a:lnTo>
                    <a:pt x="1241" y="54"/>
                  </a:lnTo>
                  <a:lnTo>
                    <a:pt x="1292" y="46"/>
                  </a:lnTo>
                  <a:lnTo>
                    <a:pt x="1319" y="49"/>
                  </a:lnTo>
                  <a:lnTo>
                    <a:pt x="1360" y="51"/>
                  </a:lnTo>
                  <a:lnTo>
                    <a:pt x="1395" y="44"/>
                  </a:lnTo>
                  <a:lnTo>
                    <a:pt x="1418" y="39"/>
                  </a:lnTo>
                  <a:lnTo>
                    <a:pt x="1449" y="48"/>
                  </a:lnTo>
                  <a:lnTo>
                    <a:pt x="1514" y="52"/>
                  </a:lnTo>
                  <a:lnTo>
                    <a:pt x="1557" y="39"/>
                  </a:lnTo>
                  <a:lnTo>
                    <a:pt x="1620" y="51"/>
                  </a:lnTo>
                  <a:lnTo>
                    <a:pt x="1665" y="51"/>
                  </a:lnTo>
                  <a:lnTo>
                    <a:pt x="1688" y="51"/>
                  </a:lnTo>
                  <a:lnTo>
                    <a:pt x="1703" y="71"/>
                  </a:lnTo>
                  <a:lnTo>
                    <a:pt x="1713" y="82"/>
                  </a:lnTo>
                  <a:lnTo>
                    <a:pt x="1721" y="104"/>
                  </a:lnTo>
                  <a:lnTo>
                    <a:pt x="1727" y="140"/>
                  </a:lnTo>
                  <a:lnTo>
                    <a:pt x="1732" y="189"/>
                  </a:lnTo>
                  <a:lnTo>
                    <a:pt x="1732" y="88"/>
                  </a:lnTo>
                  <a:lnTo>
                    <a:pt x="1732" y="63"/>
                  </a:lnTo>
                  <a:lnTo>
                    <a:pt x="1729" y="46"/>
                  </a:lnTo>
                  <a:lnTo>
                    <a:pt x="1725" y="25"/>
                  </a:lnTo>
                  <a:lnTo>
                    <a:pt x="1700" y="11"/>
                  </a:lnTo>
                  <a:lnTo>
                    <a:pt x="1606" y="9"/>
                  </a:lnTo>
                  <a:lnTo>
                    <a:pt x="1584" y="2"/>
                  </a:lnTo>
                  <a:lnTo>
                    <a:pt x="1510" y="2"/>
                  </a:lnTo>
                  <a:lnTo>
                    <a:pt x="1488" y="5"/>
                  </a:lnTo>
                  <a:lnTo>
                    <a:pt x="1443" y="5"/>
                  </a:lnTo>
                  <a:lnTo>
                    <a:pt x="1410" y="3"/>
                  </a:lnTo>
                  <a:lnTo>
                    <a:pt x="1349" y="12"/>
                  </a:lnTo>
                  <a:lnTo>
                    <a:pt x="1222" y="5"/>
                  </a:lnTo>
                  <a:lnTo>
                    <a:pt x="1182" y="9"/>
                  </a:lnTo>
                  <a:lnTo>
                    <a:pt x="1112" y="15"/>
                  </a:lnTo>
                  <a:lnTo>
                    <a:pt x="1067" y="10"/>
                  </a:lnTo>
                  <a:lnTo>
                    <a:pt x="1022" y="9"/>
                  </a:lnTo>
                  <a:lnTo>
                    <a:pt x="986" y="9"/>
                  </a:lnTo>
                  <a:lnTo>
                    <a:pt x="947" y="13"/>
                  </a:lnTo>
                  <a:lnTo>
                    <a:pt x="923" y="6"/>
                  </a:lnTo>
                  <a:lnTo>
                    <a:pt x="839" y="9"/>
                  </a:lnTo>
                  <a:lnTo>
                    <a:pt x="813" y="9"/>
                  </a:lnTo>
                  <a:lnTo>
                    <a:pt x="769" y="6"/>
                  </a:lnTo>
                  <a:lnTo>
                    <a:pt x="681" y="10"/>
                  </a:lnTo>
                  <a:lnTo>
                    <a:pt x="603" y="6"/>
                  </a:lnTo>
                  <a:lnTo>
                    <a:pt x="531" y="6"/>
                  </a:lnTo>
                  <a:lnTo>
                    <a:pt x="496" y="9"/>
                  </a:lnTo>
                  <a:lnTo>
                    <a:pt x="463" y="4"/>
                  </a:lnTo>
                  <a:lnTo>
                    <a:pt x="435" y="4"/>
                  </a:lnTo>
                  <a:lnTo>
                    <a:pt x="351" y="4"/>
                  </a:lnTo>
                  <a:lnTo>
                    <a:pt x="253" y="6"/>
                  </a:lnTo>
                  <a:lnTo>
                    <a:pt x="208" y="4"/>
                  </a:lnTo>
                  <a:lnTo>
                    <a:pt x="155" y="6"/>
                  </a:lnTo>
                  <a:lnTo>
                    <a:pt x="87" y="0"/>
                  </a:lnTo>
                  <a:lnTo>
                    <a:pt x="45" y="0"/>
                  </a:lnTo>
                  <a:lnTo>
                    <a:pt x="28" y="2"/>
                  </a:lnTo>
                  <a:lnTo>
                    <a:pt x="15" y="9"/>
                  </a:lnTo>
                  <a:lnTo>
                    <a:pt x="4" y="27"/>
                  </a:lnTo>
                  <a:lnTo>
                    <a:pt x="0" y="56"/>
                  </a:lnTo>
                  <a:lnTo>
                    <a:pt x="0" y="86"/>
                  </a:lnTo>
                  <a:lnTo>
                    <a:pt x="0" y="119"/>
                  </a:lnTo>
                </a:path>
              </a:pathLst>
            </a:custGeom>
            <a:solidFill>
              <a:srgbClr val="FFFFFF"/>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fontAlgn="base">
                <a:spcBef>
                  <a:spcPct val="0"/>
                </a:spcBef>
                <a:spcAft>
                  <a:spcPct val="0"/>
                </a:spcAft>
              </a:pPr>
              <a:endParaRPr lang="en-US" sz="2000" smtClean="0">
                <a:solidFill>
                  <a:srgbClr val="FFFFCC"/>
                </a:solidFill>
              </a:endParaRPr>
            </a:p>
          </p:txBody>
        </p:sp>
        <p:sp>
          <p:nvSpPr>
            <p:cNvPr id="17" name="Freeform 1039"/>
            <p:cNvSpPr>
              <a:spLocks/>
            </p:cNvSpPr>
            <p:nvPr/>
          </p:nvSpPr>
          <p:spPr bwMode="auto">
            <a:xfrm>
              <a:off x="98" y="539"/>
              <a:ext cx="1733" cy="100"/>
            </a:xfrm>
            <a:custGeom>
              <a:avLst/>
              <a:gdLst>
                <a:gd name="T0" fmla="*/ 0 w 1733"/>
                <a:gd name="T1" fmla="*/ 24 h 100"/>
                <a:gd name="T2" fmla="*/ 4 w 1733"/>
                <a:gd name="T3" fmla="*/ 19 h 100"/>
                <a:gd name="T4" fmla="*/ 6 w 1733"/>
                <a:gd name="T5" fmla="*/ 63 h 100"/>
                <a:gd name="T6" fmla="*/ 22 w 1733"/>
                <a:gd name="T7" fmla="*/ 80 h 100"/>
                <a:gd name="T8" fmla="*/ 48 w 1733"/>
                <a:gd name="T9" fmla="*/ 76 h 100"/>
                <a:gd name="T10" fmla="*/ 90 w 1733"/>
                <a:gd name="T11" fmla="*/ 76 h 100"/>
                <a:gd name="T12" fmla="*/ 132 w 1733"/>
                <a:gd name="T13" fmla="*/ 78 h 100"/>
                <a:gd name="T14" fmla="*/ 156 w 1733"/>
                <a:gd name="T15" fmla="*/ 80 h 100"/>
                <a:gd name="T16" fmla="*/ 202 w 1733"/>
                <a:gd name="T17" fmla="*/ 75 h 100"/>
                <a:gd name="T18" fmla="*/ 266 w 1733"/>
                <a:gd name="T19" fmla="*/ 80 h 100"/>
                <a:gd name="T20" fmla="*/ 336 w 1733"/>
                <a:gd name="T21" fmla="*/ 79 h 100"/>
                <a:gd name="T22" fmla="*/ 390 w 1733"/>
                <a:gd name="T23" fmla="*/ 82 h 100"/>
                <a:gd name="T24" fmla="*/ 421 w 1733"/>
                <a:gd name="T25" fmla="*/ 81 h 100"/>
                <a:gd name="T26" fmla="*/ 525 w 1733"/>
                <a:gd name="T27" fmla="*/ 83 h 100"/>
                <a:gd name="T28" fmla="*/ 590 w 1733"/>
                <a:gd name="T29" fmla="*/ 76 h 100"/>
                <a:gd name="T30" fmla="*/ 656 w 1733"/>
                <a:gd name="T31" fmla="*/ 78 h 100"/>
                <a:gd name="T32" fmla="*/ 708 w 1733"/>
                <a:gd name="T33" fmla="*/ 78 h 100"/>
                <a:gd name="T34" fmla="*/ 788 w 1733"/>
                <a:gd name="T35" fmla="*/ 77 h 100"/>
                <a:gd name="T36" fmla="*/ 850 w 1733"/>
                <a:gd name="T37" fmla="*/ 71 h 100"/>
                <a:gd name="T38" fmla="*/ 942 w 1733"/>
                <a:gd name="T39" fmla="*/ 73 h 100"/>
                <a:gd name="T40" fmla="*/ 1055 w 1733"/>
                <a:gd name="T41" fmla="*/ 76 h 100"/>
                <a:gd name="T42" fmla="*/ 1121 w 1733"/>
                <a:gd name="T43" fmla="*/ 71 h 100"/>
                <a:gd name="T44" fmla="*/ 1150 w 1733"/>
                <a:gd name="T45" fmla="*/ 79 h 100"/>
                <a:gd name="T46" fmla="*/ 1237 w 1733"/>
                <a:gd name="T47" fmla="*/ 79 h 100"/>
                <a:gd name="T48" fmla="*/ 1308 w 1733"/>
                <a:gd name="T49" fmla="*/ 79 h 100"/>
                <a:gd name="T50" fmla="*/ 1332 w 1733"/>
                <a:gd name="T51" fmla="*/ 75 h 100"/>
                <a:gd name="T52" fmla="*/ 1373 w 1733"/>
                <a:gd name="T53" fmla="*/ 80 h 100"/>
                <a:gd name="T54" fmla="*/ 1394 w 1733"/>
                <a:gd name="T55" fmla="*/ 80 h 100"/>
                <a:gd name="T56" fmla="*/ 1451 w 1733"/>
                <a:gd name="T57" fmla="*/ 80 h 100"/>
                <a:gd name="T58" fmla="*/ 1499 w 1733"/>
                <a:gd name="T59" fmla="*/ 77 h 100"/>
                <a:gd name="T60" fmla="*/ 1578 w 1733"/>
                <a:gd name="T61" fmla="*/ 74 h 100"/>
                <a:gd name="T62" fmla="*/ 1687 w 1733"/>
                <a:gd name="T63" fmla="*/ 73 h 100"/>
                <a:gd name="T64" fmla="*/ 1713 w 1733"/>
                <a:gd name="T65" fmla="*/ 65 h 100"/>
                <a:gd name="T66" fmla="*/ 1727 w 1733"/>
                <a:gd name="T67" fmla="*/ 42 h 100"/>
                <a:gd name="T68" fmla="*/ 1732 w 1733"/>
                <a:gd name="T69" fmla="*/ 63 h 100"/>
                <a:gd name="T70" fmla="*/ 1730 w 1733"/>
                <a:gd name="T71" fmla="*/ 80 h 100"/>
                <a:gd name="T72" fmla="*/ 1716 w 1733"/>
                <a:gd name="T73" fmla="*/ 95 h 100"/>
                <a:gd name="T74" fmla="*/ 1606 w 1733"/>
                <a:gd name="T75" fmla="*/ 95 h 100"/>
                <a:gd name="T76" fmla="*/ 1510 w 1733"/>
                <a:gd name="T77" fmla="*/ 97 h 100"/>
                <a:gd name="T78" fmla="*/ 1466 w 1733"/>
                <a:gd name="T79" fmla="*/ 99 h 100"/>
                <a:gd name="T80" fmla="*/ 1416 w 1733"/>
                <a:gd name="T81" fmla="*/ 99 h 100"/>
                <a:gd name="T82" fmla="*/ 1325 w 1733"/>
                <a:gd name="T83" fmla="*/ 93 h 100"/>
                <a:gd name="T84" fmla="*/ 1216 w 1733"/>
                <a:gd name="T85" fmla="*/ 92 h 100"/>
                <a:gd name="T86" fmla="*/ 1125 w 1733"/>
                <a:gd name="T87" fmla="*/ 94 h 100"/>
                <a:gd name="T88" fmla="*/ 1067 w 1733"/>
                <a:gd name="T89" fmla="*/ 94 h 100"/>
                <a:gd name="T90" fmla="*/ 1022 w 1733"/>
                <a:gd name="T91" fmla="*/ 95 h 100"/>
                <a:gd name="T92" fmla="*/ 987 w 1733"/>
                <a:gd name="T93" fmla="*/ 97 h 100"/>
                <a:gd name="T94" fmla="*/ 947 w 1733"/>
                <a:gd name="T95" fmla="*/ 93 h 100"/>
                <a:gd name="T96" fmla="*/ 901 w 1733"/>
                <a:gd name="T97" fmla="*/ 97 h 100"/>
                <a:gd name="T98" fmla="*/ 839 w 1733"/>
                <a:gd name="T99" fmla="*/ 97 h 100"/>
                <a:gd name="T100" fmla="*/ 791 w 1733"/>
                <a:gd name="T101" fmla="*/ 95 h 100"/>
                <a:gd name="T102" fmla="*/ 720 w 1733"/>
                <a:gd name="T103" fmla="*/ 99 h 100"/>
                <a:gd name="T104" fmla="*/ 638 w 1733"/>
                <a:gd name="T105" fmla="*/ 99 h 100"/>
                <a:gd name="T106" fmla="*/ 563 w 1733"/>
                <a:gd name="T107" fmla="*/ 99 h 100"/>
                <a:gd name="T108" fmla="*/ 496 w 1733"/>
                <a:gd name="T109" fmla="*/ 95 h 100"/>
                <a:gd name="T110" fmla="*/ 435 w 1733"/>
                <a:gd name="T111" fmla="*/ 97 h 100"/>
                <a:gd name="T112" fmla="*/ 326 w 1733"/>
                <a:gd name="T113" fmla="*/ 97 h 100"/>
                <a:gd name="T114" fmla="*/ 208 w 1733"/>
                <a:gd name="T115" fmla="*/ 97 h 100"/>
                <a:gd name="T116" fmla="*/ 15 w 1733"/>
                <a:gd name="T117" fmla="*/ 95 h 100"/>
                <a:gd name="T118" fmla="*/ 0 w 1733"/>
                <a:gd name="T119" fmla="*/ 76 h 100"/>
                <a:gd name="T120" fmla="*/ 0 w 1733"/>
                <a:gd name="T121" fmla="*/ 50 h 10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733" h="100">
                  <a:moveTo>
                    <a:pt x="0" y="50"/>
                  </a:moveTo>
                  <a:lnTo>
                    <a:pt x="0" y="24"/>
                  </a:lnTo>
                  <a:lnTo>
                    <a:pt x="0" y="0"/>
                  </a:lnTo>
                  <a:lnTo>
                    <a:pt x="4" y="19"/>
                  </a:lnTo>
                  <a:lnTo>
                    <a:pt x="5" y="35"/>
                  </a:lnTo>
                  <a:lnTo>
                    <a:pt x="6" y="63"/>
                  </a:lnTo>
                  <a:lnTo>
                    <a:pt x="12" y="76"/>
                  </a:lnTo>
                  <a:lnTo>
                    <a:pt x="22" y="80"/>
                  </a:lnTo>
                  <a:lnTo>
                    <a:pt x="33" y="77"/>
                  </a:lnTo>
                  <a:lnTo>
                    <a:pt x="48" y="76"/>
                  </a:lnTo>
                  <a:lnTo>
                    <a:pt x="74" y="75"/>
                  </a:lnTo>
                  <a:lnTo>
                    <a:pt x="90" y="76"/>
                  </a:lnTo>
                  <a:lnTo>
                    <a:pt x="103" y="76"/>
                  </a:lnTo>
                  <a:lnTo>
                    <a:pt x="132" y="78"/>
                  </a:lnTo>
                  <a:lnTo>
                    <a:pt x="143" y="79"/>
                  </a:lnTo>
                  <a:lnTo>
                    <a:pt x="156" y="80"/>
                  </a:lnTo>
                  <a:lnTo>
                    <a:pt x="178" y="76"/>
                  </a:lnTo>
                  <a:lnTo>
                    <a:pt x="202" y="75"/>
                  </a:lnTo>
                  <a:lnTo>
                    <a:pt x="231" y="74"/>
                  </a:lnTo>
                  <a:lnTo>
                    <a:pt x="266" y="80"/>
                  </a:lnTo>
                  <a:lnTo>
                    <a:pt x="311" y="82"/>
                  </a:lnTo>
                  <a:lnTo>
                    <a:pt x="336" y="79"/>
                  </a:lnTo>
                  <a:lnTo>
                    <a:pt x="351" y="82"/>
                  </a:lnTo>
                  <a:lnTo>
                    <a:pt x="390" y="82"/>
                  </a:lnTo>
                  <a:lnTo>
                    <a:pt x="404" y="77"/>
                  </a:lnTo>
                  <a:lnTo>
                    <a:pt x="421" y="81"/>
                  </a:lnTo>
                  <a:lnTo>
                    <a:pt x="467" y="80"/>
                  </a:lnTo>
                  <a:lnTo>
                    <a:pt x="525" y="83"/>
                  </a:lnTo>
                  <a:lnTo>
                    <a:pt x="545" y="80"/>
                  </a:lnTo>
                  <a:lnTo>
                    <a:pt x="590" y="76"/>
                  </a:lnTo>
                  <a:lnTo>
                    <a:pt x="620" y="75"/>
                  </a:lnTo>
                  <a:lnTo>
                    <a:pt x="656" y="78"/>
                  </a:lnTo>
                  <a:lnTo>
                    <a:pt x="680" y="80"/>
                  </a:lnTo>
                  <a:lnTo>
                    <a:pt x="708" y="78"/>
                  </a:lnTo>
                  <a:lnTo>
                    <a:pt x="757" y="81"/>
                  </a:lnTo>
                  <a:lnTo>
                    <a:pt x="788" y="77"/>
                  </a:lnTo>
                  <a:lnTo>
                    <a:pt x="818" y="77"/>
                  </a:lnTo>
                  <a:lnTo>
                    <a:pt x="850" y="71"/>
                  </a:lnTo>
                  <a:lnTo>
                    <a:pt x="890" y="77"/>
                  </a:lnTo>
                  <a:lnTo>
                    <a:pt x="942" y="73"/>
                  </a:lnTo>
                  <a:lnTo>
                    <a:pt x="1002" y="73"/>
                  </a:lnTo>
                  <a:lnTo>
                    <a:pt x="1055" y="76"/>
                  </a:lnTo>
                  <a:lnTo>
                    <a:pt x="1086" y="71"/>
                  </a:lnTo>
                  <a:lnTo>
                    <a:pt x="1121" y="71"/>
                  </a:lnTo>
                  <a:lnTo>
                    <a:pt x="1135" y="77"/>
                  </a:lnTo>
                  <a:lnTo>
                    <a:pt x="1150" y="79"/>
                  </a:lnTo>
                  <a:lnTo>
                    <a:pt x="1196" y="76"/>
                  </a:lnTo>
                  <a:lnTo>
                    <a:pt x="1237" y="79"/>
                  </a:lnTo>
                  <a:lnTo>
                    <a:pt x="1292" y="80"/>
                  </a:lnTo>
                  <a:lnTo>
                    <a:pt x="1308" y="79"/>
                  </a:lnTo>
                  <a:lnTo>
                    <a:pt x="1319" y="79"/>
                  </a:lnTo>
                  <a:lnTo>
                    <a:pt x="1332" y="75"/>
                  </a:lnTo>
                  <a:lnTo>
                    <a:pt x="1360" y="78"/>
                  </a:lnTo>
                  <a:lnTo>
                    <a:pt x="1373" y="80"/>
                  </a:lnTo>
                  <a:lnTo>
                    <a:pt x="1382" y="77"/>
                  </a:lnTo>
                  <a:lnTo>
                    <a:pt x="1394" y="80"/>
                  </a:lnTo>
                  <a:lnTo>
                    <a:pt x="1416" y="76"/>
                  </a:lnTo>
                  <a:lnTo>
                    <a:pt x="1451" y="80"/>
                  </a:lnTo>
                  <a:lnTo>
                    <a:pt x="1485" y="74"/>
                  </a:lnTo>
                  <a:lnTo>
                    <a:pt x="1499" y="77"/>
                  </a:lnTo>
                  <a:lnTo>
                    <a:pt x="1514" y="77"/>
                  </a:lnTo>
                  <a:lnTo>
                    <a:pt x="1578" y="74"/>
                  </a:lnTo>
                  <a:lnTo>
                    <a:pt x="1639" y="77"/>
                  </a:lnTo>
                  <a:lnTo>
                    <a:pt x="1687" y="73"/>
                  </a:lnTo>
                  <a:lnTo>
                    <a:pt x="1703" y="70"/>
                  </a:lnTo>
                  <a:lnTo>
                    <a:pt x="1713" y="65"/>
                  </a:lnTo>
                  <a:lnTo>
                    <a:pt x="1721" y="56"/>
                  </a:lnTo>
                  <a:lnTo>
                    <a:pt x="1727" y="42"/>
                  </a:lnTo>
                  <a:lnTo>
                    <a:pt x="1732" y="22"/>
                  </a:lnTo>
                  <a:lnTo>
                    <a:pt x="1732" y="63"/>
                  </a:lnTo>
                  <a:lnTo>
                    <a:pt x="1732" y="73"/>
                  </a:lnTo>
                  <a:lnTo>
                    <a:pt x="1730" y="80"/>
                  </a:lnTo>
                  <a:lnTo>
                    <a:pt x="1725" y="88"/>
                  </a:lnTo>
                  <a:lnTo>
                    <a:pt x="1716" y="95"/>
                  </a:lnTo>
                  <a:lnTo>
                    <a:pt x="1652" y="99"/>
                  </a:lnTo>
                  <a:lnTo>
                    <a:pt x="1606" y="95"/>
                  </a:lnTo>
                  <a:lnTo>
                    <a:pt x="1583" y="97"/>
                  </a:lnTo>
                  <a:lnTo>
                    <a:pt x="1510" y="97"/>
                  </a:lnTo>
                  <a:lnTo>
                    <a:pt x="1488" y="97"/>
                  </a:lnTo>
                  <a:lnTo>
                    <a:pt x="1466" y="99"/>
                  </a:lnTo>
                  <a:lnTo>
                    <a:pt x="1443" y="96"/>
                  </a:lnTo>
                  <a:lnTo>
                    <a:pt x="1416" y="99"/>
                  </a:lnTo>
                  <a:lnTo>
                    <a:pt x="1346" y="97"/>
                  </a:lnTo>
                  <a:lnTo>
                    <a:pt x="1325" y="93"/>
                  </a:lnTo>
                  <a:lnTo>
                    <a:pt x="1260" y="97"/>
                  </a:lnTo>
                  <a:lnTo>
                    <a:pt x="1216" y="92"/>
                  </a:lnTo>
                  <a:lnTo>
                    <a:pt x="1165" y="97"/>
                  </a:lnTo>
                  <a:lnTo>
                    <a:pt x="1125" y="94"/>
                  </a:lnTo>
                  <a:lnTo>
                    <a:pt x="1088" y="97"/>
                  </a:lnTo>
                  <a:lnTo>
                    <a:pt x="1067" y="94"/>
                  </a:lnTo>
                  <a:lnTo>
                    <a:pt x="1048" y="95"/>
                  </a:lnTo>
                  <a:lnTo>
                    <a:pt x="1022" y="95"/>
                  </a:lnTo>
                  <a:lnTo>
                    <a:pt x="1006" y="92"/>
                  </a:lnTo>
                  <a:lnTo>
                    <a:pt x="987" y="97"/>
                  </a:lnTo>
                  <a:lnTo>
                    <a:pt x="967" y="92"/>
                  </a:lnTo>
                  <a:lnTo>
                    <a:pt x="947" y="93"/>
                  </a:lnTo>
                  <a:lnTo>
                    <a:pt x="923" y="95"/>
                  </a:lnTo>
                  <a:lnTo>
                    <a:pt x="901" y="97"/>
                  </a:lnTo>
                  <a:lnTo>
                    <a:pt x="875" y="97"/>
                  </a:lnTo>
                  <a:lnTo>
                    <a:pt x="839" y="97"/>
                  </a:lnTo>
                  <a:lnTo>
                    <a:pt x="813" y="97"/>
                  </a:lnTo>
                  <a:lnTo>
                    <a:pt x="791" y="95"/>
                  </a:lnTo>
                  <a:lnTo>
                    <a:pt x="769" y="95"/>
                  </a:lnTo>
                  <a:lnTo>
                    <a:pt x="720" y="99"/>
                  </a:lnTo>
                  <a:lnTo>
                    <a:pt x="681" y="94"/>
                  </a:lnTo>
                  <a:lnTo>
                    <a:pt x="638" y="99"/>
                  </a:lnTo>
                  <a:lnTo>
                    <a:pt x="603" y="95"/>
                  </a:lnTo>
                  <a:lnTo>
                    <a:pt x="563" y="99"/>
                  </a:lnTo>
                  <a:lnTo>
                    <a:pt x="531" y="95"/>
                  </a:lnTo>
                  <a:lnTo>
                    <a:pt x="496" y="95"/>
                  </a:lnTo>
                  <a:lnTo>
                    <a:pt x="463" y="97"/>
                  </a:lnTo>
                  <a:lnTo>
                    <a:pt x="435" y="97"/>
                  </a:lnTo>
                  <a:lnTo>
                    <a:pt x="351" y="97"/>
                  </a:lnTo>
                  <a:lnTo>
                    <a:pt x="326" y="97"/>
                  </a:lnTo>
                  <a:lnTo>
                    <a:pt x="254" y="95"/>
                  </a:lnTo>
                  <a:lnTo>
                    <a:pt x="208" y="97"/>
                  </a:lnTo>
                  <a:lnTo>
                    <a:pt x="84" y="94"/>
                  </a:lnTo>
                  <a:lnTo>
                    <a:pt x="15" y="95"/>
                  </a:lnTo>
                  <a:lnTo>
                    <a:pt x="3" y="88"/>
                  </a:lnTo>
                  <a:lnTo>
                    <a:pt x="0" y="76"/>
                  </a:lnTo>
                  <a:lnTo>
                    <a:pt x="0" y="63"/>
                  </a:lnTo>
                  <a:lnTo>
                    <a:pt x="0" y="50"/>
                  </a:lnTo>
                </a:path>
              </a:pathLst>
            </a:custGeom>
            <a:solidFill>
              <a:schemeClr val="bg1"/>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fontAlgn="base">
                <a:spcBef>
                  <a:spcPct val="0"/>
                </a:spcBef>
                <a:spcAft>
                  <a:spcPct val="0"/>
                </a:spcAft>
              </a:pPr>
              <a:endParaRPr lang="en-US" sz="2000" smtClean="0">
                <a:solidFill>
                  <a:srgbClr val="FFFFCC"/>
                </a:solidFill>
              </a:endParaRPr>
            </a:p>
          </p:txBody>
        </p:sp>
      </p:grpSp>
      <p:grpSp>
        <p:nvGrpSpPr>
          <p:cNvPr id="18" name="Group 1040"/>
          <p:cNvGrpSpPr>
            <a:grpSpLocks/>
          </p:cNvGrpSpPr>
          <p:nvPr/>
        </p:nvGrpSpPr>
        <p:grpSpPr bwMode="auto">
          <a:xfrm>
            <a:off x="6243638" y="222250"/>
            <a:ext cx="2795587" cy="866775"/>
            <a:chOff x="3933" y="140"/>
            <a:chExt cx="1761" cy="546"/>
          </a:xfrm>
        </p:grpSpPr>
        <p:sp>
          <p:nvSpPr>
            <p:cNvPr id="19" name="Freeform 1041"/>
            <p:cNvSpPr>
              <a:spLocks/>
            </p:cNvSpPr>
            <p:nvPr/>
          </p:nvSpPr>
          <p:spPr bwMode="auto">
            <a:xfrm>
              <a:off x="3933" y="140"/>
              <a:ext cx="1761" cy="445"/>
            </a:xfrm>
            <a:custGeom>
              <a:avLst/>
              <a:gdLst>
                <a:gd name="T0" fmla="*/ 23 w 1761"/>
                <a:gd name="T1" fmla="*/ 6 h 445"/>
                <a:gd name="T2" fmla="*/ 37 w 1761"/>
                <a:gd name="T3" fmla="*/ 0 h 445"/>
                <a:gd name="T4" fmla="*/ 1706 w 1761"/>
                <a:gd name="T5" fmla="*/ 0 h 445"/>
                <a:gd name="T6" fmla="*/ 1725 w 1761"/>
                <a:gd name="T7" fmla="*/ 4 h 445"/>
                <a:gd name="T8" fmla="*/ 1739 w 1761"/>
                <a:gd name="T9" fmla="*/ 15 h 445"/>
                <a:gd name="T10" fmla="*/ 1751 w 1761"/>
                <a:gd name="T11" fmla="*/ 44 h 445"/>
                <a:gd name="T12" fmla="*/ 1758 w 1761"/>
                <a:gd name="T13" fmla="*/ 77 h 445"/>
                <a:gd name="T14" fmla="*/ 1760 w 1761"/>
                <a:gd name="T15" fmla="*/ 115 h 445"/>
                <a:gd name="T16" fmla="*/ 1760 w 1761"/>
                <a:gd name="T17" fmla="*/ 444 h 445"/>
                <a:gd name="T18" fmla="*/ 66 w 1761"/>
                <a:gd name="T19" fmla="*/ 444 h 445"/>
                <a:gd name="T20" fmla="*/ 0 w 1761"/>
                <a:gd name="T21" fmla="*/ 444 h 445"/>
                <a:gd name="T22" fmla="*/ 0 w 1761"/>
                <a:gd name="T23" fmla="*/ 138 h 445"/>
                <a:gd name="T24" fmla="*/ 0 w 1761"/>
                <a:gd name="T25" fmla="*/ 93 h 445"/>
                <a:gd name="T26" fmla="*/ 7 w 1761"/>
                <a:gd name="T27" fmla="*/ 49 h 445"/>
                <a:gd name="T28" fmla="*/ 13 w 1761"/>
                <a:gd name="T29" fmla="*/ 26 h 445"/>
                <a:gd name="T30" fmla="*/ 23 w 1761"/>
                <a:gd name="T31" fmla="*/ 6 h 44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761" h="445">
                  <a:moveTo>
                    <a:pt x="23" y="6"/>
                  </a:moveTo>
                  <a:lnTo>
                    <a:pt x="37" y="0"/>
                  </a:lnTo>
                  <a:lnTo>
                    <a:pt x="1706" y="0"/>
                  </a:lnTo>
                  <a:lnTo>
                    <a:pt x="1725" y="4"/>
                  </a:lnTo>
                  <a:lnTo>
                    <a:pt x="1739" y="15"/>
                  </a:lnTo>
                  <a:lnTo>
                    <a:pt x="1751" y="44"/>
                  </a:lnTo>
                  <a:lnTo>
                    <a:pt x="1758" y="77"/>
                  </a:lnTo>
                  <a:lnTo>
                    <a:pt x="1760" y="115"/>
                  </a:lnTo>
                  <a:lnTo>
                    <a:pt x="1760" y="444"/>
                  </a:lnTo>
                  <a:lnTo>
                    <a:pt x="66" y="444"/>
                  </a:lnTo>
                  <a:lnTo>
                    <a:pt x="0" y="444"/>
                  </a:lnTo>
                  <a:lnTo>
                    <a:pt x="0" y="138"/>
                  </a:lnTo>
                  <a:lnTo>
                    <a:pt x="0" y="93"/>
                  </a:lnTo>
                  <a:lnTo>
                    <a:pt x="7" y="49"/>
                  </a:lnTo>
                  <a:lnTo>
                    <a:pt x="13" y="26"/>
                  </a:lnTo>
                  <a:lnTo>
                    <a:pt x="23" y="6"/>
                  </a:lnTo>
                </a:path>
              </a:pathLst>
            </a:custGeom>
            <a:gradFill rotWithShape="0">
              <a:gsLst>
                <a:gs pos="0">
                  <a:srgbClr val="00CCFF"/>
                </a:gs>
                <a:gs pos="100000">
                  <a:srgbClr val="FFFFFF"/>
                </a:gs>
              </a:gsLst>
              <a:lin ang="5400000" scaled="1"/>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fontAlgn="base">
                <a:spcBef>
                  <a:spcPct val="0"/>
                </a:spcBef>
                <a:spcAft>
                  <a:spcPct val="0"/>
                </a:spcAft>
              </a:pPr>
              <a:endParaRPr lang="en-US" sz="2000" smtClean="0">
                <a:solidFill>
                  <a:srgbClr val="FFFFCC"/>
                </a:solidFill>
              </a:endParaRPr>
            </a:p>
          </p:txBody>
        </p:sp>
        <p:sp>
          <p:nvSpPr>
            <p:cNvPr id="20" name="Freeform 1042"/>
            <p:cNvSpPr>
              <a:spLocks/>
            </p:cNvSpPr>
            <p:nvPr/>
          </p:nvSpPr>
          <p:spPr bwMode="auto">
            <a:xfrm>
              <a:off x="3933" y="425"/>
              <a:ext cx="1761" cy="190"/>
            </a:xfrm>
            <a:custGeom>
              <a:avLst/>
              <a:gdLst>
                <a:gd name="T0" fmla="*/ 85 w 1761"/>
                <a:gd name="T1" fmla="*/ 65 h 190"/>
                <a:gd name="T2" fmla="*/ 138 w 1761"/>
                <a:gd name="T3" fmla="*/ 65 h 190"/>
                <a:gd name="T4" fmla="*/ 180 w 1761"/>
                <a:gd name="T5" fmla="*/ 97 h 190"/>
                <a:gd name="T6" fmla="*/ 248 w 1761"/>
                <a:gd name="T7" fmla="*/ 78 h 190"/>
                <a:gd name="T8" fmla="*/ 325 w 1761"/>
                <a:gd name="T9" fmla="*/ 69 h 190"/>
                <a:gd name="T10" fmla="*/ 379 w 1761"/>
                <a:gd name="T11" fmla="*/ 88 h 190"/>
                <a:gd name="T12" fmla="*/ 438 w 1761"/>
                <a:gd name="T13" fmla="*/ 78 h 190"/>
                <a:gd name="T14" fmla="*/ 532 w 1761"/>
                <a:gd name="T15" fmla="*/ 84 h 190"/>
                <a:gd name="T16" fmla="*/ 592 w 1761"/>
                <a:gd name="T17" fmla="*/ 97 h 190"/>
                <a:gd name="T18" fmla="*/ 663 w 1761"/>
                <a:gd name="T19" fmla="*/ 59 h 190"/>
                <a:gd name="T20" fmla="*/ 716 w 1761"/>
                <a:gd name="T21" fmla="*/ 93 h 190"/>
                <a:gd name="T22" fmla="*/ 787 w 1761"/>
                <a:gd name="T23" fmla="*/ 87 h 190"/>
                <a:gd name="T24" fmla="*/ 824 w 1761"/>
                <a:gd name="T25" fmla="*/ 93 h 190"/>
                <a:gd name="T26" fmla="*/ 857 w 1761"/>
                <a:gd name="T27" fmla="*/ 59 h 190"/>
                <a:gd name="T28" fmla="*/ 899 w 1761"/>
                <a:gd name="T29" fmla="*/ 35 h 190"/>
                <a:gd name="T30" fmla="*/ 949 w 1761"/>
                <a:gd name="T31" fmla="*/ 32 h 190"/>
                <a:gd name="T32" fmla="*/ 991 w 1761"/>
                <a:gd name="T33" fmla="*/ 23 h 190"/>
                <a:gd name="T34" fmla="*/ 1030 w 1761"/>
                <a:gd name="T35" fmla="*/ 49 h 190"/>
                <a:gd name="T36" fmla="*/ 1071 w 1761"/>
                <a:gd name="T37" fmla="*/ 69 h 190"/>
                <a:gd name="T38" fmla="*/ 1138 w 1761"/>
                <a:gd name="T39" fmla="*/ 55 h 190"/>
                <a:gd name="T40" fmla="*/ 1168 w 1761"/>
                <a:gd name="T41" fmla="*/ 92 h 190"/>
                <a:gd name="T42" fmla="*/ 1215 w 1761"/>
                <a:gd name="T43" fmla="*/ 97 h 190"/>
                <a:gd name="T44" fmla="*/ 1293 w 1761"/>
                <a:gd name="T45" fmla="*/ 97 h 190"/>
                <a:gd name="T46" fmla="*/ 1340 w 1761"/>
                <a:gd name="T47" fmla="*/ 81 h 190"/>
                <a:gd name="T48" fmla="*/ 1376 w 1761"/>
                <a:gd name="T49" fmla="*/ 88 h 190"/>
                <a:gd name="T50" fmla="*/ 1418 w 1761"/>
                <a:gd name="T51" fmla="*/ 59 h 190"/>
                <a:gd name="T52" fmla="*/ 1478 w 1761"/>
                <a:gd name="T53" fmla="*/ 55 h 190"/>
                <a:gd name="T54" fmla="*/ 1528 w 1761"/>
                <a:gd name="T55" fmla="*/ 23 h 190"/>
                <a:gd name="T56" fmla="*/ 1567 w 1761"/>
                <a:gd name="T57" fmla="*/ 15 h 190"/>
                <a:gd name="T58" fmla="*/ 1617 w 1761"/>
                <a:gd name="T59" fmla="*/ 28 h 190"/>
                <a:gd name="T60" fmla="*/ 1661 w 1761"/>
                <a:gd name="T61" fmla="*/ 1 h 190"/>
                <a:gd name="T62" fmla="*/ 1703 w 1761"/>
                <a:gd name="T63" fmla="*/ 49 h 190"/>
                <a:gd name="T64" fmla="*/ 1750 w 1761"/>
                <a:gd name="T65" fmla="*/ 24 h 190"/>
                <a:gd name="T66" fmla="*/ 1760 w 1761"/>
                <a:gd name="T67" fmla="*/ 189 h 190"/>
                <a:gd name="T68" fmla="*/ 727 w 1761"/>
                <a:gd name="T69" fmla="*/ 153 h 190"/>
                <a:gd name="T70" fmla="*/ 0 w 1761"/>
                <a:gd name="T71" fmla="*/ 30 h 190"/>
                <a:gd name="T72" fmla="*/ 26 w 1761"/>
                <a:gd name="T73" fmla="*/ 51 h 190"/>
                <a:gd name="T74" fmla="*/ 61 w 1761"/>
                <a:gd name="T75" fmla="*/ 59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761" h="190">
                  <a:moveTo>
                    <a:pt x="61" y="59"/>
                  </a:moveTo>
                  <a:lnTo>
                    <a:pt x="85" y="65"/>
                  </a:lnTo>
                  <a:lnTo>
                    <a:pt x="112" y="59"/>
                  </a:lnTo>
                  <a:lnTo>
                    <a:pt x="138" y="65"/>
                  </a:lnTo>
                  <a:lnTo>
                    <a:pt x="158" y="83"/>
                  </a:lnTo>
                  <a:lnTo>
                    <a:pt x="180" y="97"/>
                  </a:lnTo>
                  <a:lnTo>
                    <a:pt x="217" y="85"/>
                  </a:lnTo>
                  <a:lnTo>
                    <a:pt x="248" y="78"/>
                  </a:lnTo>
                  <a:lnTo>
                    <a:pt x="293" y="78"/>
                  </a:lnTo>
                  <a:lnTo>
                    <a:pt x="325" y="69"/>
                  </a:lnTo>
                  <a:lnTo>
                    <a:pt x="354" y="78"/>
                  </a:lnTo>
                  <a:lnTo>
                    <a:pt x="379" y="88"/>
                  </a:lnTo>
                  <a:lnTo>
                    <a:pt x="402" y="92"/>
                  </a:lnTo>
                  <a:lnTo>
                    <a:pt x="438" y="78"/>
                  </a:lnTo>
                  <a:lnTo>
                    <a:pt x="477" y="78"/>
                  </a:lnTo>
                  <a:lnTo>
                    <a:pt x="532" y="84"/>
                  </a:lnTo>
                  <a:lnTo>
                    <a:pt x="555" y="102"/>
                  </a:lnTo>
                  <a:lnTo>
                    <a:pt x="592" y="97"/>
                  </a:lnTo>
                  <a:lnTo>
                    <a:pt x="629" y="69"/>
                  </a:lnTo>
                  <a:lnTo>
                    <a:pt x="663" y="59"/>
                  </a:lnTo>
                  <a:lnTo>
                    <a:pt x="687" y="69"/>
                  </a:lnTo>
                  <a:lnTo>
                    <a:pt x="716" y="93"/>
                  </a:lnTo>
                  <a:lnTo>
                    <a:pt x="750" y="102"/>
                  </a:lnTo>
                  <a:lnTo>
                    <a:pt x="787" y="87"/>
                  </a:lnTo>
                  <a:lnTo>
                    <a:pt x="805" y="81"/>
                  </a:lnTo>
                  <a:lnTo>
                    <a:pt x="824" y="93"/>
                  </a:lnTo>
                  <a:lnTo>
                    <a:pt x="840" y="78"/>
                  </a:lnTo>
                  <a:lnTo>
                    <a:pt x="857" y="59"/>
                  </a:lnTo>
                  <a:lnTo>
                    <a:pt x="877" y="40"/>
                  </a:lnTo>
                  <a:lnTo>
                    <a:pt x="899" y="35"/>
                  </a:lnTo>
                  <a:lnTo>
                    <a:pt x="924" y="40"/>
                  </a:lnTo>
                  <a:lnTo>
                    <a:pt x="949" y="32"/>
                  </a:lnTo>
                  <a:lnTo>
                    <a:pt x="975" y="23"/>
                  </a:lnTo>
                  <a:lnTo>
                    <a:pt x="991" y="23"/>
                  </a:lnTo>
                  <a:lnTo>
                    <a:pt x="1006" y="25"/>
                  </a:lnTo>
                  <a:lnTo>
                    <a:pt x="1030" y="49"/>
                  </a:lnTo>
                  <a:lnTo>
                    <a:pt x="1052" y="45"/>
                  </a:lnTo>
                  <a:lnTo>
                    <a:pt x="1071" y="69"/>
                  </a:lnTo>
                  <a:lnTo>
                    <a:pt x="1107" y="69"/>
                  </a:lnTo>
                  <a:lnTo>
                    <a:pt x="1138" y="55"/>
                  </a:lnTo>
                  <a:lnTo>
                    <a:pt x="1153" y="73"/>
                  </a:lnTo>
                  <a:lnTo>
                    <a:pt x="1168" y="92"/>
                  </a:lnTo>
                  <a:lnTo>
                    <a:pt x="1190" y="86"/>
                  </a:lnTo>
                  <a:lnTo>
                    <a:pt x="1215" y="97"/>
                  </a:lnTo>
                  <a:lnTo>
                    <a:pt x="1242" y="87"/>
                  </a:lnTo>
                  <a:lnTo>
                    <a:pt x="1293" y="97"/>
                  </a:lnTo>
                  <a:lnTo>
                    <a:pt x="1315" y="107"/>
                  </a:lnTo>
                  <a:lnTo>
                    <a:pt x="1340" y="81"/>
                  </a:lnTo>
                  <a:lnTo>
                    <a:pt x="1357" y="79"/>
                  </a:lnTo>
                  <a:lnTo>
                    <a:pt x="1376" y="88"/>
                  </a:lnTo>
                  <a:lnTo>
                    <a:pt x="1394" y="85"/>
                  </a:lnTo>
                  <a:lnTo>
                    <a:pt x="1418" y="59"/>
                  </a:lnTo>
                  <a:lnTo>
                    <a:pt x="1458" y="51"/>
                  </a:lnTo>
                  <a:lnTo>
                    <a:pt x="1478" y="55"/>
                  </a:lnTo>
                  <a:lnTo>
                    <a:pt x="1498" y="55"/>
                  </a:lnTo>
                  <a:lnTo>
                    <a:pt x="1528" y="23"/>
                  </a:lnTo>
                  <a:lnTo>
                    <a:pt x="1545" y="10"/>
                  </a:lnTo>
                  <a:lnTo>
                    <a:pt x="1567" y="15"/>
                  </a:lnTo>
                  <a:lnTo>
                    <a:pt x="1592" y="49"/>
                  </a:lnTo>
                  <a:lnTo>
                    <a:pt x="1617" y="28"/>
                  </a:lnTo>
                  <a:lnTo>
                    <a:pt x="1641" y="0"/>
                  </a:lnTo>
                  <a:lnTo>
                    <a:pt x="1661" y="1"/>
                  </a:lnTo>
                  <a:lnTo>
                    <a:pt x="1685" y="59"/>
                  </a:lnTo>
                  <a:lnTo>
                    <a:pt x="1703" y="49"/>
                  </a:lnTo>
                  <a:lnTo>
                    <a:pt x="1729" y="25"/>
                  </a:lnTo>
                  <a:lnTo>
                    <a:pt x="1750" y="24"/>
                  </a:lnTo>
                  <a:lnTo>
                    <a:pt x="1760" y="44"/>
                  </a:lnTo>
                  <a:lnTo>
                    <a:pt x="1760" y="189"/>
                  </a:lnTo>
                  <a:lnTo>
                    <a:pt x="740" y="148"/>
                  </a:lnTo>
                  <a:lnTo>
                    <a:pt x="727" y="153"/>
                  </a:lnTo>
                  <a:lnTo>
                    <a:pt x="0" y="136"/>
                  </a:lnTo>
                  <a:lnTo>
                    <a:pt x="0" y="30"/>
                  </a:lnTo>
                  <a:lnTo>
                    <a:pt x="10" y="46"/>
                  </a:lnTo>
                  <a:lnTo>
                    <a:pt x="26" y="51"/>
                  </a:lnTo>
                  <a:lnTo>
                    <a:pt x="46" y="53"/>
                  </a:lnTo>
                  <a:lnTo>
                    <a:pt x="61" y="59"/>
                  </a:lnTo>
                </a:path>
              </a:pathLst>
            </a:custGeom>
            <a:solidFill>
              <a:srgbClr val="003300"/>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fontAlgn="base">
                <a:spcBef>
                  <a:spcPct val="0"/>
                </a:spcBef>
                <a:spcAft>
                  <a:spcPct val="0"/>
                </a:spcAft>
              </a:pPr>
              <a:endParaRPr lang="en-US" sz="2000" smtClean="0">
                <a:solidFill>
                  <a:srgbClr val="FFFFCC"/>
                </a:solidFill>
              </a:endParaRPr>
            </a:p>
          </p:txBody>
        </p:sp>
        <p:sp>
          <p:nvSpPr>
            <p:cNvPr id="21" name="Freeform 1043"/>
            <p:cNvSpPr>
              <a:spLocks/>
            </p:cNvSpPr>
            <p:nvPr/>
          </p:nvSpPr>
          <p:spPr bwMode="auto">
            <a:xfrm>
              <a:off x="3933" y="489"/>
              <a:ext cx="1761" cy="197"/>
            </a:xfrm>
            <a:custGeom>
              <a:avLst/>
              <a:gdLst>
                <a:gd name="T0" fmla="*/ 37 w 1761"/>
                <a:gd name="T1" fmla="*/ 194 h 197"/>
                <a:gd name="T2" fmla="*/ 1706 w 1761"/>
                <a:gd name="T3" fmla="*/ 196 h 197"/>
                <a:gd name="T4" fmla="*/ 1739 w 1761"/>
                <a:gd name="T5" fmla="*/ 189 h 197"/>
                <a:gd name="T6" fmla="*/ 1758 w 1761"/>
                <a:gd name="T7" fmla="*/ 165 h 197"/>
                <a:gd name="T8" fmla="*/ 1760 w 1761"/>
                <a:gd name="T9" fmla="*/ 23 h 197"/>
                <a:gd name="T10" fmla="*/ 1736 w 1761"/>
                <a:gd name="T11" fmla="*/ 7 h 197"/>
                <a:gd name="T12" fmla="*/ 1723 w 1761"/>
                <a:gd name="T13" fmla="*/ 53 h 197"/>
                <a:gd name="T14" fmla="*/ 1706 w 1761"/>
                <a:gd name="T15" fmla="*/ 50 h 197"/>
                <a:gd name="T16" fmla="*/ 1671 w 1761"/>
                <a:gd name="T17" fmla="*/ 26 h 197"/>
                <a:gd name="T18" fmla="*/ 1625 w 1761"/>
                <a:gd name="T19" fmla="*/ 34 h 197"/>
                <a:gd name="T20" fmla="*/ 1588 w 1761"/>
                <a:gd name="T21" fmla="*/ 39 h 197"/>
                <a:gd name="T22" fmla="*/ 1554 w 1761"/>
                <a:gd name="T23" fmla="*/ 26 h 197"/>
                <a:gd name="T24" fmla="*/ 1520 w 1761"/>
                <a:gd name="T25" fmla="*/ 42 h 197"/>
                <a:gd name="T26" fmla="*/ 1498 w 1761"/>
                <a:gd name="T27" fmla="*/ 52 h 197"/>
                <a:gd name="T28" fmla="*/ 1445 w 1761"/>
                <a:gd name="T29" fmla="*/ 45 h 197"/>
                <a:gd name="T30" fmla="*/ 1396 w 1761"/>
                <a:gd name="T31" fmla="*/ 37 h 197"/>
                <a:gd name="T32" fmla="*/ 1337 w 1761"/>
                <a:gd name="T33" fmla="*/ 86 h 197"/>
                <a:gd name="T34" fmla="*/ 1293 w 1761"/>
                <a:gd name="T35" fmla="*/ 61 h 197"/>
                <a:gd name="T36" fmla="*/ 1240 w 1761"/>
                <a:gd name="T37" fmla="*/ 59 h 197"/>
                <a:gd name="T38" fmla="*/ 1153 w 1761"/>
                <a:gd name="T39" fmla="*/ 58 h 197"/>
                <a:gd name="T40" fmla="*/ 1112 w 1761"/>
                <a:gd name="T41" fmla="*/ 52 h 197"/>
                <a:gd name="T42" fmla="*/ 1079 w 1761"/>
                <a:gd name="T43" fmla="*/ 37 h 197"/>
                <a:gd name="T44" fmla="*/ 1006 w 1761"/>
                <a:gd name="T45" fmla="*/ 68 h 197"/>
                <a:gd name="T46" fmla="*/ 943 w 1761"/>
                <a:gd name="T47" fmla="*/ 53 h 197"/>
                <a:gd name="T48" fmla="*/ 866 w 1761"/>
                <a:gd name="T49" fmla="*/ 61 h 197"/>
                <a:gd name="T50" fmla="*/ 804 w 1761"/>
                <a:gd name="T51" fmla="*/ 61 h 197"/>
                <a:gd name="T52" fmla="*/ 730 w 1761"/>
                <a:gd name="T53" fmla="*/ 82 h 197"/>
                <a:gd name="T54" fmla="*/ 652 w 1761"/>
                <a:gd name="T55" fmla="*/ 71 h 197"/>
                <a:gd name="T56" fmla="*/ 563 w 1761"/>
                <a:gd name="T57" fmla="*/ 73 h 197"/>
                <a:gd name="T58" fmla="*/ 468 w 1761"/>
                <a:gd name="T59" fmla="*/ 52 h 197"/>
                <a:gd name="T60" fmla="*/ 369 w 1761"/>
                <a:gd name="T61" fmla="*/ 37 h 197"/>
                <a:gd name="T62" fmla="*/ 301 w 1761"/>
                <a:gd name="T63" fmla="*/ 55 h 197"/>
                <a:gd name="T64" fmla="*/ 262 w 1761"/>
                <a:gd name="T65" fmla="*/ 50 h 197"/>
                <a:gd name="T66" fmla="*/ 205 w 1761"/>
                <a:gd name="T67" fmla="*/ 57 h 197"/>
                <a:gd name="T68" fmla="*/ 143 w 1761"/>
                <a:gd name="T69" fmla="*/ 55 h 197"/>
                <a:gd name="T70" fmla="*/ 80 w 1761"/>
                <a:gd name="T71" fmla="*/ 68 h 197"/>
                <a:gd name="T72" fmla="*/ 16 w 1761"/>
                <a:gd name="T73" fmla="*/ 59 h 197"/>
                <a:gd name="T74" fmla="*/ 2 w 1761"/>
                <a:gd name="T75" fmla="*/ 116 h 197"/>
                <a:gd name="T76" fmla="*/ 13 w 1761"/>
                <a:gd name="T77" fmla="*/ 184 h 19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761" h="197">
                  <a:moveTo>
                    <a:pt x="23" y="191"/>
                  </a:moveTo>
                  <a:lnTo>
                    <a:pt x="37" y="194"/>
                  </a:lnTo>
                  <a:lnTo>
                    <a:pt x="54" y="196"/>
                  </a:lnTo>
                  <a:lnTo>
                    <a:pt x="1706" y="196"/>
                  </a:lnTo>
                  <a:lnTo>
                    <a:pt x="1725" y="193"/>
                  </a:lnTo>
                  <a:lnTo>
                    <a:pt x="1739" y="189"/>
                  </a:lnTo>
                  <a:lnTo>
                    <a:pt x="1751" y="178"/>
                  </a:lnTo>
                  <a:lnTo>
                    <a:pt x="1758" y="165"/>
                  </a:lnTo>
                  <a:lnTo>
                    <a:pt x="1760" y="150"/>
                  </a:lnTo>
                  <a:lnTo>
                    <a:pt x="1760" y="23"/>
                  </a:lnTo>
                  <a:lnTo>
                    <a:pt x="1745" y="0"/>
                  </a:lnTo>
                  <a:lnTo>
                    <a:pt x="1736" y="7"/>
                  </a:lnTo>
                  <a:lnTo>
                    <a:pt x="1729" y="28"/>
                  </a:lnTo>
                  <a:lnTo>
                    <a:pt x="1723" y="53"/>
                  </a:lnTo>
                  <a:lnTo>
                    <a:pt x="1716" y="52"/>
                  </a:lnTo>
                  <a:lnTo>
                    <a:pt x="1706" y="50"/>
                  </a:lnTo>
                  <a:lnTo>
                    <a:pt x="1685" y="37"/>
                  </a:lnTo>
                  <a:lnTo>
                    <a:pt x="1671" y="26"/>
                  </a:lnTo>
                  <a:lnTo>
                    <a:pt x="1649" y="23"/>
                  </a:lnTo>
                  <a:lnTo>
                    <a:pt x="1625" y="34"/>
                  </a:lnTo>
                  <a:lnTo>
                    <a:pt x="1603" y="52"/>
                  </a:lnTo>
                  <a:lnTo>
                    <a:pt x="1588" y="39"/>
                  </a:lnTo>
                  <a:lnTo>
                    <a:pt x="1574" y="37"/>
                  </a:lnTo>
                  <a:lnTo>
                    <a:pt x="1554" y="26"/>
                  </a:lnTo>
                  <a:lnTo>
                    <a:pt x="1534" y="30"/>
                  </a:lnTo>
                  <a:lnTo>
                    <a:pt x="1520" y="42"/>
                  </a:lnTo>
                  <a:lnTo>
                    <a:pt x="1514" y="59"/>
                  </a:lnTo>
                  <a:lnTo>
                    <a:pt x="1498" y="52"/>
                  </a:lnTo>
                  <a:lnTo>
                    <a:pt x="1475" y="52"/>
                  </a:lnTo>
                  <a:lnTo>
                    <a:pt x="1445" y="45"/>
                  </a:lnTo>
                  <a:lnTo>
                    <a:pt x="1419" y="59"/>
                  </a:lnTo>
                  <a:lnTo>
                    <a:pt x="1396" y="37"/>
                  </a:lnTo>
                  <a:lnTo>
                    <a:pt x="1366" y="52"/>
                  </a:lnTo>
                  <a:lnTo>
                    <a:pt x="1337" y="86"/>
                  </a:lnTo>
                  <a:lnTo>
                    <a:pt x="1314" y="73"/>
                  </a:lnTo>
                  <a:lnTo>
                    <a:pt x="1293" y="61"/>
                  </a:lnTo>
                  <a:lnTo>
                    <a:pt x="1270" y="53"/>
                  </a:lnTo>
                  <a:lnTo>
                    <a:pt x="1240" y="59"/>
                  </a:lnTo>
                  <a:lnTo>
                    <a:pt x="1194" y="69"/>
                  </a:lnTo>
                  <a:lnTo>
                    <a:pt x="1153" y="58"/>
                  </a:lnTo>
                  <a:lnTo>
                    <a:pt x="1135" y="63"/>
                  </a:lnTo>
                  <a:lnTo>
                    <a:pt x="1112" y="52"/>
                  </a:lnTo>
                  <a:lnTo>
                    <a:pt x="1097" y="40"/>
                  </a:lnTo>
                  <a:lnTo>
                    <a:pt x="1079" y="37"/>
                  </a:lnTo>
                  <a:lnTo>
                    <a:pt x="1047" y="45"/>
                  </a:lnTo>
                  <a:lnTo>
                    <a:pt x="1006" y="68"/>
                  </a:lnTo>
                  <a:lnTo>
                    <a:pt x="972" y="47"/>
                  </a:lnTo>
                  <a:lnTo>
                    <a:pt x="943" y="53"/>
                  </a:lnTo>
                  <a:lnTo>
                    <a:pt x="916" y="82"/>
                  </a:lnTo>
                  <a:lnTo>
                    <a:pt x="866" y="61"/>
                  </a:lnTo>
                  <a:lnTo>
                    <a:pt x="829" y="71"/>
                  </a:lnTo>
                  <a:lnTo>
                    <a:pt x="804" y="61"/>
                  </a:lnTo>
                  <a:lnTo>
                    <a:pt x="767" y="66"/>
                  </a:lnTo>
                  <a:lnTo>
                    <a:pt x="730" y="82"/>
                  </a:lnTo>
                  <a:lnTo>
                    <a:pt x="704" y="76"/>
                  </a:lnTo>
                  <a:lnTo>
                    <a:pt x="652" y="71"/>
                  </a:lnTo>
                  <a:lnTo>
                    <a:pt x="619" y="82"/>
                  </a:lnTo>
                  <a:lnTo>
                    <a:pt x="563" y="73"/>
                  </a:lnTo>
                  <a:lnTo>
                    <a:pt x="517" y="66"/>
                  </a:lnTo>
                  <a:lnTo>
                    <a:pt x="468" y="52"/>
                  </a:lnTo>
                  <a:lnTo>
                    <a:pt x="422" y="66"/>
                  </a:lnTo>
                  <a:lnTo>
                    <a:pt x="369" y="37"/>
                  </a:lnTo>
                  <a:lnTo>
                    <a:pt x="329" y="37"/>
                  </a:lnTo>
                  <a:lnTo>
                    <a:pt x="301" y="55"/>
                  </a:lnTo>
                  <a:lnTo>
                    <a:pt x="284" y="41"/>
                  </a:lnTo>
                  <a:lnTo>
                    <a:pt x="262" y="50"/>
                  </a:lnTo>
                  <a:lnTo>
                    <a:pt x="233" y="52"/>
                  </a:lnTo>
                  <a:lnTo>
                    <a:pt x="205" y="57"/>
                  </a:lnTo>
                  <a:lnTo>
                    <a:pt x="171" y="69"/>
                  </a:lnTo>
                  <a:lnTo>
                    <a:pt x="143" y="55"/>
                  </a:lnTo>
                  <a:lnTo>
                    <a:pt x="116" y="62"/>
                  </a:lnTo>
                  <a:lnTo>
                    <a:pt x="80" y="68"/>
                  </a:lnTo>
                  <a:lnTo>
                    <a:pt x="58" y="62"/>
                  </a:lnTo>
                  <a:lnTo>
                    <a:pt x="16" y="59"/>
                  </a:lnTo>
                  <a:lnTo>
                    <a:pt x="0" y="73"/>
                  </a:lnTo>
                  <a:lnTo>
                    <a:pt x="2" y="116"/>
                  </a:lnTo>
                  <a:lnTo>
                    <a:pt x="4" y="153"/>
                  </a:lnTo>
                  <a:lnTo>
                    <a:pt x="13" y="184"/>
                  </a:lnTo>
                  <a:lnTo>
                    <a:pt x="23" y="191"/>
                  </a:lnTo>
                </a:path>
              </a:pathLst>
            </a:custGeom>
            <a:gradFill rotWithShape="0">
              <a:gsLst>
                <a:gs pos="0">
                  <a:srgbClr val="CC6600"/>
                </a:gs>
                <a:gs pos="100000">
                  <a:srgbClr val="000000"/>
                </a:gs>
              </a:gsLst>
              <a:lin ang="5400000" scaled="1"/>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fontAlgn="base">
                <a:spcBef>
                  <a:spcPct val="0"/>
                </a:spcBef>
                <a:spcAft>
                  <a:spcPct val="0"/>
                </a:spcAft>
              </a:pPr>
              <a:endParaRPr lang="en-US" sz="2000" smtClean="0">
                <a:solidFill>
                  <a:srgbClr val="FFFFCC"/>
                </a:solidFill>
              </a:endParaRPr>
            </a:p>
          </p:txBody>
        </p:sp>
        <p:sp>
          <p:nvSpPr>
            <p:cNvPr id="22" name="Freeform 1044"/>
            <p:cNvSpPr>
              <a:spLocks/>
            </p:cNvSpPr>
            <p:nvPr/>
          </p:nvSpPr>
          <p:spPr bwMode="auto">
            <a:xfrm>
              <a:off x="3943" y="152"/>
              <a:ext cx="1733" cy="254"/>
            </a:xfrm>
            <a:custGeom>
              <a:avLst/>
              <a:gdLst>
                <a:gd name="T0" fmla="*/ 0 w 1733"/>
                <a:gd name="T1" fmla="*/ 191 h 254"/>
                <a:gd name="T2" fmla="*/ 4 w 1733"/>
                <a:gd name="T3" fmla="*/ 203 h 254"/>
                <a:gd name="T4" fmla="*/ 7 w 1733"/>
                <a:gd name="T5" fmla="*/ 92 h 254"/>
                <a:gd name="T6" fmla="*/ 22 w 1733"/>
                <a:gd name="T7" fmla="*/ 46 h 254"/>
                <a:gd name="T8" fmla="*/ 82 w 1733"/>
                <a:gd name="T9" fmla="*/ 40 h 254"/>
                <a:gd name="T10" fmla="*/ 198 w 1733"/>
                <a:gd name="T11" fmla="*/ 46 h 254"/>
                <a:gd name="T12" fmla="*/ 308 w 1733"/>
                <a:gd name="T13" fmla="*/ 44 h 254"/>
                <a:gd name="T14" fmla="*/ 437 w 1733"/>
                <a:gd name="T15" fmla="*/ 46 h 254"/>
                <a:gd name="T16" fmla="*/ 525 w 1733"/>
                <a:gd name="T17" fmla="*/ 40 h 254"/>
                <a:gd name="T18" fmla="*/ 598 w 1733"/>
                <a:gd name="T19" fmla="*/ 40 h 254"/>
                <a:gd name="T20" fmla="*/ 708 w 1733"/>
                <a:gd name="T21" fmla="*/ 53 h 254"/>
                <a:gd name="T22" fmla="*/ 788 w 1733"/>
                <a:gd name="T23" fmla="*/ 55 h 254"/>
                <a:gd name="T24" fmla="*/ 878 w 1733"/>
                <a:gd name="T25" fmla="*/ 46 h 254"/>
                <a:gd name="T26" fmla="*/ 986 w 1733"/>
                <a:gd name="T27" fmla="*/ 63 h 254"/>
                <a:gd name="T28" fmla="*/ 1071 w 1733"/>
                <a:gd name="T29" fmla="*/ 59 h 254"/>
                <a:gd name="T30" fmla="*/ 1150 w 1733"/>
                <a:gd name="T31" fmla="*/ 51 h 254"/>
                <a:gd name="T32" fmla="*/ 1241 w 1733"/>
                <a:gd name="T33" fmla="*/ 56 h 254"/>
                <a:gd name="T34" fmla="*/ 1319 w 1733"/>
                <a:gd name="T35" fmla="*/ 51 h 254"/>
                <a:gd name="T36" fmla="*/ 1395 w 1733"/>
                <a:gd name="T37" fmla="*/ 46 h 254"/>
                <a:gd name="T38" fmla="*/ 1449 w 1733"/>
                <a:gd name="T39" fmla="*/ 50 h 254"/>
                <a:gd name="T40" fmla="*/ 1557 w 1733"/>
                <a:gd name="T41" fmla="*/ 40 h 254"/>
                <a:gd name="T42" fmla="*/ 1665 w 1733"/>
                <a:gd name="T43" fmla="*/ 53 h 254"/>
                <a:gd name="T44" fmla="*/ 1703 w 1733"/>
                <a:gd name="T45" fmla="*/ 74 h 254"/>
                <a:gd name="T46" fmla="*/ 1721 w 1733"/>
                <a:gd name="T47" fmla="*/ 107 h 254"/>
                <a:gd name="T48" fmla="*/ 1732 w 1733"/>
                <a:gd name="T49" fmla="*/ 196 h 254"/>
                <a:gd name="T50" fmla="*/ 1732 w 1733"/>
                <a:gd name="T51" fmla="*/ 65 h 254"/>
                <a:gd name="T52" fmla="*/ 1725 w 1733"/>
                <a:gd name="T53" fmla="*/ 26 h 254"/>
                <a:gd name="T54" fmla="*/ 1606 w 1733"/>
                <a:gd name="T55" fmla="*/ 9 h 254"/>
                <a:gd name="T56" fmla="*/ 1510 w 1733"/>
                <a:gd name="T57" fmla="*/ 2 h 254"/>
                <a:gd name="T58" fmla="*/ 1443 w 1733"/>
                <a:gd name="T59" fmla="*/ 6 h 254"/>
                <a:gd name="T60" fmla="*/ 1349 w 1733"/>
                <a:gd name="T61" fmla="*/ 13 h 254"/>
                <a:gd name="T62" fmla="*/ 1182 w 1733"/>
                <a:gd name="T63" fmla="*/ 9 h 254"/>
                <a:gd name="T64" fmla="*/ 1067 w 1733"/>
                <a:gd name="T65" fmla="*/ 10 h 254"/>
                <a:gd name="T66" fmla="*/ 986 w 1733"/>
                <a:gd name="T67" fmla="*/ 9 h 254"/>
                <a:gd name="T68" fmla="*/ 923 w 1733"/>
                <a:gd name="T69" fmla="*/ 7 h 254"/>
                <a:gd name="T70" fmla="*/ 813 w 1733"/>
                <a:gd name="T71" fmla="*/ 9 h 254"/>
                <a:gd name="T72" fmla="*/ 681 w 1733"/>
                <a:gd name="T73" fmla="*/ 10 h 254"/>
                <a:gd name="T74" fmla="*/ 531 w 1733"/>
                <a:gd name="T75" fmla="*/ 7 h 254"/>
                <a:gd name="T76" fmla="*/ 463 w 1733"/>
                <a:gd name="T77" fmla="*/ 4 h 254"/>
                <a:gd name="T78" fmla="*/ 351 w 1733"/>
                <a:gd name="T79" fmla="*/ 4 h 254"/>
                <a:gd name="T80" fmla="*/ 208 w 1733"/>
                <a:gd name="T81" fmla="*/ 4 h 254"/>
                <a:gd name="T82" fmla="*/ 87 w 1733"/>
                <a:gd name="T83" fmla="*/ 0 h 254"/>
                <a:gd name="T84" fmla="*/ 28 w 1733"/>
                <a:gd name="T85" fmla="*/ 2 h 254"/>
                <a:gd name="T86" fmla="*/ 4 w 1733"/>
                <a:gd name="T87" fmla="*/ 28 h 254"/>
                <a:gd name="T88" fmla="*/ 0 w 1733"/>
                <a:gd name="T89" fmla="*/ 89 h 25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733" h="254">
                  <a:moveTo>
                    <a:pt x="0" y="123"/>
                  </a:moveTo>
                  <a:lnTo>
                    <a:pt x="0" y="191"/>
                  </a:lnTo>
                  <a:lnTo>
                    <a:pt x="0" y="253"/>
                  </a:lnTo>
                  <a:lnTo>
                    <a:pt x="4" y="203"/>
                  </a:lnTo>
                  <a:lnTo>
                    <a:pt x="5" y="163"/>
                  </a:lnTo>
                  <a:lnTo>
                    <a:pt x="7" y="92"/>
                  </a:lnTo>
                  <a:lnTo>
                    <a:pt x="12" y="57"/>
                  </a:lnTo>
                  <a:lnTo>
                    <a:pt x="22" y="46"/>
                  </a:lnTo>
                  <a:lnTo>
                    <a:pt x="48" y="38"/>
                  </a:lnTo>
                  <a:lnTo>
                    <a:pt x="82" y="40"/>
                  </a:lnTo>
                  <a:lnTo>
                    <a:pt x="162" y="40"/>
                  </a:lnTo>
                  <a:lnTo>
                    <a:pt x="198" y="46"/>
                  </a:lnTo>
                  <a:lnTo>
                    <a:pt x="249" y="40"/>
                  </a:lnTo>
                  <a:lnTo>
                    <a:pt x="308" y="44"/>
                  </a:lnTo>
                  <a:lnTo>
                    <a:pt x="351" y="42"/>
                  </a:lnTo>
                  <a:lnTo>
                    <a:pt x="437" y="46"/>
                  </a:lnTo>
                  <a:lnTo>
                    <a:pt x="467" y="46"/>
                  </a:lnTo>
                  <a:lnTo>
                    <a:pt x="525" y="40"/>
                  </a:lnTo>
                  <a:lnTo>
                    <a:pt x="544" y="48"/>
                  </a:lnTo>
                  <a:lnTo>
                    <a:pt x="598" y="40"/>
                  </a:lnTo>
                  <a:lnTo>
                    <a:pt x="680" y="46"/>
                  </a:lnTo>
                  <a:lnTo>
                    <a:pt x="708" y="53"/>
                  </a:lnTo>
                  <a:lnTo>
                    <a:pt x="751" y="46"/>
                  </a:lnTo>
                  <a:lnTo>
                    <a:pt x="788" y="55"/>
                  </a:lnTo>
                  <a:lnTo>
                    <a:pt x="818" y="55"/>
                  </a:lnTo>
                  <a:lnTo>
                    <a:pt x="878" y="46"/>
                  </a:lnTo>
                  <a:lnTo>
                    <a:pt x="935" y="53"/>
                  </a:lnTo>
                  <a:lnTo>
                    <a:pt x="986" y="63"/>
                  </a:lnTo>
                  <a:lnTo>
                    <a:pt x="1002" y="65"/>
                  </a:lnTo>
                  <a:lnTo>
                    <a:pt x="1071" y="59"/>
                  </a:lnTo>
                  <a:lnTo>
                    <a:pt x="1135" y="54"/>
                  </a:lnTo>
                  <a:lnTo>
                    <a:pt x="1150" y="51"/>
                  </a:lnTo>
                  <a:lnTo>
                    <a:pt x="1174" y="53"/>
                  </a:lnTo>
                  <a:lnTo>
                    <a:pt x="1241" y="56"/>
                  </a:lnTo>
                  <a:lnTo>
                    <a:pt x="1292" y="48"/>
                  </a:lnTo>
                  <a:lnTo>
                    <a:pt x="1319" y="51"/>
                  </a:lnTo>
                  <a:lnTo>
                    <a:pt x="1360" y="53"/>
                  </a:lnTo>
                  <a:lnTo>
                    <a:pt x="1395" y="46"/>
                  </a:lnTo>
                  <a:lnTo>
                    <a:pt x="1418" y="40"/>
                  </a:lnTo>
                  <a:lnTo>
                    <a:pt x="1449" y="50"/>
                  </a:lnTo>
                  <a:lnTo>
                    <a:pt x="1514" y="53"/>
                  </a:lnTo>
                  <a:lnTo>
                    <a:pt x="1557" y="40"/>
                  </a:lnTo>
                  <a:lnTo>
                    <a:pt x="1620" y="53"/>
                  </a:lnTo>
                  <a:lnTo>
                    <a:pt x="1665" y="53"/>
                  </a:lnTo>
                  <a:lnTo>
                    <a:pt x="1688" y="53"/>
                  </a:lnTo>
                  <a:lnTo>
                    <a:pt x="1703" y="74"/>
                  </a:lnTo>
                  <a:lnTo>
                    <a:pt x="1713" y="85"/>
                  </a:lnTo>
                  <a:lnTo>
                    <a:pt x="1721" y="107"/>
                  </a:lnTo>
                  <a:lnTo>
                    <a:pt x="1727" y="145"/>
                  </a:lnTo>
                  <a:lnTo>
                    <a:pt x="1732" y="196"/>
                  </a:lnTo>
                  <a:lnTo>
                    <a:pt x="1732" y="92"/>
                  </a:lnTo>
                  <a:lnTo>
                    <a:pt x="1732" y="65"/>
                  </a:lnTo>
                  <a:lnTo>
                    <a:pt x="1729" y="47"/>
                  </a:lnTo>
                  <a:lnTo>
                    <a:pt x="1725" y="26"/>
                  </a:lnTo>
                  <a:lnTo>
                    <a:pt x="1700" y="12"/>
                  </a:lnTo>
                  <a:lnTo>
                    <a:pt x="1606" y="9"/>
                  </a:lnTo>
                  <a:lnTo>
                    <a:pt x="1584" y="2"/>
                  </a:lnTo>
                  <a:lnTo>
                    <a:pt x="1510" y="2"/>
                  </a:lnTo>
                  <a:lnTo>
                    <a:pt x="1488" y="5"/>
                  </a:lnTo>
                  <a:lnTo>
                    <a:pt x="1443" y="6"/>
                  </a:lnTo>
                  <a:lnTo>
                    <a:pt x="1410" y="3"/>
                  </a:lnTo>
                  <a:lnTo>
                    <a:pt x="1349" y="13"/>
                  </a:lnTo>
                  <a:lnTo>
                    <a:pt x="1222" y="6"/>
                  </a:lnTo>
                  <a:lnTo>
                    <a:pt x="1182" y="9"/>
                  </a:lnTo>
                  <a:lnTo>
                    <a:pt x="1112" y="15"/>
                  </a:lnTo>
                  <a:lnTo>
                    <a:pt x="1067" y="10"/>
                  </a:lnTo>
                  <a:lnTo>
                    <a:pt x="1022" y="9"/>
                  </a:lnTo>
                  <a:lnTo>
                    <a:pt x="986" y="9"/>
                  </a:lnTo>
                  <a:lnTo>
                    <a:pt x="947" y="14"/>
                  </a:lnTo>
                  <a:lnTo>
                    <a:pt x="923" y="7"/>
                  </a:lnTo>
                  <a:lnTo>
                    <a:pt x="839" y="9"/>
                  </a:lnTo>
                  <a:lnTo>
                    <a:pt x="813" y="9"/>
                  </a:lnTo>
                  <a:lnTo>
                    <a:pt x="769" y="7"/>
                  </a:lnTo>
                  <a:lnTo>
                    <a:pt x="681" y="10"/>
                  </a:lnTo>
                  <a:lnTo>
                    <a:pt x="603" y="7"/>
                  </a:lnTo>
                  <a:lnTo>
                    <a:pt x="531" y="7"/>
                  </a:lnTo>
                  <a:lnTo>
                    <a:pt x="496" y="9"/>
                  </a:lnTo>
                  <a:lnTo>
                    <a:pt x="463" y="4"/>
                  </a:lnTo>
                  <a:lnTo>
                    <a:pt x="435" y="4"/>
                  </a:lnTo>
                  <a:lnTo>
                    <a:pt x="351" y="4"/>
                  </a:lnTo>
                  <a:lnTo>
                    <a:pt x="253" y="7"/>
                  </a:lnTo>
                  <a:lnTo>
                    <a:pt x="208" y="4"/>
                  </a:lnTo>
                  <a:lnTo>
                    <a:pt x="155" y="7"/>
                  </a:lnTo>
                  <a:lnTo>
                    <a:pt x="87" y="0"/>
                  </a:lnTo>
                  <a:lnTo>
                    <a:pt x="45" y="0"/>
                  </a:lnTo>
                  <a:lnTo>
                    <a:pt x="28" y="2"/>
                  </a:lnTo>
                  <a:lnTo>
                    <a:pt x="15" y="9"/>
                  </a:lnTo>
                  <a:lnTo>
                    <a:pt x="4" y="28"/>
                  </a:lnTo>
                  <a:lnTo>
                    <a:pt x="0" y="58"/>
                  </a:lnTo>
                  <a:lnTo>
                    <a:pt x="0" y="89"/>
                  </a:lnTo>
                  <a:lnTo>
                    <a:pt x="0" y="123"/>
                  </a:lnTo>
                </a:path>
              </a:pathLst>
            </a:custGeom>
            <a:solidFill>
              <a:srgbClr val="FFFFFF"/>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fontAlgn="base">
                <a:spcBef>
                  <a:spcPct val="0"/>
                </a:spcBef>
                <a:spcAft>
                  <a:spcPct val="0"/>
                </a:spcAft>
              </a:pPr>
              <a:endParaRPr lang="en-US" sz="2000" smtClean="0">
                <a:solidFill>
                  <a:srgbClr val="FFFFCC"/>
                </a:solidFill>
              </a:endParaRPr>
            </a:p>
          </p:txBody>
        </p:sp>
        <p:sp>
          <p:nvSpPr>
            <p:cNvPr id="23" name="Freeform 1045"/>
            <p:cNvSpPr>
              <a:spLocks/>
            </p:cNvSpPr>
            <p:nvPr/>
          </p:nvSpPr>
          <p:spPr bwMode="auto">
            <a:xfrm>
              <a:off x="3946" y="556"/>
              <a:ext cx="1733" cy="103"/>
            </a:xfrm>
            <a:custGeom>
              <a:avLst/>
              <a:gdLst>
                <a:gd name="T0" fmla="*/ 0 w 1733"/>
                <a:gd name="T1" fmla="*/ 24 h 103"/>
                <a:gd name="T2" fmla="*/ 4 w 1733"/>
                <a:gd name="T3" fmla="*/ 20 h 103"/>
                <a:gd name="T4" fmla="*/ 6 w 1733"/>
                <a:gd name="T5" fmla="*/ 65 h 103"/>
                <a:gd name="T6" fmla="*/ 22 w 1733"/>
                <a:gd name="T7" fmla="*/ 83 h 103"/>
                <a:gd name="T8" fmla="*/ 48 w 1733"/>
                <a:gd name="T9" fmla="*/ 78 h 103"/>
                <a:gd name="T10" fmla="*/ 90 w 1733"/>
                <a:gd name="T11" fmla="*/ 78 h 103"/>
                <a:gd name="T12" fmla="*/ 132 w 1733"/>
                <a:gd name="T13" fmla="*/ 80 h 103"/>
                <a:gd name="T14" fmla="*/ 156 w 1733"/>
                <a:gd name="T15" fmla="*/ 82 h 103"/>
                <a:gd name="T16" fmla="*/ 202 w 1733"/>
                <a:gd name="T17" fmla="*/ 77 h 103"/>
                <a:gd name="T18" fmla="*/ 266 w 1733"/>
                <a:gd name="T19" fmla="*/ 82 h 103"/>
                <a:gd name="T20" fmla="*/ 336 w 1733"/>
                <a:gd name="T21" fmla="*/ 82 h 103"/>
                <a:gd name="T22" fmla="*/ 390 w 1733"/>
                <a:gd name="T23" fmla="*/ 85 h 103"/>
                <a:gd name="T24" fmla="*/ 421 w 1733"/>
                <a:gd name="T25" fmla="*/ 83 h 103"/>
                <a:gd name="T26" fmla="*/ 525 w 1733"/>
                <a:gd name="T27" fmla="*/ 85 h 103"/>
                <a:gd name="T28" fmla="*/ 590 w 1733"/>
                <a:gd name="T29" fmla="*/ 78 h 103"/>
                <a:gd name="T30" fmla="*/ 656 w 1733"/>
                <a:gd name="T31" fmla="*/ 80 h 103"/>
                <a:gd name="T32" fmla="*/ 708 w 1733"/>
                <a:gd name="T33" fmla="*/ 80 h 103"/>
                <a:gd name="T34" fmla="*/ 788 w 1733"/>
                <a:gd name="T35" fmla="*/ 79 h 103"/>
                <a:gd name="T36" fmla="*/ 850 w 1733"/>
                <a:gd name="T37" fmla="*/ 74 h 103"/>
                <a:gd name="T38" fmla="*/ 942 w 1733"/>
                <a:gd name="T39" fmla="*/ 75 h 103"/>
                <a:gd name="T40" fmla="*/ 1055 w 1733"/>
                <a:gd name="T41" fmla="*/ 78 h 103"/>
                <a:gd name="T42" fmla="*/ 1121 w 1733"/>
                <a:gd name="T43" fmla="*/ 74 h 103"/>
                <a:gd name="T44" fmla="*/ 1150 w 1733"/>
                <a:gd name="T45" fmla="*/ 81 h 103"/>
                <a:gd name="T46" fmla="*/ 1237 w 1733"/>
                <a:gd name="T47" fmla="*/ 81 h 103"/>
                <a:gd name="T48" fmla="*/ 1308 w 1733"/>
                <a:gd name="T49" fmla="*/ 81 h 103"/>
                <a:gd name="T50" fmla="*/ 1332 w 1733"/>
                <a:gd name="T51" fmla="*/ 77 h 103"/>
                <a:gd name="T52" fmla="*/ 1373 w 1733"/>
                <a:gd name="T53" fmla="*/ 82 h 103"/>
                <a:gd name="T54" fmla="*/ 1394 w 1733"/>
                <a:gd name="T55" fmla="*/ 83 h 103"/>
                <a:gd name="T56" fmla="*/ 1451 w 1733"/>
                <a:gd name="T57" fmla="*/ 82 h 103"/>
                <a:gd name="T58" fmla="*/ 1499 w 1733"/>
                <a:gd name="T59" fmla="*/ 80 h 103"/>
                <a:gd name="T60" fmla="*/ 1578 w 1733"/>
                <a:gd name="T61" fmla="*/ 76 h 103"/>
                <a:gd name="T62" fmla="*/ 1687 w 1733"/>
                <a:gd name="T63" fmla="*/ 75 h 103"/>
                <a:gd name="T64" fmla="*/ 1713 w 1733"/>
                <a:gd name="T65" fmla="*/ 67 h 103"/>
                <a:gd name="T66" fmla="*/ 1727 w 1733"/>
                <a:gd name="T67" fmla="*/ 43 h 103"/>
                <a:gd name="T68" fmla="*/ 1732 w 1733"/>
                <a:gd name="T69" fmla="*/ 65 h 103"/>
                <a:gd name="T70" fmla="*/ 1730 w 1733"/>
                <a:gd name="T71" fmla="*/ 82 h 103"/>
                <a:gd name="T72" fmla="*/ 1716 w 1733"/>
                <a:gd name="T73" fmla="*/ 98 h 103"/>
                <a:gd name="T74" fmla="*/ 1606 w 1733"/>
                <a:gd name="T75" fmla="*/ 98 h 103"/>
                <a:gd name="T76" fmla="*/ 1510 w 1733"/>
                <a:gd name="T77" fmla="*/ 100 h 103"/>
                <a:gd name="T78" fmla="*/ 1466 w 1733"/>
                <a:gd name="T79" fmla="*/ 102 h 103"/>
                <a:gd name="T80" fmla="*/ 1416 w 1733"/>
                <a:gd name="T81" fmla="*/ 102 h 103"/>
                <a:gd name="T82" fmla="*/ 1325 w 1733"/>
                <a:gd name="T83" fmla="*/ 96 h 103"/>
                <a:gd name="T84" fmla="*/ 1216 w 1733"/>
                <a:gd name="T85" fmla="*/ 95 h 103"/>
                <a:gd name="T86" fmla="*/ 1125 w 1733"/>
                <a:gd name="T87" fmla="*/ 97 h 103"/>
                <a:gd name="T88" fmla="*/ 1067 w 1733"/>
                <a:gd name="T89" fmla="*/ 97 h 103"/>
                <a:gd name="T90" fmla="*/ 1022 w 1733"/>
                <a:gd name="T91" fmla="*/ 98 h 103"/>
                <a:gd name="T92" fmla="*/ 987 w 1733"/>
                <a:gd name="T93" fmla="*/ 100 h 103"/>
                <a:gd name="T94" fmla="*/ 947 w 1733"/>
                <a:gd name="T95" fmla="*/ 96 h 103"/>
                <a:gd name="T96" fmla="*/ 901 w 1733"/>
                <a:gd name="T97" fmla="*/ 100 h 103"/>
                <a:gd name="T98" fmla="*/ 839 w 1733"/>
                <a:gd name="T99" fmla="*/ 100 h 103"/>
                <a:gd name="T100" fmla="*/ 791 w 1733"/>
                <a:gd name="T101" fmla="*/ 98 h 103"/>
                <a:gd name="T102" fmla="*/ 720 w 1733"/>
                <a:gd name="T103" fmla="*/ 102 h 103"/>
                <a:gd name="T104" fmla="*/ 638 w 1733"/>
                <a:gd name="T105" fmla="*/ 102 h 103"/>
                <a:gd name="T106" fmla="*/ 563 w 1733"/>
                <a:gd name="T107" fmla="*/ 102 h 103"/>
                <a:gd name="T108" fmla="*/ 496 w 1733"/>
                <a:gd name="T109" fmla="*/ 98 h 103"/>
                <a:gd name="T110" fmla="*/ 435 w 1733"/>
                <a:gd name="T111" fmla="*/ 100 h 103"/>
                <a:gd name="T112" fmla="*/ 326 w 1733"/>
                <a:gd name="T113" fmla="*/ 100 h 103"/>
                <a:gd name="T114" fmla="*/ 208 w 1733"/>
                <a:gd name="T115" fmla="*/ 100 h 103"/>
                <a:gd name="T116" fmla="*/ 15 w 1733"/>
                <a:gd name="T117" fmla="*/ 98 h 103"/>
                <a:gd name="T118" fmla="*/ 0 w 1733"/>
                <a:gd name="T119" fmla="*/ 78 h 103"/>
                <a:gd name="T120" fmla="*/ 0 w 1733"/>
                <a:gd name="T121" fmla="*/ 52 h 10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733" h="103">
                  <a:moveTo>
                    <a:pt x="0" y="52"/>
                  </a:moveTo>
                  <a:lnTo>
                    <a:pt x="0" y="24"/>
                  </a:lnTo>
                  <a:lnTo>
                    <a:pt x="0" y="0"/>
                  </a:lnTo>
                  <a:lnTo>
                    <a:pt x="4" y="20"/>
                  </a:lnTo>
                  <a:lnTo>
                    <a:pt x="5" y="36"/>
                  </a:lnTo>
                  <a:lnTo>
                    <a:pt x="6" y="65"/>
                  </a:lnTo>
                  <a:lnTo>
                    <a:pt x="12" y="78"/>
                  </a:lnTo>
                  <a:lnTo>
                    <a:pt x="22" y="83"/>
                  </a:lnTo>
                  <a:lnTo>
                    <a:pt x="33" y="80"/>
                  </a:lnTo>
                  <a:lnTo>
                    <a:pt x="48" y="78"/>
                  </a:lnTo>
                  <a:lnTo>
                    <a:pt x="74" y="77"/>
                  </a:lnTo>
                  <a:lnTo>
                    <a:pt x="90" y="78"/>
                  </a:lnTo>
                  <a:lnTo>
                    <a:pt x="103" y="78"/>
                  </a:lnTo>
                  <a:lnTo>
                    <a:pt x="132" y="80"/>
                  </a:lnTo>
                  <a:lnTo>
                    <a:pt x="143" y="81"/>
                  </a:lnTo>
                  <a:lnTo>
                    <a:pt x="156" y="82"/>
                  </a:lnTo>
                  <a:lnTo>
                    <a:pt x="178" y="78"/>
                  </a:lnTo>
                  <a:lnTo>
                    <a:pt x="202" y="77"/>
                  </a:lnTo>
                  <a:lnTo>
                    <a:pt x="231" y="76"/>
                  </a:lnTo>
                  <a:lnTo>
                    <a:pt x="266" y="82"/>
                  </a:lnTo>
                  <a:lnTo>
                    <a:pt x="311" y="85"/>
                  </a:lnTo>
                  <a:lnTo>
                    <a:pt x="336" y="82"/>
                  </a:lnTo>
                  <a:lnTo>
                    <a:pt x="351" y="85"/>
                  </a:lnTo>
                  <a:lnTo>
                    <a:pt x="390" y="85"/>
                  </a:lnTo>
                  <a:lnTo>
                    <a:pt x="404" y="80"/>
                  </a:lnTo>
                  <a:lnTo>
                    <a:pt x="421" y="83"/>
                  </a:lnTo>
                  <a:lnTo>
                    <a:pt x="467" y="83"/>
                  </a:lnTo>
                  <a:lnTo>
                    <a:pt x="525" y="85"/>
                  </a:lnTo>
                  <a:lnTo>
                    <a:pt x="545" y="82"/>
                  </a:lnTo>
                  <a:lnTo>
                    <a:pt x="590" y="78"/>
                  </a:lnTo>
                  <a:lnTo>
                    <a:pt x="620" y="77"/>
                  </a:lnTo>
                  <a:lnTo>
                    <a:pt x="656" y="80"/>
                  </a:lnTo>
                  <a:lnTo>
                    <a:pt x="680" y="83"/>
                  </a:lnTo>
                  <a:lnTo>
                    <a:pt x="708" y="80"/>
                  </a:lnTo>
                  <a:lnTo>
                    <a:pt x="757" y="83"/>
                  </a:lnTo>
                  <a:lnTo>
                    <a:pt x="788" y="79"/>
                  </a:lnTo>
                  <a:lnTo>
                    <a:pt x="818" y="79"/>
                  </a:lnTo>
                  <a:lnTo>
                    <a:pt x="850" y="74"/>
                  </a:lnTo>
                  <a:lnTo>
                    <a:pt x="890" y="80"/>
                  </a:lnTo>
                  <a:lnTo>
                    <a:pt x="942" y="75"/>
                  </a:lnTo>
                  <a:lnTo>
                    <a:pt x="1002" y="75"/>
                  </a:lnTo>
                  <a:lnTo>
                    <a:pt x="1055" y="78"/>
                  </a:lnTo>
                  <a:lnTo>
                    <a:pt x="1086" y="73"/>
                  </a:lnTo>
                  <a:lnTo>
                    <a:pt x="1121" y="74"/>
                  </a:lnTo>
                  <a:lnTo>
                    <a:pt x="1135" y="80"/>
                  </a:lnTo>
                  <a:lnTo>
                    <a:pt x="1150" y="81"/>
                  </a:lnTo>
                  <a:lnTo>
                    <a:pt x="1196" y="78"/>
                  </a:lnTo>
                  <a:lnTo>
                    <a:pt x="1237" y="81"/>
                  </a:lnTo>
                  <a:lnTo>
                    <a:pt x="1292" y="82"/>
                  </a:lnTo>
                  <a:lnTo>
                    <a:pt x="1308" y="81"/>
                  </a:lnTo>
                  <a:lnTo>
                    <a:pt x="1319" y="81"/>
                  </a:lnTo>
                  <a:lnTo>
                    <a:pt x="1332" y="77"/>
                  </a:lnTo>
                  <a:lnTo>
                    <a:pt x="1360" y="80"/>
                  </a:lnTo>
                  <a:lnTo>
                    <a:pt x="1373" y="82"/>
                  </a:lnTo>
                  <a:lnTo>
                    <a:pt x="1382" y="80"/>
                  </a:lnTo>
                  <a:lnTo>
                    <a:pt x="1394" y="83"/>
                  </a:lnTo>
                  <a:lnTo>
                    <a:pt x="1416" y="78"/>
                  </a:lnTo>
                  <a:lnTo>
                    <a:pt x="1451" y="82"/>
                  </a:lnTo>
                  <a:lnTo>
                    <a:pt x="1485" y="76"/>
                  </a:lnTo>
                  <a:lnTo>
                    <a:pt x="1499" y="80"/>
                  </a:lnTo>
                  <a:lnTo>
                    <a:pt x="1514" y="80"/>
                  </a:lnTo>
                  <a:lnTo>
                    <a:pt x="1578" y="76"/>
                  </a:lnTo>
                  <a:lnTo>
                    <a:pt x="1639" y="80"/>
                  </a:lnTo>
                  <a:lnTo>
                    <a:pt x="1687" y="75"/>
                  </a:lnTo>
                  <a:lnTo>
                    <a:pt x="1703" y="72"/>
                  </a:lnTo>
                  <a:lnTo>
                    <a:pt x="1713" y="67"/>
                  </a:lnTo>
                  <a:lnTo>
                    <a:pt x="1721" y="58"/>
                  </a:lnTo>
                  <a:lnTo>
                    <a:pt x="1727" y="43"/>
                  </a:lnTo>
                  <a:lnTo>
                    <a:pt x="1732" y="23"/>
                  </a:lnTo>
                  <a:lnTo>
                    <a:pt x="1732" y="65"/>
                  </a:lnTo>
                  <a:lnTo>
                    <a:pt x="1732" y="75"/>
                  </a:lnTo>
                  <a:lnTo>
                    <a:pt x="1730" y="82"/>
                  </a:lnTo>
                  <a:lnTo>
                    <a:pt x="1725" y="91"/>
                  </a:lnTo>
                  <a:lnTo>
                    <a:pt x="1716" y="98"/>
                  </a:lnTo>
                  <a:lnTo>
                    <a:pt x="1652" y="102"/>
                  </a:lnTo>
                  <a:lnTo>
                    <a:pt x="1606" y="98"/>
                  </a:lnTo>
                  <a:lnTo>
                    <a:pt x="1583" y="100"/>
                  </a:lnTo>
                  <a:lnTo>
                    <a:pt x="1510" y="100"/>
                  </a:lnTo>
                  <a:lnTo>
                    <a:pt x="1488" y="100"/>
                  </a:lnTo>
                  <a:lnTo>
                    <a:pt x="1466" y="102"/>
                  </a:lnTo>
                  <a:lnTo>
                    <a:pt x="1443" y="99"/>
                  </a:lnTo>
                  <a:lnTo>
                    <a:pt x="1416" y="102"/>
                  </a:lnTo>
                  <a:lnTo>
                    <a:pt x="1346" y="100"/>
                  </a:lnTo>
                  <a:lnTo>
                    <a:pt x="1325" y="96"/>
                  </a:lnTo>
                  <a:lnTo>
                    <a:pt x="1260" y="100"/>
                  </a:lnTo>
                  <a:lnTo>
                    <a:pt x="1216" y="95"/>
                  </a:lnTo>
                  <a:lnTo>
                    <a:pt x="1165" y="100"/>
                  </a:lnTo>
                  <a:lnTo>
                    <a:pt x="1125" y="97"/>
                  </a:lnTo>
                  <a:lnTo>
                    <a:pt x="1088" y="100"/>
                  </a:lnTo>
                  <a:lnTo>
                    <a:pt x="1067" y="97"/>
                  </a:lnTo>
                  <a:lnTo>
                    <a:pt x="1048" y="98"/>
                  </a:lnTo>
                  <a:lnTo>
                    <a:pt x="1022" y="98"/>
                  </a:lnTo>
                  <a:lnTo>
                    <a:pt x="1006" y="95"/>
                  </a:lnTo>
                  <a:lnTo>
                    <a:pt x="987" y="100"/>
                  </a:lnTo>
                  <a:lnTo>
                    <a:pt x="967" y="95"/>
                  </a:lnTo>
                  <a:lnTo>
                    <a:pt x="947" y="96"/>
                  </a:lnTo>
                  <a:lnTo>
                    <a:pt x="923" y="98"/>
                  </a:lnTo>
                  <a:lnTo>
                    <a:pt x="901" y="100"/>
                  </a:lnTo>
                  <a:lnTo>
                    <a:pt x="875" y="100"/>
                  </a:lnTo>
                  <a:lnTo>
                    <a:pt x="839" y="100"/>
                  </a:lnTo>
                  <a:lnTo>
                    <a:pt x="813" y="100"/>
                  </a:lnTo>
                  <a:lnTo>
                    <a:pt x="791" y="98"/>
                  </a:lnTo>
                  <a:lnTo>
                    <a:pt x="769" y="98"/>
                  </a:lnTo>
                  <a:lnTo>
                    <a:pt x="720" y="102"/>
                  </a:lnTo>
                  <a:lnTo>
                    <a:pt x="681" y="97"/>
                  </a:lnTo>
                  <a:lnTo>
                    <a:pt x="638" y="102"/>
                  </a:lnTo>
                  <a:lnTo>
                    <a:pt x="603" y="98"/>
                  </a:lnTo>
                  <a:lnTo>
                    <a:pt x="563" y="102"/>
                  </a:lnTo>
                  <a:lnTo>
                    <a:pt x="531" y="98"/>
                  </a:lnTo>
                  <a:lnTo>
                    <a:pt x="496" y="98"/>
                  </a:lnTo>
                  <a:lnTo>
                    <a:pt x="463" y="100"/>
                  </a:lnTo>
                  <a:lnTo>
                    <a:pt x="435" y="100"/>
                  </a:lnTo>
                  <a:lnTo>
                    <a:pt x="351" y="100"/>
                  </a:lnTo>
                  <a:lnTo>
                    <a:pt x="326" y="100"/>
                  </a:lnTo>
                  <a:lnTo>
                    <a:pt x="254" y="98"/>
                  </a:lnTo>
                  <a:lnTo>
                    <a:pt x="208" y="100"/>
                  </a:lnTo>
                  <a:lnTo>
                    <a:pt x="84" y="97"/>
                  </a:lnTo>
                  <a:lnTo>
                    <a:pt x="15" y="98"/>
                  </a:lnTo>
                  <a:lnTo>
                    <a:pt x="3" y="90"/>
                  </a:lnTo>
                  <a:lnTo>
                    <a:pt x="0" y="78"/>
                  </a:lnTo>
                  <a:lnTo>
                    <a:pt x="0" y="65"/>
                  </a:lnTo>
                  <a:lnTo>
                    <a:pt x="0" y="52"/>
                  </a:lnTo>
                </a:path>
              </a:pathLst>
            </a:custGeom>
            <a:solidFill>
              <a:schemeClr val="bg1"/>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fontAlgn="base">
                <a:spcBef>
                  <a:spcPct val="0"/>
                </a:spcBef>
                <a:spcAft>
                  <a:spcPct val="0"/>
                </a:spcAft>
              </a:pPr>
              <a:endParaRPr lang="en-US" sz="2000" smtClean="0">
                <a:solidFill>
                  <a:srgbClr val="FFFFCC"/>
                </a:solidFill>
              </a:endParaRPr>
            </a:p>
          </p:txBody>
        </p:sp>
      </p:grpSp>
      <p:sp>
        <p:nvSpPr>
          <p:cNvPr id="98326" name="Rectangle 1046"/>
          <p:cNvSpPr>
            <a:spLocks noGrp="1" noChangeArrowheads="1"/>
          </p:cNvSpPr>
          <p:nvPr>
            <p:ph type="ctrTitle" sz="quarter"/>
          </p:nvPr>
        </p:nvSpPr>
        <p:spPr>
          <a:xfrm>
            <a:off x="685800" y="2286000"/>
            <a:ext cx="7772400" cy="1143000"/>
          </a:xfrm>
          <a:ln w="12700" cap="sq">
            <a:headEnd type="none" w="sm" len="sm"/>
            <a:tailEnd type="none" w="sm" len="sm"/>
          </a:ln>
        </p:spPr>
        <p:txBody>
          <a:bodyPr lIns="91440" tIns="45720" rIns="91440" bIns="45720"/>
          <a:lstStyle>
            <a:lvl1pPr>
              <a:defRPr/>
            </a:lvl1pPr>
          </a:lstStyle>
          <a:p>
            <a:r>
              <a:rPr lang="en-US"/>
              <a:t>Click to edit Master title style</a:t>
            </a:r>
          </a:p>
        </p:txBody>
      </p:sp>
      <p:sp>
        <p:nvSpPr>
          <p:cNvPr id="98327" name="Rectangle 1047"/>
          <p:cNvSpPr>
            <a:spLocks noGrp="1" noChangeArrowheads="1"/>
          </p:cNvSpPr>
          <p:nvPr>
            <p:ph type="subTitle" sz="quarter" idx="1"/>
          </p:nvPr>
        </p:nvSpPr>
        <p:spPr>
          <a:xfrm>
            <a:off x="1371600" y="3886200"/>
            <a:ext cx="6400800" cy="1752600"/>
          </a:xfrm>
          <a:ln w="12700" cap="sq">
            <a:headEnd type="none" w="sm" len="sm"/>
            <a:tailEnd type="none" w="sm" len="sm"/>
          </a:ln>
        </p:spPr>
        <p:txBody>
          <a:bodyPr lIns="91440" tIns="45720" rIns="91440" bIns="45720"/>
          <a:lstStyle>
            <a:lvl1pPr marL="0" indent="0" algn="ctr">
              <a:buFont typeface="Wingdings" pitchFamily="2" charset="2"/>
              <a:buNone/>
              <a:defRPr/>
            </a:lvl1pPr>
          </a:lstStyle>
          <a:p>
            <a:r>
              <a:rPr lang="en-US"/>
              <a:t>Click to edit Master subtitle style</a:t>
            </a:r>
          </a:p>
        </p:txBody>
      </p:sp>
      <p:sp>
        <p:nvSpPr>
          <p:cNvPr id="24" name="Rectangle 1048"/>
          <p:cNvSpPr>
            <a:spLocks noGrp="1" noChangeArrowheads="1"/>
          </p:cNvSpPr>
          <p:nvPr>
            <p:ph type="dt" sz="quarter" idx="10"/>
          </p:nvPr>
        </p:nvSpPr>
        <p:spPr/>
        <p:txBody>
          <a:bodyPr/>
          <a:lstStyle>
            <a:lvl1pPr>
              <a:defRPr/>
            </a:lvl1pPr>
          </a:lstStyle>
          <a:p>
            <a:pPr>
              <a:defRPr/>
            </a:pPr>
            <a:endParaRPr lang="en-US">
              <a:solidFill>
                <a:srgbClr val="FFFFCC"/>
              </a:solidFill>
            </a:endParaRPr>
          </a:p>
        </p:txBody>
      </p:sp>
      <p:sp>
        <p:nvSpPr>
          <p:cNvPr id="25" name="Rectangle 1049"/>
          <p:cNvSpPr>
            <a:spLocks noGrp="1" noChangeArrowheads="1"/>
          </p:cNvSpPr>
          <p:nvPr>
            <p:ph type="ftr" sz="quarter" idx="11"/>
          </p:nvPr>
        </p:nvSpPr>
        <p:spPr/>
        <p:txBody>
          <a:bodyPr/>
          <a:lstStyle>
            <a:lvl1pPr>
              <a:defRPr/>
            </a:lvl1pPr>
          </a:lstStyle>
          <a:p>
            <a:pPr>
              <a:defRPr/>
            </a:pPr>
            <a:endParaRPr lang="en-US">
              <a:solidFill>
                <a:srgbClr val="FFFFCC"/>
              </a:solidFill>
            </a:endParaRPr>
          </a:p>
        </p:txBody>
      </p:sp>
      <p:sp>
        <p:nvSpPr>
          <p:cNvPr id="26" name="Rectangle 1050"/>
          <p:cNvSpPr>
            <a:spLocks noGrp="1" noChangeArrowheads="1"/>
          </p:cNvSpPr>
          <p:nvPr>
            <p:ph type="sldNum" sz="quarter" idx="12"/>
          </p:nvPr>
        </p:nvSpPr>
        <p:spPr/>
        <p:txBody>
          <a:bodyPr/>
          <a:lstStyle>
            <a:lvl1pPr>
              <a:defRPr/>
            </a:lvl1pPr>
          </a:lstStyle>
          <a:p>
            <a:pPr>
              <a:defRPr/>
            </a:pPr>
            <a:fld id="{4EB39A7E-5878-4D20-99C3-1451850D569E}" type="slidenum">
              <a:rPr lang="en-US">
                <a:solidFill>
                  <a:srgbClr val="FFFFCC"/>
                </a:solidFill>
              </a:rPr>
              <a:pPr>
                <a:defRPr/>
              </a:pPr>
              <a:t>‹#›</a:t>
            </a:fld>
            <a:endParaRPr lang="en-US">
              <a:solidFill>
                <a:srgbClr val="FFFFCC"/>
              </a:solidFill>
            </a:endParaRPr>
          </a:p>
        </p:txBody>
      </p:sp>
    </p:spTree>
    <p:extLst>
      <p:ext uri="{BB962C8B-B14F-4D97-AF65-F5344CB8AC3E}">
        <p14:creationId xmlns:p14="http://schemas.microsoft.com/office/powerpoint/2010/main" val="2045412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48"/>
          <p:cNvSpPr>
            <a:spLocks noGrp="1" noChangeArrowheads="1"/>
          </p:cNvSpPr>
          <p:nvPr>
            <p:ph type="dt" sz="half" idx="10"/>
          </p:nvPr>
        </p:nvSpPr>
        <p:spPr>
          <a:ln/>
        </p:spPr>
        <p:txBody>
          <a:bodyPr/>
          <a:lstStyle>
            <a:lvl1pPr>
              <a:defRPr/>
            </a:lvl1pPr>
          </a:lstStyle>
          <a:p>
            <a:pPr>
              <a:defRPr/>
            </a:pPr>
            <a:endParaRPr lang="en-US">
              <a:solidFill>
                <a:srgbClr val="FFFFCC"/>
              </a:solidFill>
            </a:endParaRPr>
          </a:p>
        </p:txBody>
      </p:sp>
      <p:sp>
        <p:nvSpPr>
          <p:cNvPr id="5" name="Rectangle 1049"/>
          <p:cNvSpPr>
            <a:spLocks noGrp="1" noChangeArrowheads="1"/>
          </p:cNvSpPr>
          <p:nvPr>
            <p:ph type="ftr" sz="quarter" idx="11"/>
          </p:nvPr>
        </p:nvSpPr>
        <p:spPr>
          <a:ln/>
        </p:spPr>
        <p:txBody>
          <a:bodyPr/>
          <a:lstStyle>
            <a:lvl1pPr>
              <a:defRPr/>
            </a:lvl1pPr>
          </a:lstStyle>
          <a:p>
            <a:pPr>
              <a:defRPr/>
            </a:pPr>
            <a:endParaRPr lang="en-US">
              <a:solidFill>
                <a:srgbClr val="FFFFCC"/>
              </a:solidFill>
            </a:endParaRPr>
          </a:p>
        </p:txBody>
      </p:sp>
      <p:sp>
        <p:nvSpPr>
          <p:cNvPr id="6" name="Rectangle 1050"/>
          <p:cNvSpPr>
            <a:spLocks noGrp="1" noChangeArrowheads="1"/>
          </p:cNvSpPr>
          <p:nvPr>
            <p:ph type="sldNum" sz="quarter" idx="12"/>
          </p:nvPr>
        </p:nvSpPr>
        <p:spPr>
          <a:ln/>
        </p:spPr>
        <p:txBody>
          <a:bodyPr/>
          <a:lstStyle>
            <a:lvl1pPr>
              <a:defRPr/>
            </a:lvl1pPr>
          </a:lstStyle>
          <a:p>
            <a:pPr>
              <a:defRPr/>
            </a:pPr>
            <a:fld id="{921A8470-48EB-40EC-AA87-FE6B0A17C82E}" type="slidenum">
              <a:rPr lang="en-US">
                <a:solidFill>
                  <a:srgbClr val="FFFFCC"/>
                </a:solidFill>
              </a:rPr>
              <a:pPr>
                <a:defRPr/>
              </a:pPr>
              <a:t>‹#›</a:t>
            </a:fld>
            <a:endParaRPr lang="en-US">
              <a:solidFill>
                <a:srgbClr val="FFFFCC"/>
              </a:solidFill>
            </a:endParaRPr>
          </a:p>
        </p:txBody>
      </p:sp>
    </p:spTree>
    <p:extLst>
      <p:ext uri="{BB962C8B-B14F-4D97-AF65-F5344CB8AC3E}">
        <p14:creationId xmlns:p14="http://schemas.microsoft.com/office/powerpoint/2010/main" val="8522883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48"/>
          <p:cNvSpPr>
            <a:spLocks noGrp="1" noChangeArrowheads="1"/>
          </p:cNvSpPr>
          <p:nvPr>
            <p:ph type="dt" sz="half" idx="10"/>
          </p:nvPr>
        </p:nvSpPr>
        <p:spPr>
          <a:ln/>
        </p:spPr>
        <p:txBody>
          <a:bodyPr/>
          <a:lstStyle>
            <a:lvl1pPr>
              <a:defRPr/>
            </a:lvl1pPr>
          </a:lstStyle>
          <a:p>
            <a:pPr>
              <a:defRPr/>
            </a:pPr>
            <a:endParaRPr lang="en-US">
              <a:solidFill>
                <a:srgbClr val="FFFFCC"/>
              </a:solidFill>
            </a:endParaRPr>
          </a:p>
        </p:txBody>
      </p:sp>
      <p:sp>
        <p:nvSpPr>
          <p:cNvPr id="5" name="Rectangle 1049"/>
          <p:cNvSpPr>
            <a:spLocks noGrp="1" noChangeArrowheads="1"/>
          </p:cNvSpPr>
          <p:nvPr>
            <p:ph type="ftr" sz="quarter" idx="11"/>
          </p:nvPr>
        </p:nvSpPr>
        <p:spPr>
          <a:ln/>
        </p:spPr>
        <p:txBody>
          <a:bodyPr/>
          <a:lstStyle>
            <a:lvl1pPr>
              <a:defRPr/>
            </a:lvl1pPr>
          </a:lstStyle>
          <a:p>
            <a:pPr>
              <a:defRPr/>
            </a:pPr>
            <a:endParaRPr lang="en-US">
              <a:solidFill>
                <a:srgbClr val="FFFFCC"/>
              </a:solidFill>
            </a:endParaRPr>
          </a:p>
        </p:txBody>
      </p:sp>
      <p:sp>
        <p:nvSpPr>
          <p:cNvPr id="6" name="Rectangle 1050"/>
          <p:cNvSpPr>
            <a:spLocks noGrp="1" noChangeArrowheads="1"/>
          </p:cNvSpPr>
          <p:nvPr>
            <p:ph type="sldNum" sz="quarter" idx="12"/>
          </p:nvPr>
        </p:nvSpPr>
        <p:spPr>
          <a:ln/>
        </p:spPr>
        <p:txBody>
          <a:bodyPr/>
          <a:lstStyle>
            <a:lvl1pPr>
              <a:defRPr/>
            </a:lvl1pPr>
          </a:lstStyle>
          <a:p>
            <a:pPr>
              <a:defRPr/>
            </a:pPr>
            <a:fld id="{EF69A292-A784-45CE-B96C-52CD9FD50C02}" type="slidenum">
              <a:rPr lang="en-US">
                <a:solidFill>
                  <a:srgbClr val="FFFFCC"/>
                </a:solidFill>
              </a:rPr>
              <a:pPr>
                <a:defRPr/>
              </a:pPr>
              <a:t>‹#›</a:t>
            </a:fld>
            <a:endParaRPr lang="en-US">
              <a:solidFill>
                <a:srgbClr val="FFFFCC"/>
              </a:solidFill>
            </a:endParaRPr>
          </a:p>
        </p:txBody>
      </p:sp>
    </p:spTree>
    <p:extLst>
      <p:ext uri="{BB962C8B-B14F-4D97-AF65-F5344CB8AC3E}">
        <p14:creationId xmlns:p14="http://schemas.microsoft.com/office/powerpoint/2010/main" val="272560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34938" y="2116138"/>
            <a:ext cx="4371975" cy="4135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59313" y="2116138"/>
            <a:ext cx="4371975" cy="4135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48"/>
          <p:cNvSpPr>
            <a:spLocks noGrp="1" noChangeArrowheads="1"/>
          </p:cNvSpPr>
          <p:nvPr>
            <p:ph type="dt" sz="half" idx="10"/>
          </p:nvPr>
        </p:nvSpPr>
        <p:spPr>
          <a:ln/>
        </p:spPr>
        <p:txBody>
          <a:bodyPr/>
          <a:lstStyle>
            <a:lvl1pPr>
              <a:defRPr/>
            </a:lvl1pPr>
          </a:lstStyle>
          <a:p>
            <a:pPr>
              <a:defRPr/>
            </a:pPr>
            <a:endParaRPr lang="en-US">
              <a:solidFill>
                <a:srgbClr val="FFFFCC"/>
              </a:solidFill>
            </a:endParaRPr>
          </a:p>
        </p:txBody>
      </p:sp>
      <p:sp>
        <p:nvSpPr>
          <p:cNvPr id="6" name="Rectangle 1049"/>
          <p:cNvSpPr>
            <a:spLocks noGrp="1" noChangeArrowheads="1"/>
          </p:cNvSpPr>
          <p:nvPr>
            <p:ph type="ftr" sz="quarter" idx="11"/>
          </p:nvPr>
        </p:nvSpPr>
        <p:spPr>
          <a:ln/>
        </p:spPr>
        <p:txBody>
          <a:bodyPr/>
          <a:lstStyle>
            <a:lvl1pPr>
              <a:defRPr/>
            </a:lvl1pPr>
          </a:lstStyle>
          <a:p>
            <a:pPr>
              <a:defRPr/>
            </a:pPr>
            <a:endParaRPr lang="en-US">
              <a:solidFill>
                <a:srgbClr val="FFFFCC"/>
              </a:solidFill>
            </a:endParaRPr>
          </a:p>
        </p:txBody>
      </p:sp>
      <p:sp>
        <p:nvSpPr>
          <p:cNvPr id="7" name="Rectangle 1050"/>
          <p:cNvSpPr>
            <a:spLocks noGrp="1" noChangeArrowheads="1"/>
          </p:cNvSpPr>
          <p:nvPr>
            <p:ph type="sldNum" sz="quarter" idx="12"/>
          </p:nvPr>
        </p:nvSpPr>
        <p:spPr>
          <a:ln/>
        </p:spPr>
        <p:txBody>
          <a:bodyPr/>
          <a:lstStyle>
            <a:lvl1pPr>
              <a:defRPr/>
            </a:lvl1pPr>
          </a:lstStyle>
          <a:p>
            <a:pPr>
              <a:defRPr/>
            </a:pPr>
            <a:fld id="{956406CD-9E73-42FA-AE90-79DF9022A41A}" type="slidenum">
              <a:rPr lang="en-US">
                <a:solidFill>
                  <a:srgbClr val="FFFFCC"/>
                </a:solidFill>
              </a:rPr>
              <a:pPr>
                <a:defRPr/>
              </a:pPr>
              <a:t>‹#›</a:t>
            </a:fld>
            <a:endParaRPr lang="en-US">
              <a:solidFill>
                <a:srgbClr val="FFFFCC"/>
              </a:solidFill>
            </a:endParaRPr>
          </a:p>
        </p:txBody>
      </p:sp>
    </p:spTree>
    <p:extLst>
      <p:ext uri="{BB962C8B-B14F-4D97-AF65-F5344CB8AC3E}">
        <p14:creationId xmlns:p14="http://schemas.microsoft.com/office/powerpoint/2010/main" val="17352808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48"/>
          <p:cNvSpPr>
            <a:spLocks noGrp="1" noChangeArrowheads="1"/>
          </p:cNvSpPr>
          <p:nvPr>
            <p:ph type="dt" sz="half" idx="10"/>
          </p:nvPr>
        </p:nvSpPr>
        <p:spPr>
          <a:ln/>
        </p:spPr>
        <p:txBody>
          <a:bodyPr/>
          <a:lstStyle>
            <a:lvl1pPr>
              <a:defRPr/>
            </a:lvl1pPr>
          </a:lstStyle>
          <a:p>
            <a:pPr>
              <a:defRPr/>
            </a:pPr>
            <a:endParaRPr lang="en-US">
              <a:solidFill>
                <a:srgbClr val="FFFFCC"/>
              </a:solidFill>
            </a:endParaRPr>
          </a:p>
        </p:txBody>
      </p:sp>
      <p:sp>
        <p:nvSpPr>
          <p:cNvPr id="8" name="Rectangle 1049"/>
          <p:cNvSpPr>
            <a:spLocks noGrp="1" noChangeArrowheads="1"/>
          </p:cNvSpPr>
          <p:nvPr>
            <p:ph type="ftr" sz="quarter" idx="11"/>
          </p:nvPr>
        </p:nvSpPr>
        <p:spPr>
          <a:ln/>
        </p:spPr>
        <p:txBody>
          <a:bodyPr/>
          <a:lstStyle>
            <a:lvl1pPr>
              <a:defRPr/>
            </a:lvl1pPr>
          </a:lstStyle>
          <a:p>
            <a:pPr>
              <a:defRPr/>
            </a:pPr>
            <a:endParaRPr lang="en-US">
              <a:solidFill>
                <a:srgbClr val="FFFFCC"/>
              </a:solidFill>
            </a:endParaRPr>
          </a:p>
        </p:txBody>
      </p:sp>
      <p:sp>
        <p:nvSpPr>
          <p:cNvPr id="9" name="Rectangle 1050"/>
          <p:cNvSpPr>
            <a:spLocks noGrp="1" noChangeArrowheads="1"/>
          </p:cNvSpPr>
          <p:nvPr>
            <p:ph type="sldNum" sz="quarter" idx="12"/>
          </p:nvPr>
        </p:nvSpPr>
        <p:spPr>
          <a:ln/>
        </p:spPr>
        <p:txBody>
          <a:bodyPr/>
          <a:lstStyle>
            <a:lvl1pPr>
              <a:defRPr/>
            </a:lvl1pPr>
          </a:lstStyle>
          <a:p>
            <a:pPr>
              <a:defRPr/>
            </a:pPr>
            <a:fld id="{BDD30CA0-4F74-4025-9EC4-BF9000927903}" type="slidenum">
              <a:rPr lang="en-US">
                <a:solidFill>
                  <a:srgbClr val="FFFFCC"/>
                </a:solidFill>
              </a:rPr>
              <a:pPr>
                <a:defRPr/>
              </a:pPr>
              <a:t>‹#›</a:t>
            </a:fld>
            <a:endParaRPr lang="en-US">
              <a:solidFill>
                <a:srgbClr val="FFFFCC"/>
              </a:solidFill>
            </a:endParaRPr>
          </a:p>
        </p:txBody>
      </p:sp>
    </p:spTree>
    <p:extLst>
      <p:ext uri="{BB962C8B-B14F-4D97-AF65-F5344CB8AC3E}">
        <p14:creationId xmlns:p14="http://schemas.microsoft.com/office/powerpoint/2010/main" val="17521206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48"/>
          <p:cNvSpPr>
            <a:spLocks noGrp="1" noChangeArrowheads="1"/>
          </p:cNvSpPr>
          <p:nvPr>
            <p:ph type="dt" sz="half" idx="10"/>
          </p:nvPr>
        </p:nvSpPr>
        <p:spPr>
          <a:ln/>
        </p:spPr>
        <p:txBody>
          <a:bodyPr/>
          <a:lstStyle>
            <a:lvl1pPr>
              <a:defRPr/>
            </a:lvl1pPr>
          </a:lstStyle>
          <a:p>
            <a:pPr>
              <a:defRPr/>
            </a:pPr>
            <a:endParaRPr lang="en-US">
              <a:solidFill>
                <a:srgbClr val="FFFFCC"/>
              </a:solidFill>
            </a:endParaRPr>
          </a:p>
        </p:txBody>
      </p:sp>
      <p:sp>
        <p:nvSpPr>
          <p:cNvPr id="4" name="Rectangle 1049"/>
          <p:cNvSpPr>
            <a:spLocks noGrp="1" noChangeArrowheads="1"/>
          </p:cNvSpPr>
          <p:nvPr>
            <p:ph type="ftr" sz="quarter" idx="11"/>
          </p:nvPr>
        </p:nvSpPr>
        <p:spPr>
          <a:ln/>
        </p:spPr>
        <p:txBody>
          <a:bodyPr/>
          <a:lstStyle>
            <a:lvl1pPr>
              <a:defRPr/>
            </a:lvl1pPr>
          </a:lstStyle>
          <a:p>
            <a:pPr>
              <a:defRPr/>
            </a:pPr>
            <a:endParaRPr lang="en-US">
              <a:solidFill>
                <a:srgbClr val="FFFFCC"/>
              </a:solidFill>
            </a:endParaRPr>
          </a:p>
        </p:txBody>
      </p:sp>
      <p:sp>
        <p:nvSpPr>
          <p:cNvPr id="5" name="Rectangle 1050"/>
          <p:cNvSpPr>
            <a:spLocks noGrp="1" noChangeArrowheads="1"/>
          </p:cNvSpPr>
          <p:nvPr>
            <p:ph type="sldNum" sz="quarter" idx="12"/>
          </p:nvPr>
        </p:nvSpPr>
        <p:spPr>
          <a:ln/>
        </p:spPr>
        <p:txBody>
          <a:bodyPr/>
          <a:lstStyle>
            <a:lvl1pPr>
              <a:defRPr/>
            </a:lvl1pPr>
          </a:lstStyle>
          <a:p>
            <a:pPr>
              <a:defRPr/>
            </a:pPr>
            <a:fld id="{837FD465-3518-45CD-8D3B-E8C255731F89}" type="slidenum">
              <a:rPr lang="en-US">
                <a:solidFill>
                  <a:srgbClr val="FFFFCC"/>
                </a:solidFill>
              </a:rPr>
              <a:pPr>
                <a:defRPr/>
              </a:pPr>
              <a:t>‹#›</a:t>
            </a:fld>
            <a:endParaRPr lang="en-US">
              <a:solidFill>
                <a:srgbClr val="FFFFCC"/>
              </a:solidFill>
            </a:endParaRPr>
          </a:p>
        </p:txBody>
      </p:sp>
    </p:spTree>
    <p:extLst>
      <p:ext uri="{BB962C8B-B14F-4D97-AF65-F5344CB8AC3E}">
        <p14:creationId xmlns:p14="http://schemas.microsoft.com/office/powerpoint/2010/main" val="40667305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48"/>
          <p:cNvSpPr>
            <a:spLocks noGrp="1" noChangeArrowheads="1"/>
          </p:cNvSpPr>
          <p:nvPr>
            <p:ph type="dt" sz="half" idx="10"/>
          </p:nvPr>
        </p:nvSpPr>
        <p:spPr>
          <a:ln/>
        </p:spPr>
        <p:txBody>
          <a:bodyPr/>
          <a:lstStyle>
            <a:lvl1pPr>
              <a:defRPr/>
            </a:lvl1pPr>
          </a:lstStyle>
          <a:p>
            <a:pPr>
              <a:defRPr/>
            </a:pPr>
            <a:endParaRPr lang="en-US">
              <a:solidFill>
                <a:srgbClr val="FFFFCC"/>
              </a:solidFill>
            </a:endParaRPr>
          </a:p>
        </p:txBody>
      </p:sp>
      <p:sp>
        <p:nvSpPr>
          <p:cNvPr id="3" name="Rectangle 1049"/>
          <p:cNvSpPr>
            <a:spLocks noGrp="1" noChangeArrowheads="1"/>
          </p:cNvSpPr>
          <p:nvPr>
            <p:ph type="ftr" sz="quarter" idx="11"/>
          </p:nvPr>
        </p:nvSpPr>
        <p:spPr>
          <a:ln/>
        </p:spPr>
        <p:txBody>
          <a:bodyPr/>
          <a:lstStyle>
            <a:lvl1pPr>
              <a:defRPr/>
            </a:lvl1pPr>
          </a:lstStyle>
          <a:p>
            <a:pPr>
              <a:defRPr/>
            </a:pPr>
            <a:endParaRPr lang="en-US">
              <a:solidFill>
                <a:srgbClr val="FFFFCC"/>
              </a:solidFill>
            </a:endParaRPr>
          </a:p>
        </p:txBody>
      </p:sp>
      <p:sp>
        <p:nvSpPr>
          <p:cNvPr id="4" name="Rectangle 1050"/>
          <p:cNvSpPr>
            <a:spLocks noGrp="1" noChangeArrowheads="1"/>
          </p:cNvSpPr>
          <p:nvPr>
            <p:ph type="sldNum" sz="quarter" idx="12"/>
          </p:nvPr>
        </p:nvSpPr>
        <p:spPr>
          <a:ln/>
        </p:spPr>
        <p:txBody>
          <a:bodyPr/>
          <a:lstStyle>
            <a:lvl1pPr>
              <a:defRPr/>
            </a:lvl1pPr>
          </a:lstStyle>
          <a:p>
            <a:pPr>
              <a:defRPr/>
            </a:pPr>
            <a:fld id="{902A5A84-E5C2-4CC7-9F4E-EE6882AE323B}" type="slidenum">
              <a:rPr lang="en-US">
                <a:solidFill>
                  <a:srgbClr val="FFFFCC"/>
                </a:solidFill>
              </a:rPr>
              <a:pPr>
                <a:defRPr/>
              </a:pPr>
              <a:t>‹#›</a:t>
            </a:fld>
            <a:endParaRPr lang="en-US">
              <a:solidFill>
                <a:srgbClr val="FFFFCC"/>
              </a:solidFill>
            </a:endParaRPr>
          </a:p>
        </p:txBody>
      </p:sp>
    </p:spTree>
    <p:extLst>
      <p:ext uri="{BB962C8B-B14F-4D97-AF65-F5344CB8AC3E}">
        <p14:creationId xmlns:p14="http://schemas.microsoft.com/office/powerpoint/2010/main" val="23533677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48"/>
          <p:cNvSpPr>
            <a:spLocks noGrp="1" noChangeArrowheads="1"/>
          </p:cNvSpPr>
          <p:nvPr>
            <p:ph type="dt" sz="half" idx="10"/>
          </p:nvPr>
        </p:nvSpPr>
        <p:spPr>
          <a:ln/>
        </p:spPr>
        <p:txBody>
          <a:bodyPr/>
          <a:lstStyle>
            <a:lvl1pPr>
              <a:defRPr/>
            </a:lvl1pPr>
          </a:lstStyle>
          <a:p>
            <a:pPr>
              <a:defRPr/>
            </a:pPr>
            <a:endParaRPr lang="en-US">
              <a:solidFill>
                <a:srgbClr val="FFFFCC"/>
              </a:solidFill>
            </a:endParaRPr>
          </a:p>
        </p:txBody>
      </p:sp>
      <p:sp>
        <p:nvSpPr>
          <p:cNvPr id="6" name="Rectangle 1049"/>
          <p:cNvSpPr>
            <a:spLocks noGrp="1" noChangeArrowheads="1"/>
          </p:cNvSpPr>
          <p:nvPr>
            <p:ph type="ftr" sz="quarter" idx="11"/>
          </p:nvPr>
        </p:nvSpPr>
        <p:spPr>
          <a:ln/>
        </p:spPr>
        <p:txBody>
          <a:bodyPr/>
          <a:lstStyle>
            <a:lvl1pPr>
              <a:defRPr/>
            </a:lvl1pPr>
          </a:lstStyle>
          <a:p>
            <a:pPr>
              <a:defRPr/>
            </a:pPr>
            <a:endParaRPr lang="en-US">
              <a:solidFill>
                <a:srgbClr val="FFFFCC"/>
              </a:solidFill>
            </a:endParaRPr>
          </a:p>
        </p:txBody>
      </p:sp>
      <p:sp>
        <p:nvSpPr>
          <p:cNvPr id="7" name="Rectangle 1050"/>
          <p:cNvSpPr>
            <a:spLocks noGrp="1" noChangeArrowheads="1"/>
          </p:cNvSpPr>
          <p:nvPr>
            <p:ph type="sldNum" sz="quarter" idx="12"/>
          </p:nvPr>
        </p:nvSpPr>
        <p:spPr>
          <a:ln/>
        </p:spPr>
        <p:txBody>
          <a:bodyPr/>
          <a:lstStyle>
            <a:lvl1pPr>
              <a:defRPr/>
            </a:lvl1pPr>
          </a:lstStyle>
          <a:p>
            <a:pPr>
              <a:defRPr/>
            </a:pPr>
            <a:fld id="{D16468E1-A4E6-4F7E-A66D-B31DD7B4FA43}" type="slidenum">
              <a:rPr lang="en-US">
                <a:solidFill>
                  <a:srgbClr val="FFFFCC"/>
                </a:solidFill>
              </a:rPr>
              <a:pPr>
                <a:defRPr/>
              </a:pPr>
              <a:t>‹#›</a:t>
            </a:fld>
            <a:endParaRPr lang="en-US">
              <a:solidFill>
                <a:srgbClr val="FFFFCC"/>
              </a:solidFill>
            </a:endParaRPr>
          </a:p>
        </p:txBody>
      </p:sp>
    </p:spTree>
    <p:extLst>
      <p:ext uri="{BB962C8B-B14F-4D97-AF65-F5344CB8AC3E}">
        <p14:creationId xmlns:p14="http://schemas.microsoft.com/office/powerpoint/2010/main" val="7185036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48"/>
          <p:cNvSpPr>
            <a:spLocks noGrp="1" noChangeArrowheads="1"/>
          </p:cNvSpPr>
          <p:nvPr>
            <p:ph type="dt" sz="half" idx="10"/>
          </p:nvPr>
        </p:nvSpPr>
        <p:spPr>
          <a:ln/>
        </p:spPr>
        <p:txBody>
          <a:bodyPr/>
          <a:lstStyle>
            <a:lvl1pPr>
              <a:defRPr/>
            </a:lvl1pPr>
          </a:lstStyle>
          <a:p>
            <a:pPr>
              <a:defRPr/>
            </a:pPr>
            <a:endParaRPr lang="en-US">
              <a:solidFill>
                <a:srgbClr val="FFFFCC"/>
              </a:solidFill>
            </a:endParaRPr>
          </a:p>
        </p:txBody>
      </p:sp>
      <p:sp>
        <p:nvSpPr>
          <p:cNvPr id="6" name="Rectangle 1049"/>
          <p:cNvSpPr>
            <a:spLocks noGrp="1" noChangeArrowheads="1"/>
          </p:cNvSpPr>
          <p:nvPr>
            <p:ph type="ftr" sz="quarter" idx="11"/>
          </p:nvPr>
        </p:nvSpPr>
        <p:spPr>
          <a:ln/>
        </p:spPr>
        <p:txBody>
          <a:bodyPr/>
          <a:lstStyle>
            <a:lvl1pPr>
              <a:defRPr/>
            </a:lvl1pPr>
          </a:lstStyle>
          <a:p>
            <a:pPr>
              <a:defRPr/>
            </a:pPr>
            <a:endParaRPr lang="en-US">
              <a:solidFill>
                <a:srgbClr val="FFFFCC"/>
              </a:solidFill>
            </a:endParaRPr>
          </a:p>
        </p:txBody>
      </p:sp>
      <p:sp>
        <p:nvSpPr>
          <p:cNvPr id="7" name="Rectangle 1050"/>
          <p:cNvSpPr>
            <a:spLocks noGrp="1" noChangeArrowheads="1"/>
          </p:cNvSpPr>
          <p:nvPr>
            <p:ph type="sldNum" sz="quarter" idx="12"/>
          </p:nvPr>
        </p:nvSpPr>
        <p:spPr>
          <a:ln/>
        </p:spPr>
        <p:txBody>
          <a:bodyPr/>
          <a:lstStyle>
            <a:lvl1pPr>
              <a:defRPr/>
            </a:lvl1pPr>
          </a:lstStyle>
          <a:p>
            <a:pPr>
              <a:defRPr/>
            </a:pPr>
            <a:fld id="{9DDE379C-3965-4110-9C6C-14416AF6A639}" type="slidenum">
              <a:rPr lang="en-US">
                <a:solidFill>
                  <a:srgbClr val="FFFFCC"/>
                </a:solidFill>
              </a:rPr>
              <a:pPr>
                <a:defRPr/>
              </a:pPr>
              <a:t>‹#›</a:t>
            </a:fld>
            <a:endParaRPr lang="en-US">
              <a:solidFill>
                <a:srgbClr val="FFFFCC"/>
              </a:solidFill>
            </a:endParaRPr>
          </a:p>
        </p:txBody>
      </p:sp>
    </p:spTree>
    <p:extLst>
      <p:ext uri="{BB962C8B-B14F-4D97-AF65-F5344CB8AC3E}">
        <p14:creationId xmlns:p14="http://schemas.microsoft.com/office/powerpoint/2010/main" val="29657842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48"/>
          <p:cNvSpPr>
            <a:spLocks noGrp="1" noChangeArrowheads="1"/>
          </p:cNvSpPr>
          <p:nvPr>
            <p:ph type="dt" sz="half" idx="10"/>
          </p:nvPr>
        </p:nvSpPr>
        <p:spPr>
          <a:ln/>
        </p:spPr>
        <p:txBody>
          <a:bodyPr/>
          <a:lstStyle>
            <a:lvl1pPr>
              <a:defRPr/>
            </a:lvl1pPr>
          </a:lstStyle>
          <a:p>
            <a:pPr>
              <a:defRPr/>
            </a:pPr>
            <a:endParaRPr lang="en-US">
              <a:solidFill>
                <a:srgbClr val="FFFFCC"/>
              </a:solidFill>
            </a:endParaRPr>
          </a:p>
        </p:txBody>
      </p:sp>
      <p:sp>
        <p:nvSpPr>
          <p:cNvPr id="5" name="Rectangle 1049"/>
          <p:cNvSpPr>
            <a:spLocks noGrp="1" noChangeArrowheads="1"/>
          </p:cNvSpPr>
          <p:nvPr>
            <p:ph type="ftr" sz="quarter" idx="11"/>
          </p:nvPr>
        </p:nvSpPr>
        <p:spPr>
          <a:ln/>
        </p:spPr>
        <p:txBody>
          <a:bodyPr/>
          <a:lstStyle>
            <a:lvl1pPr>
              <a:defRPr/>
            </a:lvl1pPr>
          </a:lstStyle>
          <a:p>
            <a:pPr>
              <a:defRPr/>
            </a:pPr>
            <a:endParaRPr lang="en-US">
              <a:solidFill>
                <a:srgbClr val="FFFFCC"/>
              </a:solidFill>
            </a:endParaRPr>
          </a:p>
        </p:txBody>
      </p:sp>
      <p:sp>
        <p:nvSpPr>
          <p:cNvPr id="6" name="Rectangle 1050"/>
          <p:cNvSpPr>
            <a:spLocks noGrp="1" noChangeArrowheads="1"/>
          </p:cNvSpPr>
          <p:nvPr>
            <p:ph type="sldNum" sz="quarter" idx="12"/>
          </p:nvPr>
        </p:nvSpPr>
        <p:spPr>
          <a:ln/>
        </p:spPr>
        <p:txBody>
          <a:bodyPr/>
          <a:lstStyle>
            <a:lvl1pPr>
              <a:defRPr/>
            </a:lvl1pPr>
          </a:lstStyle>
          <a:p>
            <a:pPr>
              <a:defRPr/>
            </a:pPr>
            <a:fld id="{BBA03C37-327E-49FE-B90A-317799DC02CD}" type="slidenum">
              <a:rPr lang="en-US">
                <a:solidFill>
                  <a:srgbClr val="FFFFCC"/>
                </a:solidFill>
              </a:rPr>
              <a:pPr>
                <a:defRPr/>
              </a:pPr>
              <a:t>‹#›</a:t>
            </a:fld>
            <a:endParaRPr lang="en-US">
              <a:solidFill>
                <a:srgbClr val="FFFFCC"/>
              </a:solidFill>
            </a:endParaRPr>
          </a:p>
        </p:txBody>
      </p:sp>
    </p:spTree>
    <p:extLst>
      <p:ext uri="{BB962C8B-B14F-4D97-AF65-F5344CB8AC3E}">
        <p14:creationId xmlns:p14="http://schemas.microsoft.com/office/powerpoint/2010/main" val="14998379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7200" y="889000"/>
            <a:ext cx="2224088" cy="53625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34938" y="889000"/>
            <a:ext cx="6519862" cy="53625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48"/>
          <p:cNvSpPr>
            <a:spLocks noGrp="1" noChangeArrowheads="1"/>
          </p:cNvSpPr>
          <p:nvPr>
            <p:ph type="dt" sz="half" idx="10"/>
          </p:nvPr>
        </p:nvSpPr>
        <p:spPr>
          <a:ln/>
        </p:spPr>
        <p:txBody>
          <a:bodyPr/>
          <a:lstStyle>
            <a:lvl1pPr>
              <a:defRPr/>
            </a:lvl1pPr>
          </a:lstStyle>
          <a:p>
            <a:pPr>
              <a:defRPr/>
            </a:pPr>
            <a:endParaRPr lang="en-US">
              <a:solidFill>
                <a:srgbClr val="FFFFCC"/>
              </a:solidFill>
            </a:endParaRPr>
          </a:p>
        </p:txBody>
      </p:sp>
      <p:sp>
        <p:nvSpPr>
          <p:cNvPr id="5" name="Rectangle 1049"/>
          <p:cNvSpPr>
            <a:spLocks noGrp="1" noChangeArrowheads="1"/>
          </p:cNvSpPr>
          <p:nvPr>
            <p:ph type="ftr" sz="quarter" idx="11"/>
          </p:nvPr>
        </p:nvSpPr>
        <p:spPr>
          <a:ln/>
        </p:spPr>
        <p:txBody>
          <a:bodyPr/>
          <a:lstStyle>
            <a:lvl1pPr>
              <a:defRPr/>
            </a:lvl1pPr>
          </a:lstStyle>
          <a:p>
            <a:pPr>
              <a:defRPr/>
            </a:pPr>
            <a:endParaRPr lang="en-US">
              <a:solidFill>
                <a:srgbClr val="FFFFCC"/>
              </a:solidFill>
            </a:endParaRPr>
          </a:p>
        </p:txBody>
      </p:sp>
      <p:sp>
        <p:nvSpPr>
          <p:cNvPr id="6" name="Rectangle 1050"/>
          <p:cNvSpPr>
            <a:spLocks noGrp="1" noChangeArrowheads="1"/>
          </p:cNvSpPr>
          <p:nvPr>
            <p:ph type="sldNum" sz="quarter" idx="12"/>
          </p:nvPr>
        </p:nvSpPr>
        <p:spPr>
          <a:ln/>
        </p:spPr>
        <p:txBody>
          <a:bodyPr/>
          <a:lstStyle>
            <a:lvl1pPr>
              <a:defRPr/>
            </a:lvl1pPr>
          </a:lstStyle>
          <a:p>
            <a:pPr>
              <a:defRPr/>
            </a:pPr>
            <a:fld id="{3AC25951-1F44-404A-B47F-F5E63D859680}" type="slidenum">
              <a:rPr lang="en-US">
                <a:solidFill>
                  <a:srgbClr val="FFFFCC"/>
                </a:solidFill>
              </a:rPr>
              <a:pPr>
                <a:defRPr/>
              </a:pPr>
              <a:t>‹#›</a:t>
            </a:fld>
            <a:endParaRPr lang="en-US">
              <a:solidFill>
                <a:srgbClr val="FFFFCC"/>
              </a:solidFill>
            </a:endParaRPr>
          </a:p>
        </p:txBody>
      </p:sp>
    </p:spTree>
    <p:extLst>
      <p:ext uri="{BB962C8B-B14F-4D97-AF65-F5344CB8AC3E}">
        <p14:creationId xmlns:p14="http://schemas.microsoft.com/office/powerpoint/2010/main" val="14658492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4938" y="889000"/>
            <a:ext cx="8885237" cy="11557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34938" y="2116138"/>
            <a:ext cx="4371975" cy="41354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59313" y="2116138"/>
            <a:ext cx="4371975" cy="41354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48"/>
          <p:cNvSpPr>
            <a:spLocks noGrp="1" noChangeArrowheads="1"/>
          </p:cNvSpPr>
          <p:nvPr>
            <p:ph type="dt" sz="half" idx="10"/>
          </p:nvPr>
        </p:nvSpPr>
        <p:spPr>
          <a:ln/>
        </p:spPr>
        <p:txBody>
          <a:bodyPr/>
          <a:lstStyle>
            <a:lvl1pPr>
              <a:defRPr/>
            </a:lvl1pPr>
          </a:lstStyle>
          <a:p>
            <a:pPr>
              <a:defRPr/>
            </a:pPr>
            <a:endParaRPr lang="en-US">
              <a:solidFill>
                <a:srgbClr val="FFFFCC"/>
              </a:solidFill>
            </a:endParaRPr>
          </a:p>
        </p:txBody>
      </p:sp>
      <p:sp>
        <p:nvSpPr>
          <p:cNvPr id="6" name="Rectangle 1049"/>
          <p:cNvSpPr>
            <a:spLocks noGrp="1" noChangeArrowheads="1"/>
          </p:cNvSpPr>
          <p:nvPr>
            <p:ph type="ftr" sz="quarter" idx="11"/>
          </p:nvPr>
        </p:nvSpPr>
        <p:spPr>
          <a:ln/>
        </p:spPr>
        <p:txBody>
          <a:bodyPr/>
          <a:lstStyle>
            <a:lvl1pPr>
              <a:defRPr/>
            </a:lvl1pPr>
          </a:lstStyle>
          <a:p>
            <a:pPr>
              <a:defRPr/>
            </a:pPr>
            <a:endParaRPr lang="en-US">
              <a:solidFill>
                <a:srgbClr val="FFFFCC"/>
              </a:solidFill>
            </a:endParaRPr>
          </a:p>
        </p:txBody>
      </p:sp>
      <p:sp>
        <p:nvSpPr>
          <p:cNvPr id="7" name="Rectangle 1050"/>
          <p:cNvSpPr>
            <a:spLocks noGrp="1" noChangeArrowheads="1"/>
          </p:cNvSpPr>
          <p:nvPr>
            <p:ph type="sldNum" sz="quarter" idx="12"/>
          </p:nvPr>
        </p:nvSpPr>
        <p:spPr>
          <a:ln/>
        </p:spPr>
        <p:txBody>
          <a:bodyPr/>
          <a:lstStyle>
            <a:lvl1pPr>
              <a:defRPr/>
            </a:lvl1pPr>
          </a:lstStyle>
          <a:p>
            <a:pPr>
              <a:defRPr/>
            </a:pPr>
            <a:fld id="{6C914338-541A-402F-833C-6F8B5B7A57EE}" type="slidenum">
              <a:rPr lang="en-US">
                <a:solidFill>
                  <a:srgbClr val="FFFFCC"/>
                </a:solidFill>
              </a:rPr>
              <a:pPr>
                <a:defRPr/>
              </a:pPr>
              <a:t>‹#›</a:t>
            </a:fld>
            <a:endParaRPr lang="en-US">
              <a:solidFill>
                <a:srgbClr val="FFFFCC"/>
              </a:solidFill>
            </a:endParaRPr>
          </a:p>
        </p:txBody>
      </p:sp>
    </p:spTree>
    <p:extLst>
      <p:ext uri="{BB962C8B-B14F-4D97-AF65-F5344CB8AC3E}">
        <p14:creationId xmlns:p14="http://schemas.microsoft.com/office/powerpoint/2010/main" val="16224264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34938" y="889000"/>
            <a:ext cx="8885237" cy="11557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34938" y="2116138"/>
            <a:ext cx="8896350" cy="4135437"/>
          </a:xfrm>
        </p:spPr>
        <p:txBody>
          <a:bodyPr/>
          <a:lstStyle/>
          <a:p>
            <a:pPr lvl="0"/>
            <a:endParaRPr lang="en-US" noProof="0"/>
          </a:p>
        </p:txBody>
      </p:sp>
      <p:sp>
        <p:nvSpPr>
          <p:cNvPr id="4" name="Rectangle 1048"/>
          <p:cNvSpPr>
            <a:spLocks noGrp="1" noChangeArrowheads="1"/>
          </p:cNvSpPr>
          <p:nvPr>
            <p:ph type="dt" sz="half" idx="10"/>
          </p:nvPr>
        </p:nvSpPr>
        <p:spPr>
          <a:ln/>
        </p:spPr>
        <p:txBody>
          <a:bodyPr/>
          <a:lstStyle>
            <a:lvl1pPr>
              <a:defRPr/>
            </a:lvl1pPr>
          </a:lstStyle>
          <a:p>
            <a:pPr>
              <a:defRPr/>
            </a:pPr>
            <a:endParaRPr lang="en-US">
              <a:solidFill>
                <a:srgbClr val="FFFFCC"/>
              </a:solidFill>
            </a:endParaRPr>
          </a:p>
        </p:txBody>
      </p:sp>
      <p:sp>
        <p:nvSpPr>
          <p:cNvPr id="5" name="Rectangle 1049"/>
          <p:cNvSpPr>
            <a:spLocks noGrp="1" noChangeArrowheads="1"/>
          </p:cNvSpPr>
          <p:nvPr>
            <p:ph type="ftr" sz="quarter" idx="11"/>
          </p:nvPr>
        </p:nvSpPr>
        <p:spPr>
          <a:ln/>
        </p:spPr>
        <p:txBody>
          <a:bodyPr/>
          <a:lstStyle>
            <a:lvl1pPr>
              <a:defRPr/>
            </a:lvl1pPr>
          </a:lstStyle>
          <a:p>
            <a:pPr>
              <a:defRPr/>
            </a:pPr>
            <a:endParaRPr lang="en-US">
              <a:solidFill>
                <a:srgbClr val="FFFFCC"/>
              </a:solidFill>
            </a:endParaRPr>
          </a:p>
        </p:txBody>
      </p:sp>
      <p:sp>
        <p:nvSpPr>
          <p:cNvPr id="6" name="Rectangle 1050"/>
          <p:cNvSpPr>
            <a:spLocks noGrp="1" noChangeArrowheads="1"/>
          </p:cNvSpPr>
          <p:nvPr>
            <p:ph type="sldNum" sz="quarter" idx="12"/>
          </p:nvPr>
        </p:nvSpPr>
        <p:spPr>
          <a:ln/>
        </p:spPr>
        <p:txBody>
          <a:bodyPr/>
          <a:lstStyle>
            <a:lvl1pPr>
              <a:defRPr/>
            </a:lvl1pPr>
          </a:lstStyle>
          <a:p>
            <a:pPr>
              <a:defRPr/>
            </a:pPr>
            <a:fld id="{99B2FCC8-6676-4CD8-B5FE-E5D5196F60A3}" type="slidenum">
              <a:rPr lang="en-US">
                <a:solidFill>
                  <a:srgbClr val="FFFFCC"/>
                </a:solidFill>
              </a:rPr>
              <a:pPr>
                <a:defRPr/>
              </a:pPr>
              <a:t>‹#›</a:t>
            </a:fld>
            <a:endParaRPr lang="en-US">
              <a:solidFill>
                <a:srgbClr val="FFFFCC"/>
              </a:solidFill>
            </a:endParaRPr>
          </a:p>
        </p:txBody>
      </p:sp>
    </p:spTree>
    <p:extLst>
      <p:ext uri="{BB962C8B-B14F-4D97-AF65-F5344CB8AC3E}">
        <p14:creationId xmlns:p14="http://schemas.microsoft.com/office/powerpoint/2010/main" val="32788042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34938" y="889000"/>
            <a:ext cx="8896350" cy="5362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1048"/>
          <p:cNvSpPr>
            <a:spLocks noGrp="1" noChangeArrowheads="1"/>
          </p:cNvSpPr>
          <p:nvPr>
            <p:ph type="dt" sz="half" idx="10"/>
          </p:nvPr>
        </p:nvSpPr>
        <p:spPr>
          <a:ln/>
        </p:spPr>
        <p:txBody>
          <a:bodyPr/>
          <a:lstStyle>
            <a:lvl1pPr>
              <a:defRPr/>
            </a:lvl1pPr>
          </a:lstStyle>
          <a:p>
            <a:pPr>
              <a:defRPr/>
            </a:pPr>
            <a:endParaRPr lang="en-US">
              <a:solidFill>
                <a:srgbClr val="FFFFCC"/>
              </a:solidFill>
            </a:endParaRPr>
          </a:p>
        </p:txBody>
      </p:sp>
      <p:sp>
        <p:nvSpPr>
          <p:cNvPr id="4" name="Rectangle 1049"/>
          <p:cNvSpPr>
            <a:spLocks noGrp="1" noChangeArrowheads="1"/>
          </p:cNvSpPr>
          <p:nvPr>
            <p:ph type="ftr" sz="quarter" idx="11"/>
          </p:nvPr>
        </p:nvSpPr>
        <p:spPr>
          <a:ln/>
        </p:spPr>
        <p:txBody>
          <a:bodyPr/>
          <a:lstStyle>
            <a:lvl1pPr>
              <a:defRPr/>
            </a:lvl1pPr>
          </a:lstStyle>
          <a:p>
            <a:pPr>
              <a:defRPr/>
            </a:pPr>
            <a:endParaRPr lang="en-US">
              <a:solidFill>
                <a:srgbClr val="FFFFCC"/>
              </a:solidFill>
            </a:endParaRPr>
          </a:p>
        </p:txBody>
      </p:sp>
      <p:sp>
        <p:nvSpPr>
          <p:cNvPr id="5" name="Rectangle 1050"/>
          <p:cNvSpPr>
            <a:spLocks noGrp="1" noChangeArrowheads="1"/>
          </p:cNvSpPr>
          <p:nvPr>
            <p:ph type="sldNum" sz="quarter" idx="12"/>
          </p:nvPr>
        </p:nvSpPr>
        <p:spPr>
          <a:ln/>
        </p:spPr>
        <p:txBody>
          <a:bodyPr/>
          <a:lstStyle>
            <a:lvl1pPr>
              <a:defRPr/>
            </a:lvl1pPr>
          </a:lstStyle>
          <a:p>
            <a:pPr>
              <a:defRPr/>
            </a:pPr>
            <a:fld id="{A293D884-BDD4-412F-9AB4-8B5A90BDB7E4}" type="slidenum">
              <a:rPr lang="en-US">
                <a:solidFill>
                  <a:srgbClr val="FFFFCC"/>
                </a:solidFill>
              </a:rPr>
              <a:pPr>
                <a:defRPr/>
              </a:pPr>
              <a:t>‹#›</a:t>
            </a:fld>
            <a:endParaRPr lang="en-US">
              <a:solidFill>
                <a:srgbClr val="FFFFCC"/>
              </a:solidFill>
            </a:endParaRPr>
          </a:p>
        </p:txBody>
      </p:sp>
    </p:spTree>
    <p:extLst>
      <p:ext uri="{BB962C8B-B14F-4D97-AF65-F5344CB8AC3E}">
        <p14:creationId xmlns:p14="http://schemas.microsoft.com/office/powerpoint/2010/main" val="20327913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134938" y="889000"/>
            <a:ext cx="8885237" cy="11557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34938" y="2116138"/>
            <a:ext cx="8896350" cy="199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34938" y="4259263"/>
            <a:ext cx="8896350" cy="19923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48"/>
          <p:cNvSpPr>
            <a:spLocks noGrp="1" noChangeArrowheads="1"/>
          </p:cNvSpPr>
          <p:nvPr>
            <p:ph type="dt" sz="half" idx="10"/>
          </p:nvPr>
        </p:nvSpPr>
        <p:spPr>
          <a:ln/>
        </p:spPr>
        <p:txBody>
          <a:bodyPr/>
          <a:lstStyle>
            <a:lvl1pPr>
              <a:defRPr/>
            </a:lvl1pPr>
          </a:lstStyle>
          <a:p>
            <a:pPr>
              <a:defRPr/>
            </a:pPr>
            <a:endParaRPr lang="en-US">
              <a:solidFill>
                <a:srgbClr val="FFFFCC"/>
              </a:solidFill>
            </a:endParaRPr>
          </a:p>
        </p:txBody>
      </p:sp>
      <p:sp>
        <p:nvSpPr>
          <p:cNvPr id="6" name="Rectangle 1049"/>
          <p:cNvSpPr>
            <a:spLocks noGrp="1" noChangeArrowheads="1"/>
          </p:cNvSpPr>
          <p:nvPr>
            <p:ph type="ftr" sz="quarter" idx="11"/>
          </p:nvPr>
        </p:nvSpPr>
        <p:spPr>
          <a:ln/>
        </p:spPr>
        <p:txBody>
          <a:bodyPr/>
          <a:lstStyle>
            <a:lvl1pPr>
              <a:defRPr/>
            </a:lvl1pPr>
          </a:lstStyle>
          <a:p>
            <a:pPr>
              <a:defRPr/>
            </a:pPr>
            <a:endParaRPr lang="en-US">
              <a:solidFill>
                <a:srgbClr val="FFFFCC"/>
              </a:solidFill>
            </a:endParaRPr>
          </a:p>
        </p:txBody>
      </p:sp>
      <p:sp>
        <p:nvSpPr>
          <p:cNvPr id="7" name="Rectangle 1050"/>
          <p:cNvSpPr>
            <a:spLocks noGrp="1" noChangeArrowheads="1"/>
          </p:cNvSpPr>
          <p:nvPr>
            <p:ph type="sldNum" sz="quarter" idx="12"/>
          </p:nvPr>
        </p:nvSpPr>
        <p:spPr>
          <a:ln/>
        </p:spPr>
        <p:txBody>
          <a:bodyPr/>
          <a:lstStyle>
            <a:lvl1pPr>
              <a:defRPr/>
            </a:lvl1pPr>
          </a:lstStyle>
          <a:p>
            <a:pPr>
              <a:defRPr/>
            </a:pPr>
            <a:fld id="{5CDEB0BE-525F-4EBF-9E03-AD7DF35231E4}" type="slidenum">
              <a:rPr lang="en-US">
                <a:solidFill>
                  <a:srgbClr val="FFFFCC"/>
                </a:solidFill>
              </a:rPr>
              <a:pPr>
                <a:defRPr/>
              </a:pPr>
              <a:t>‹#›</a:t>
            </a:fld>
            <a:endParaRPr lang="en-US">
              <a:solidFill>
                <a:srgbClr val="FFFFCC"/>
              </a:solidFill>
            </a:endParaRPr>
          </a:p>
        </p:txBody>
      </p:sp>
    </p:spTree>
    <p:extLst>
      <p:ext uri="{BB962C8B-B14F-4D97-AF65-F5344CB8AC3E}">
        <p14:creationId xmlns:p14="http://schemas.microsoft.com/office/powerpoint/2010/main" val="8799462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134938" y="889000"/>
            <a:ext cx="8885237" cy="11557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34938" y="2116138"/>
            <a:ext cx="8896350" cy="199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34938" y="4259263"/>
            <a:ext cx="8896350" cy="19923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48"/>
          <p:cNvSpPr>
            <a:spLocks noGrp="1" noChangeArrowheads="1"/>
          </p:cNvSpPr>
          <p:nvPr>
            <p:ph type="dt" sz="half" idx="10"/>
          </p:nvPr>
        </p:nvSpPr>
        <p:spPr>
          <a:ln/>
        </p:spPr>
        <p:txBody>
          <a:bodyPr/>
          <a:lstStyle>
            <a:lvl1pPr>
              <a:defRPr/>
            </a:lvl1pPr>
          </a:lstStyle>
          <a:p>
            <a:pPr>
              <a:defRPr/>
            </a:pPr>
            <a:endParaRPr lang="en-US">
              <a:solidFill>
                <a:srgbClr val="FFFFCC"/>
              </a:solidFill>
            </a:endParaRPr>
          </a:p>
        </p:txBody>
      </p:sp>
      <p:sp>
        <p:nvSpPr>
          <p:cNvPr id="6" name="Rectangle 1049"/>
          <p:cNvSpPr>
            <a:spLocks noGrp="1" noChangeArrowheads="1"/>
          </p:cNvSpPr>
          <p:nvPr>
            <p:ph type="ftr" sz="quarter" idx="11"/>
          </p:nvPr>
        </p:nvSpPr>
        <p:spPr>
          <a:ln/>
        </p:spPr>
        <p:txBody>
          <a:bodyPr/>
          <a:lstStyle>
            <a:lvl1pPr>
              <a:defRPr/>
            </a:lvl1pPr>
          </a:lstStyle>
          <a:p>
            <a:pPr>
              <a:defRPr/>
            </a:pPr>
            <a:endParaRPr lang="en-US">
              <a:solidFill>
                <a:srgbClr val="FFFFCC"/>
              </a:solidFill>
            </a:endParaRPr>
          </a:p>
        </p:txBody>
      </p:sp>
      <p:sp>
        <p:nvSpPr>
          <p:cNvPr id="7" name="Rectangle 1050"/>
          <p:cNvSpPr>
            <a:spLocks noGrp="1" noChangeArrowheads="1"/>
          </p:cNvSpPr>
          <p:nvPr>
            <p:ph type="sldNum" sz="quarter" idx="12"/>
          </p:nvPr>
        </p:nvSpPr>
        <p:spPr>
          <a:ln/>
        </p:spPr>
        <p:txBody>
          <a:bodyPr/>
          <a:lstStyle>
            <a:lvl1pPr>
              <a:defRPr/>
            </a:lvl1pPr>
          </a:lstStyle>
          <a:p>
            <a:pPr>
              <a:defRPr/>
            </a:pPr>
            <a:fld id="{29BB2052-B5EB-401F-8717-DA6975924542}" type="slidenum">
              <a:rPr lang="en-US">
                <a:solidFill>
                  <a:srgbClr val="FFFFCC"/>
                </a:solidFill>
              </a:rPr>
              <a:pPr>
                <a:defRPr/>
              </a:pPr>
              <a:t>‹#›</a:t>
            </a:fld>
            <a:endParaRPr lang="en-US">
              <a:solidFill>
                <a:srgbClr val="FFFFCC"/>
              </a:solidFill>
            </a:endParaRPr>
          </a:p>
        </p:txBody>
      </p:sp>
    </p:spTree>
    <p:extLst>
      <p:ext uri="{BB962C8B-B14F-4D97-AF65-F5344CB8AC3E}">
        <p14:creationId xmlns:p14="http://schemas.microsoft.com/office/powerpoint/2010/main" val="345291010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1E78432A-6164-4BBF-A702-DFEE441D33ED}" type="datetimeFigureOut">
              <a:rPr lang="en-US" smtClean="0"/>
              <a:pPr/>
              <a:t>7/14/2016</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1B245DC1-08F7-4ABC-89CA-4D9DF61A52A2}" type="slidenum">
              <a:rPr lang="en-US" smtClean="0">
                <a:solidFill>
                  <a:srgbClr val="8CADAE">
                    <a:shade val="75000"/>
                  </a:srgbClr>
                </a:solidFill>
              </a:rPr>
              <a:pPr/>
              <a:t>‹#›</a:t>
            </a:fld>
            <a:endParaRPr lang="en-US">
              <a:solidFill>
                <a:srgbClr val="8CADAE">
                  <a:shade val="75000"/>
                </a:srgbClr>
              </a:solidFill>
            </a:endParaRPr>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extLst>
      <p:ext uri="{BB962C8B-B14F-4D97-AF65-F5344CB8AC3E}">
        <p14:creationId xmlns:p14="http://schemas.microsoft.com/office/powerpoint/2010/main" val="3425996278"/>
      </p:ext>
    </p:extLst>
  </p:cSld>
  <p:clrMapOvr>
    <a:overrideClrMapping bg1="lt1" tx1="dk1" bg2="lt2" tx2="dk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E78432A-6164-4BBF-A702-DFEE441D33ED}" type="datetimeFigureOut">
              <a:rPr lang="en-US" smtClean="0"/>
              <a:pPr/>
              <a:t>7/14/2016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1B245DC1-08F7-4ABC-89CA-4D9DF61A52A2}" type="slidenum">
              <a:rPr lang="en-US" smtClean="0">
                <a:solidFill>
                  <a:srgbClr val="8CADAE">
                    <a:shade val="75000"/>
                  </a:srgbClr>
                </a:solidFill>
              </a:rPr>
              <a:pPr/>
              <a:t>‹#›</a:t>
            </a:fld>
            <a:endParaRPr lang="en-US">
              <a:solidFill>
                <a:srgbClr val="8CADAE">
                  <a:shade val="75000"/>
                </a:srgbClr>
              </a:solidFill>
            </a:endParaRPr>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2115661722"/>
      </p:ext>
    </p:extLst>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1E78432A-6164-4BBF-A702-DFEE441D33ED}" type="datetimeFigureOut">
              <a:rPr lang="en-US" smtClean="0"/>
              <a:pPr/>
              <a:t>7/14/2016</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1B245DC1-08F7-4ABC-89CA-4D9DF61A52A2}" type="slidenum">
              <a:rPr lang="en-US" smtClean="0">
                <a:solidFill>
                  <a:srgbClr val="8CADAE">
                    <a:shade val="75000"/>
                  </a:srgbClr>
                </a:solidFill>
              </a:rPr>
              <a:pPr/>
              <a:t>‹#›</a:t>
            </a:fld>
            <a:endParaRPr lang="en-US">
              <a:solidFill>
                <a:srgbClr val="8CADAE">
                  <a:shade val="75000"/>
                </a:srgbClr>
              </a:solidFill>
            </a:endParaRPr>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extLst>
      <p:ext uri="{BB962C8B-B14F-4D97-AF65-F5344CB8AC3E}">
        <p14:creationId xmlns:p14="http://schemas.microsoft.com/office/powerpoint/2010/main" val="3650053312"/>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1E78432A-6164-4BBF-A702-DFEE441D33ED}" type="datetimeFigureOut">
              <a:rPr lang="en-US" smtClean="0"/>
              <a:pPr/>
              <a:t>7/14/2016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245DC1-08F7-4ABC-89CA-4D9DF61A52A2}" type="slidenum">
              <a:rPr lang="en-US" smtClean="0">
                <a:solidFill>
                  <a:srgbClr val="8CADAE">
                    <a:shade val="75000"/>
                  </a:srgbClr>
                </a:solidFill>
              </a:rPr>
              <a:pPr/>
              <a:t>‹#›</a:t>
            </a:fld>
            <a:endParaRPr lang="en-US">
              <a:solidFill>
                <a:srgbClr val="8CADAE">
                  <a:shade val="75000"/>
                </a:srgbClr>
              </a:solidFill>
            </a:endParaRPr>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3248694669"/>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1E78432A-6164-4BBF-A702-DFEE441D33ED}" type="datetimeFigureOut">
              <a:rPr lang="en-US" smtClean="0"/>
              <a:pPr/>
              <a:t>7/14/2016</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1B245DC1-08F7-4ABC-89CA-4D9DF61A52A2}" type="slidenum">
              <a:rPr lang="en-US" smtClean="0">
                <a:solidFill>
                  <a:srgbClr val="8CADAE">
                    <a:shade val="75000"/>
                  </a:srgbClr>
                </a:solidFill>
              </a:rPr>
              <a:pPr/>
              <a:t>‹#›</a:t>
            </a:fld>
            <a:endParaRPr lang="en-US">
              <a:solidFill>
                <a:srgbClr val="8CADAE">
                  <a:shade val="75000"/>
                </a:srgbClr>
              </a:solidFill>
            </a:endParaRPr>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extLst>
      <p:ext uri="{BB962C8B-B14F-4D97-AF65-F5344CB8AC3E}">
        <p14:creationId xmlns:p14="http://schemas.microsoft.com/office/powerpoint/2010/main" val="2175961211"/>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E78432A-6164-4BBF-A702-DFEE441D33ED}" type="datetimeFigureOut">
              <a:rPr lang="en-US" smtClean="0"/>
              <a:pPr/>
              <a:t>7/14/2016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1B245DC1-08F7-4ABC-89CA-4D9DF61A52A2}" type="slidenum">
              <a:rPr lang="en-US" smtClean="0">
                <a:solidFill>
                  <a:srgbClr val="8CADAE">
                    <a:shade val="75000"/>
                  </a:srgbClr>
                </a:solidFill>
              </a:rPr>
              <a:pPr/>
              <a:t>‹#›</a:t>
            </a:fld>
            <a:endParaRPr lang="en-US">
              <a:solidFill>
                <a:srgbClr val="8CADAE">
                  <a:shade val="75000"/>
                </a:srgbClr>
              </a:solidFill>
            </a:endParaRPr>
          </a:p>
        </p:txBody>
      </p:sp>
    </p:spTree>
    <p:extLst>
      <p:ext uri="{BB962C8B-B14F-4D97-AF65-F5344CB8AC3E}">
        <p14:creationId xmlns:p14="http://schemas.microsoft.com/office/powerpoint/2010/main" val="171434174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2" name="Date Placeholder 1"/>
          <p:cNvSpPr>
            <a:spLocks noGrp="1"/>
          </p:cNvSpPr>
          <p:nvPr>
            <p:ph type="dt" sz="half" idx="10"/>
          </p:nvPr>
        </p:nvSpPr>
        <p:spPr/>
        <p:txBody>
          <a:bodyPr/>
          <a:lstStyle/>
          <a:p>
            <a:fld id="{1E78432A-6164-4BBF-A702-DFEE441D33ED}" type="datetimeFigureOut">
              <a:rPr lang="en-US" smtClean="0"/>
              <a:pPr/>
              <a:t>7/14/2016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1B245DC1-08F7-4ABC-89CA-4D9DF61A52A2}" type="slidenum">
              <a:rPr lang="en-US" smtClean="0"/>
              <a:pPr/>
              <a:t>‹#›</a:t>
            </a:fld>
            <a:endParaRPr lang="en-US"/>
          </a:p>
        </p:txBody>
      </p:sp>
    </p:spTree>
    <p:extLst>
      <p:ext uri="{BB962C8B-B14F-4D97-AF65-F5344CB8AC3E}">
        <p14:creationId xmlns:p14="http://schemas.microsoft.com/office/powerpoint/2010/main" val="6407836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1B245DC1-08F7-4ABC-89CA-4D9DF61A52A2}" type="slidenum">
              <a:rPr lang="en-US" smtClean="0">
                <a:solidFill>
                  <a:srgbClr val="8CADAE">
                    <a:shade val="75000"/>
                  </a:srgbClr>
                </a:solidFill>
              </a:rPr>
              <a:pPr/>
              <a:t>‹#›</a:t>
            </a:fld>
            <a:endParaRPr lang="en-US">
              <a:solidFill>
                <a:srgbClr val="8CADAE">
                  <a:shade val="75000"/>
                </a:srgbClr>
              </a:solidFill>
            </a:endParaRPr>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5" name="Date Placeholder 4"/>
          <p:cNvSpPr>
            <a:spLocks noGrp="1"/>
          </p:cNvSpPr>
          <p:nvPr>
            <p:ph type="dt" sz="half" idx="10"/>
          </p:nvPr>
        </p:nvSpPr>
        <p:spPr/>
        <p:txBody>
          <a:bodyPr/>
          <a:lstStyle/>
          <a:p>
            <a:fld id="{1E78432A-6164-4BBF-A702-DFEE441D33ED}" type="datetimeFigureOut">
              <a:rPr lang="en-US" smtClean="0"/>
              <a:pPr/>
              <a:t>7/14/2016</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extLst>
      <p:ext uri="{BB962C8B-B14F-4D97-AF65-F5344CB8AC3E}">
        <p14:creationId xmlns:p14="http://schemas.microsoft.com/office/powerpoint/2010/main" val="3514364132"/>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7" name="Slide Number Placeholder 6"/>
          <p:cNvSpPr>
            <a:spLocks noGrp="1"/>
          </p:cNvSpPr>
          <p:nvPr>
            <p:ph type="sldNum" sz="quarter" idx="12"/>
          </p:nvPr>
        </p:nvSpPr>
        <p:spPr>
          <a:xfrm>
            <a:off x="1371600" y="312738"/>
            <a:ext cx="457200" cy="441325"/>
          </a:xfrm>
        </p:spPr>
        <p:txBody>
          <a:bodyPr/>
          <a:lstStyle/>
          <a:p>
            <a:fld id="{1B245DC1-08F7-4ABC-89CA-4D9DF61A52A2}" type="slidenum">
              <a:rPr lang="en-US" smtClean="0">
                <a:solidFill>
                  <a:srgbClr val="8CADAE">
                    <a:shade val="75000"/>
                  </a:srgbClr>
                </a:solidFill>
              </a:rPr>
              <a:pPr/>
              <a:t>‹#›</a:t>
            </a:fld>
            <a:endParaRPr lang="en-US">
              <a:solidFill>
                <a:srgbClr val="8CADAE">
                  <a:shade val="75000"/>
                </a:srgbClr>
              </a:solidFill>
            </a:endParaRPr>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5" name="Date Placeholder 4"/>
          <p:cNvSpPr>
            <a:spLocks noGrp="1"/>
          </p:cNvSpPr>
          <p:nvPr>
            <p:ph type="dt" sz="half" idx="10"/>
          </p:nvPr>
        </p:nvSpPr>
        <p:spPr>
          <a:xfrm>
            <a:off x="5788152" y="6404984"/>
            <a:ext cx="3044952" cy="365760"/>
          </a:xfrm>
        </p:spPr>
        <p:txBody>
          <a:bodyPr/>
          <a:lstStyle/>
          <a:p>
            <a:fld id="{1E78432A-6164-4BBF-A702-DFEE441D33ED}" type="datetimeFigureOut">
              <a:rPr lang="en-US" smtClean="0"/>
              <a:pPr/>
              <a:t>7/14/2016</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extLst>
      <p:ext uri="{BB962C8B-B14F-4D97-AF65-F5344CB8AC3E}">
        <p14:creationId xmlns:p14="http://schemas.microsoft.com/office/powerpoint/2010/main" val="159303823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E78432A-6164-4BBF-A702-DFEE441D33ED}" type="datetimeFigureOut">
              <a:rPr lang="en-US" smtClean="0"/>
              <a:pPr/>
              <a:t>7/14/2016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245DC1-08F7-4ABC-89CA-4D9DF61A52A2}" type="slidenum">
              <a:rPr lang="en-US" smtClean="0">
                <a:solidFill>
                  <a:srgbClr val="8CADAE">
                    <a:shade val="75000"/>
                  </a:srgbClr>
                </a:solidFill>
              </a:rPr>
              <a:pPr/>
              <a:t>‹#›</a:t>
            </a:fld>
            <a:endParaRPr lang="en-US">
              <a:solidFill>
                <a:srgbClr val="8CADAE">
                  <a:shade val="75000"/>
                </a:srgbClr>
              </a:solidFill>
            </a:endParaRPr>
          </a:p>
        </p:txBody>
      </p:sp>
    </p:spTree>
    <p:extLst>
      <p:ext uri="{BB962C8B-B14F-4D97-AF65-F5344CB8AC3E}">
        <p14:creationId xmlns:p14="http://schemas.microsoft.com/office/powerpoint/2010/main" val="987887018"/>
      </p:ext>
    </p:extLst>
  </p:cSld>
  <p:clrMapOvr>
    <a:overrideClrMapping bg1="lt1" tx1="dk1" bg2="lt2" tx2="dk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6" name="Slide Number Placeholder 5"/>
          <p:cNvSpPr>
            <a:spLocks noGrp="1"/>
          </p:cNvSpPr>
          <p:nvPr>
            <p:ph type="sldNum" sz="quarter" idx="12"/>
          </p:nvPr>
        </p:nvSpPr>
        <p:spPr>
          <a:xfrm>
            <a:off x="6915912" y="3009901"/>
            <a:ext cx="457200" cy="441325"/>
          </a:xfrm>
        </p:spPr>
        <p:txBody>
          <a:bodyPr/>
          <a:lstStyle/>
          <a:p>
            <a:fld id="{1B245DC1-08F7-4ABC-89CA-4D9DF61A52A2}" type="slidenum">
              <a:rPr lang="en-US" smtClean="0">
                <a:solidFill>
                  <a:srgbClr val="8CADAE">
                    <a:shade val="75000"/>
                  </a:srgbClr>
                </a:solidFill>
              </a:rPr>
              <a:pPr/>
              <a:t>‹#›</a:t>
            </a:fld>
            <a:endParaRPr lang="en-US">
              <a:solidFill>
                <a:srgbClr val="8CADAE">
                  <a:shade val="75000"/>
                </a:srgbClr>
              </a:solidFill>
            </a:endParaRPr>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E78432A-6164-4BBF-A702-DFEE441D33ED}" type="datetimeFigureOut">
              <a:rPr lang="en-US" smtClean="0"/>
              <a:pPr/>
              <a:t>7/14/2016</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extLst>
      <p:ext uri="{BB962C8B-B14F-4D97-AF65-F5344CB8AC3E}">
        <p14:creationId xmlns:p14="http://schemas.microsoft.com/office/powerpoint/2010/main" val="4214306231"/>
      </p:ext>
    </p:extLst>
  </p:cSld>
  <p:clrMapOvr>
    <a:overrideClrMapping bg1="lt1" tx1="dk1" bg2="lt2" tx2="dk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4938" y="889000"/>
            <a:ext cx="8885237" cy="11557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34938" y="2116138"/>
            <a:ext cx="4371975" cy="41354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59313" y="2116138"/>
            <a:ext cx="4371975" cy="41354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48"/>
          <p:cNvSpPr>
            <a:spLocks noGrp="1" noChangeArrowheads="1"/>
          </p:cNvSpPr>
          <p:nvPr>
            <p:ph type="dt" sz="half" idx="10"/>
          </p:nvPr>
        </p:nvSpPr>
        <p:spPr>
          <a:ln/>
        </p:spPr>
        <p:txBody>
          <a:bodyPr/>
          <a:lstStyle>
            <a:lvl1pPr>
              <a:defRPr/>
            </a:lvl1pPr>
          </a:lstStyle>
          <a:p>
            <a:pPr>
              <a:defRPr/>
            </a:pPr>
            <a:endParaRPr lang="en-US"/>
          </a:p>
        </p:txBody>
      </p:sp>
      <p:sp>
        <p:nvSpPr>
          <p:cNvPr id="6" name="Rectangle 1049"/>
          <p:cNvSpPr>
            <a:spLocks noGrp="1" noChangeArrowheads="1"/>
          </p:cNvSpPr>
          <p:nvPr>
            <p:ph type="ftr" sz="quarter" idx="11"/>
          </p:nvPr>
        </p:nvSpPr>
        <p:spPr>
          <a:ln/>
        </p:spPr>
        <p:txBody>
          <a:bodyPr/>
          <a:lstStyle>
            <a:lvl1pPr>
              <a:defRPr/>
            </a:lvl1pPr>
          </a:lstStyle>
          <a:p>
            <a:pPr>
              <a:defRPr/>
            </a:pPr>
            <a:endParaRPr lang="en-US"/>
          </a:p>
        </p:txBody>
      </p:sp>
      <p:sp>
        <p:nvSpPr>
          <p:cNvPr id="7" name="Rectangle 1050"/>
          <p:cNvSpPr>
            <a:spLocks noGrp="1" noChangeArrowheads="1"/>
          </p:cNvSpPr>
          <p:nvPr>
            <p:ph type="sldNum" sz="quarter" idx="12"/>
          </p:nvPr>
        </p:nvSpPr>
        <p:spPr>
          <a:ln/>
        </p:spPr>
        <p:txBody>
          <a:bodyPr/>
          <a:lstStyle>
            <a:lvl1pPr>
              <a:defRPr/>
            </a:lvl1pPr>
          </a:lstStyle>
          <a:p>
            <a:pPr>
              <a:defRPr/>
            </a:pPr>
            <a:fld id="{517FE22C-2139-4C61-ABDE-0C59036F5B3F}" type="slidenum">
              <a:rPr lang="en-US"/>
              <a:pPr>
                <a:defRPr/>
              </a:pPr>
              <a:t>‹#›</a:t>
            </a:fld>
            <a:endParaRPr lang="en-US"/>
          </a:p>
        </p:txBody>
      </p:sp>
    </p:spTree>
    <p:extLst>
      <p:ext uri="{BB962C8B-B14F-4D97-AF65-F5344CB8AC3E}">
        <p14:creationId xmlns:p14="http://schemas.microsoft.com/office/powerpoint/2010/main" val="26399032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theme" Target="../theme/theme3.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1E78432A-6164-4BBF-A702-DFEE441D33ED}" type="datetimeFigureOut">
              <a:rPr lang="en-US" smtClean="0"/>
              <a:t>7/14/2016</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1B245DC1-08F7-4ABC-89CA-4D9DF61A52A2}" type="slidenum">
              <a:rPr lang="en-US" smtClean="0"/>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6B2300"/>
            </a:gs>
            <a:gs pos="100000">
              <a:schemeClr val="bg1"/>
            </a:gs>
          </a:gsLst>
          <a:lin ang="5400000" scaled="1"/>
        </a:gra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134938" y="889000"/>
            <a:ext cx="8885237"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en-US" smtClean="0"/>
              <a:t>Click to edit Master title style</a:t>
            </a:r>
          </a:p>
        </p:txBody>
      </p:sp>
      <p:sp>
        <p:nvSpPr>
          <p:cNvPr id="1027" name="Rectangle 1027"/>
          <p:cNvSpPr>
            <a:spLocks noGrp="1" noChangeArrowheads="1"/>
          </p:cNvSpPr>
          <p:nvPr>
            <p:ph type="body" idx="1"/>
          </p:nvPr>
        </p:nvSpPr>
        <p:spPr bwMode="auto">
          <a:xfrm>
            <a:off x="134938" y="2116138"/>
            <a:ext cx="8896350" cy="413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Freeform 1028"/>
          <p:cNvSpPr>
            <a:spLocks/>
          </p:cNvSpPr>
          <p:nvPr/>
        </p:nvSpPr>
        <p:spPr bwMode="auto">
          <a:xfrm>
            <a:off x="3587750" y="53975"/>
            <a:ext cx="1982788" cy="654050"/>
          </a:xfrm>
          <a:custGeom>
            <a:avLst/>
            <a:gdLst>
              <a:gd name="T0" fmla="*/ 25400 w 1249"/>
              <a:gd name="T1" fmla="*/ 106363 h 412"/>
              <a:gd name="T2" fmla="*/ 41275 w 1249"/>
              <a:gd name="T3" fmla="*/ 98425 h 412"/>
              <a:gd name="T4" fmla="*/ 717550 w 1249"/>
              <a:gd name="T5" fmla="*/ 98425 h 412"/>
              <a:gd name="T6" fmla="*/ 766763 w 1249"/>
              <a:gd name="T7" fmla="*/ 63500 h 412"/>
              <a:gd name="T8" fmla="*/ 801688 w 1249"/>
              <a:gd name="T9" fmla="*/ 42863 h 412"/>
              <a:gd name="T10" fmla="*/ 835025 w 1249"/>
              <a:gd name="T11" fmla="*/ 26988 h 412"/>
              <a:gd name="T12" fmla="*/ 876300 w 1249"/>
              <a:gd name="T13" fmla="*/ 17463 h 412"/>
              <a:gd name="T14" fmla="*/ 917575 w 1249"/>
              <a:gd name="T15" fmla="*/ 7938 h 412"/>
              <a:gd name="T16" fmla="*/ 960438 w 1249"/>
              <a:gd name="T17" fmla="*/ 3175 h 412"/>
              <a:gd name="T18" fmla="*/ 1014413 w 1249"/>
              <a:gd name="T19" fmla="*/ 0 h 412"/>
              <a:gd name="T20" fmla="*/ 1076325 w 1249"/>
              <a:gd name="T21" fmla="*/ 7938 h 412"/>
              <a:gd name="T22" fmla="*/ 1133475 w 1249"/>
              <a:gd name="T23" fmla="*/ 23813 h 412"/>
              <a:gd name="T24" fmla="*/ 1174750 w 1249"/>
              <a:gd name="T25" fmla="*/ 42863 h 412"/>
              <a:gd name="T26" fmla="*/ 1219200 w 1249"/>
              <a:gd name="T27" fmla="*/ 63500 h 412"/>
              <a:gd name="T28" fmla="*/ 1247775 w 1249"/>
              <a:gd name="T29" fmla="*/ 80963 h 412"/>
              <a:gd name="T30" fmla="*/ 1273175 w 1249"/>
              <a:gd name="T31" fmla="*/ 101600 h 412"/>
              <a:gd name="T32" fmla="*/ 1919288 w 1249"/>
              <a:gd name="T33" fmla="*/ 98425 h 412"/>
              <a:gd name="T34" fmla="*/ 1941513 w 1249"/>
              <a:gd name="T35" fmla="*/ 104775 h 412"/>
              <a:gd name="T36" fmla="*/ 1957388 w 1249"/>
              <a:gd name="T37" fmla="*/ 115888 h 412"/>
              <a:gd name="T38" fmla="*/ 1971675 w 1249"/>
              <a:gd name="T39" fmla="*/ 144463 h 412"/>
              <a:gd name="T40" fmla="*/ 1978025 w 1249"/>
              <a:gd name="T41" fmla="*/ 177800 h 412"/>
              <a:gd name="T42" fmla="*/ 1981200 w 1249"/>
              <a:gd name="T43" fmla="*/ 217488 h 412"/>
              <a:gd name="T44" fmla="*/ 1981200 w 1249"/>
              <a:gd name="T45" fmla="*/ 554038 h 412"/>
              <a:gd name="T46" fmla="*/ 1284288 w 1249"/>
              <a:gd name="T47" fmla="*/ 555625 h 412"/>
              <a:gd name="T48" fmla="*/ 1111250 w 1249"/>
              <a:gd name="T49" fmla="*/ 649288 h 412"/>
              <a:gd name="T50" fmla="*/ 830263 w 1249"/>
              <a:gd name="T51" fmla="*/ 652463 h 412"/>
              <a:gd name="T52" fmla="*/ 693738 w 1249"/>
              <a:gd name="T53" fmla="*/ 549275 h 412"/>
              <a:gd name="T54" fmla="*/ 73025 w 1249"/>
              <a:gd name="T55" fmla="*/ 554038 h 412"/>
              <a:gd name="T56" fmla="*/ 0 w 1249"/>
              <a:gd name="T57" fmla="*/ 554038 h 412"/>
              <a:gd name="T58" fmla="*/ 0 w 1249"/>
              <a:gd name="T59" fmla="*/ 241300 h 412"/>
              <a:gd name="T60" fmla="*/ 0 w 1249"/>
              <a:gd name="T61" fmla="*/ 195263 h 412"/>
              <a:gd name="T62" fmla="*/ 7938 w 1249"/>
              <a:gd name="T63" fmla="*/ 149225 h 412"/>
              <a:gd name="T64" fmla="*/ 14288 w 1249"/>
              <a:gd name="T65" fmla="*/ 127000 h 412"/>
              <a:gd name="T66" fmla="*/ 25400 w 1249"/>
              <a:gd name="T67" fmla="*/ 106363 h 41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249" h="412">
                <a:moveTo>
                  <a:pt x="16" y="67"/>
                </a:moveTo>
                <a:lnTo>
                  <a:pt x="26" y="62"/>
                </a:lnTo>
                <a:lnTo>
                  <a:pt x="452" y="62"/>
                </a:lnTo>
                <a:lnTo>
                  <a:pt x="483" y="40"/>
                </a:lnTo>
                <a:lnTo>
                  <a:pt x="505" y="27"/>
                </a:lnTo>
                <a:lnTo>
                  <a:pt x="526" y="17"/>
                </a:lnTo>
                <a:lnTo>
                  <a:pt x="552" y="11"/>
                </a:lnTo>
                <a:lnTo>
                  <a:pt x="578" y="5"/>
                </a:lnTo>
                <a:lnTo>
                  <a:pt x="605" y="2"/>
                </a:lnTo>
                <a:lnTo>
                  <a:pt x="639" y="0"/>
                </a:lnTo>
                <a:lnTo>
                  <a:pt x="678" y="5"/>
                </a:lnTo>
                <a:lnTo>
                  <a:pt x="714" y="15"/>
                </a:lnTo>
                <a:lnTo>
                  <a:pt x="740" y="27"/>
                </a:lnTo>
                <a:lnTo>
                  <a:pt x="768" y="40"/>
                </a:lnTo>
                <a:lnTo>
                  <a:pt x="786" y="51"/>
                </a:lnTo>
                <a:lnTo>
                  <a:pt x="802" y="64"/>
                </a:lnTo>
                <a:lnTo>
                  <a:pt x="1209" y="62"/>
                </a:lnTo>
                <a:lnTo>
                  <a:pt x="1223" y="66"/>
                </a:lnTo>
                <a:lnTo>
                  <a:pt x="1233" y="73"/>
                </a:lnTo>
                <a:lnTo>
                  <a:pt x="1242" y="91"/>
                </a:lnTo>
                <a:lnTo>
                  <a:pt x="1246" y="112"/>
                </a:lnTo>
                <a:lnTo>
                  <a:pt x="1248" y="137"/>
                </a:lnTo>
                <a:lnTo>
                  <a:pt x="1248" y="349"/>
                </a:lnTo>
                <a:lnTo>
                  <a:pt x="809" y="350"/>
                </a:lnTo>
                <a:lnTo>
                  <a:pt x="700" y="409"/>
                </a:lnTo>
                <a:lnTo>
                  <a:pt x="523" y="411"/>
                </a:lnTo>
                <a:lnTo>
                  <a:pt x="437" y="346"/>
                </a:lnTo>
                <a:lnTo>
                  <a:pt x="46" y="349"/>
                </a:lnTo>
                <a:lnTo>
                  <a:pt x="0" y="349"/>
                </a:lnTo>
                <a:lnTo>
                  <a:pt x="0" y="152"/>
                </a:lnTo>
                <a:lnTo>
                  <a:pt x="0" y="123"/>
                </a:lnTo>
                <a:lnTo>
                  <a:pt x="5" y="94"/>
                </a:lnTo>
                <a:lnTo>
                  <a:pt x="9" y="80"/>
                </a:lnTo>
                <a:lnTo>
                  <a:pt x="16" y="67"/>
                </a:lnTo>
              </a:path>
            </a:pathLst>
          </a:custGeom>
          <a:gradFill rotWithShape="0">
            <a:gsLst>
              <a:gs pos="0">
                <a:srgbClr val="00CCFF"/>
              </a:gs>
              <a:gs pos="50000">
                <a:srgbClr val="FFFFFF"/>
              </a:gs>
              <a:gs pos="100000">
                <a:srgbClr val="00CCFF"/>
              </a:gs>
            </a:gsLst>
            <a:lin ang="0" scaled="1"/>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fontAlgn="base">
              <a:spcBef>
                <a:spcPct val="0"/>
              </a:spcBef>
              <a:spcAft>
                <a:spcPct val="0"/>
              </a:spcAft>
            </a:pPr>
            <a:endParaRPr lang="en-US" sz="2000" smtClean="0">
              <a:solidFill>
                <a:srgbClr val="FFFFCC"/>
              </a:solidFill>
            </a:endParaRPr>
          </a:p>
        </p:txBody>
      </p:sp>
      <p:sp>
        <p:nvSpPr>
          <p:cNvPr id="1029" name="Oval 1029"/>
          <p:cNvSpPr>
            <a:spLocks noChangeArrowheads="1"/>
          </p:cNvSpPr>
          <p:nvPr/>
        </p:nvSpPr>
        <p:spPr bwMode="auto">
          <a:xfrm>
            <a:off x="4205288" y="61913"/>
            <a:ext cx="766762" cy="673100"/>
          </a:xfrm>
          <a:prstGeom prst="ellipse">
            <a:avLst/>
          </a:prstGeom>
          <a:gradFill rotWithShape="0">
            <a:gsLst>
              <a:gs pos="0">
                <a:srgbClr val="00CCFF"/>
              </a:gs>
              <a:gs pos="100000">
                <a:srgbClr val="FFFFFF"/>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algn="ctr" eaLnBrk="1" fontAlgn="base" hangingPunct="1">
              <a:spcBef>
                <a:spcPct val="0"/>
              </a:spcBef>
              <a:spcAft>
                <a:spcPct val="0"/>
              </a:spcAft>
            </a:pPr>
            <a:endParaRPr kumimoji="1" lang="en-US" altLang="en-US" sz="2400" smtClean="0">
              <a:solidFill>
                <a:srgbClr val="FFFFCC"/>
              </a:solidFill>
            </a:endParaRPr>
          </a:p>
        </p:txBody>
      </p:sp>
      <p:sp>
        <p:nvSpPr>
          <p:cNvPr id="1030" name="Freeform 1030"/>
          <p:cNvSpPr>
            <a:spLocks/>
          </p:cNvSpPr>
          <p:nvPr/>
        </p:nvSpPr>
        <p:spPr bwMode="auto">
          <a:xfrm>
            <a:off x="3586163" y="452438"/>
            <a:ext cx="1984375" cy="304800"/>
          </a:xfrm>
          <a:custGeom>
            <a:avLst/>
            <a:gdLst>
              <a:gd name="T0" fmla="*/ 95250 w 1250"/>
              <a:gd name="T1" fmla="*/ 66675 h 192"/>
              <a:gd name="T2" fmla="*/ 155575 w 1250"/>
              <a:gd name="T3" fmla="*/ 66675 h 192"/>
              <a:gd name="T4" fmla="*/ 203200 w 1250"/>
              <a:gd name="T5" fmla="*/ 100013 h 192"/>
              <a:gd name="T6" fmla="*/ 279400 w 1250"/>
              <a:gd name="T7" fmla="*/ 80963 h 192"/>
              <a:gd name="T8" fmla="*/ 366713 w 1250"/>
              <a:gd name="T9" fmla="*/ 71438 h 192"/>
              <a:gd name="T10" fmla="*/ 427038 w 1250"/>
              <a:gd name="T11" fmla="*/ 90488 h 192"/>
              <a:gd name="T12" fmla="*/ 493713 w 1250"/>
              <a:gd name="T13" fmla="*/ 80963 h 192"/>
              <a:gd name="T14" fmla="*/ 600075 w 1250"/>
              <a:gd name="T15" fmla="*/ 85725 h 192"/>
              <a:gd name="T16" fmla="*/ 666750 w 1250"/>
              <a:gd name="T17" fmla="*/ 100013 h 192"/>
              <a:gd name="T18" fmla="*/ 766763 w 1250"/>
              <a:gd name="T19" fmla="*/ 127000 h 192"/>
              <a:gd name="T20" fmla="*/ 814388 w 1250"/>
              <a:gd name="T21" fmla="*/ 157163 h 192"/>
              <a:gd name="T22" fmla="*/ 850900 w 1250"/>
              <a:gd name="T23" fmla="*/ 206375 h 192"/>
              <a:gd name="T24" fmla="*/ 917575 w 1250"/>
              <a:gd name="T25" fmla="*/ 204788 h 192"/>
              <a:gd name="T26" fmla="*/ 979488 w 1250"/>
              <a:gd name="T27" fmla="*/ 220663 h 192"/>
              <a:gd name="T28" fmla="*/ 1033463 w 1250"/>
              <a:gd name="T29" fmla="*/ 207963 h 192"/>
              <a:gd name="T30" fmla="*/ 1092200 w 1250"/>
              <a:gd name="T31" fmla="*/ 192088 h 192"/>
              <a:gd name="T32" fmla="*/ 1155700 w 1250"/>
              <a:gd name="T33" fmla="*/ 160338 h 192"/>
              <a:gd name="T34" fmla="*/ 1220788 w 1250"/>
              <a:gd name="T35" fmla="*/ 107950 h 192"/>
              <a:gd name="T36" fmla="*/ 1292225 w 1250"/>
              <a:gd name="T37" fmla="*/ 82550 h 192"/>
              <a:gd name="T38" fmla="*/ 1339850 w 1250"/>
              <a:gd name="T39" fmla="*/ 88900 h 192"/>
              <a:gd name="T40" fmla="*/ 1398588 w 1250"/>
              <a:gd name="T41" fmla="*/ 90488 h 192"/>
              <a:gd name="T42" fmla="*/ 1481138 w 1250"/>
              <a:gd name="T43" fmla="*/ 109538 h 192"/>
              <a:gd name="T44" fmla="*/ 1528763 w 1250"/>
              <a:gd name="T45" fmla="*/ 80963 h 192"/>
              <a:gd name="T46" fmla="*/ 1570038 w 1250"/>
              <a:gd name="T47" fmla="*/ 87313 h 192"/>
              <a:gd name="T48" fmla="*/ 1643063 w 1250"/>
              <a:gd name="T49" fmla="*/ 52388 h 192"/>
              <a:gd name="T50" fmla="*/ 1687513 w 1250"/>
              <a:gd name="T51" fmla="*/ 55563 h 192"/>
              <a:gd name="T52" fmla="*/ 1739900 w 1250"/>
              <a:gd name="T53" fmla="*/ 9525 h 192"/>
              <a:gd name="T54" fmla="*/ 1793875 w 1250"/>
              <a:gd name="T55" fmla="*/ 50800 h 192"/>
              <a:gd name="T56" fmla="*/ 1847850 w 1250"/>
              <a:gd name="T57" fmla="*/ 0 h 192"/>
              <a:gd name="T58" fmla="*/ 1897063 w 1250"/>
              <a:gd name="T59" fmla="*/ 60325 h 192"/>
              <a:gd name="T60" fmla="*/ 1947863 w 1250"/>
              <a:gd name="T61" fmla="*/ 25400 h 192"/>
              <a:gd name="T62" fmla="*/ 1982788 w 1250"/>
              <a:gd name="T63" fmla="*/ 44450 h 192"/>
              <a:gd name="T64" fmla="*/ 1304925 w 1250"/>
              <a:gd name="T65" fmla="*/ 228600 h 192"/>
              <a:gd name="T66" fmla="*/ 893763 w 1250"/>
              <a:gd name="T67" fmla="*/ 303213 h 192"/>
              <a:gd name="T68" fmla="*/ 700088 w 1250"/>
              <a:gd name="T69" fmla="*/ 155575 h 192"/>
              <a:gd name="T70" fmla="*/ 0 w 1250"/>
              <a:gd name="T71" fmla="*/ 30163 h 192"/>
              <a:gd name="T72" fmla="*/ 28575 w 1250"/>
              <a:gd name="T73" fmla="*/ 52388 h 192"/>
              <a:gd name="T74" fmla="*/ 68263 w 1250"/>
              <a:gd name="T75" fmla="*/ 60325 h 19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250" h="192">
                <a:moveTo>
                  <a:pt x="43" y="38"/>
                </a:moveTo>
                <a:lnTo>
                  <a:pt x="60" y="42"/>
                </a:lnTo>
                <a:lnTo>
                  <a:pt x="79" y="38"/>
                </a:lnTo>
                <a:lnTo>
                  <a:pt x="98" y="42"/>
                </a:lnTo>
                <a:lnTo>
                  <a:pt x="112" y="54"/>
                </a:lnTo>
                <a:lnTo>
                  <a:pt x="128" y="63"/>
                </a:lnTo>
                <a:lnTo>
                  <a:pt x="154" y="55"/>
                </a:lnTo>
                <a:lnTo>
                  <a:pt x="176" y="51"/>
                </a:lnTo>
                <a:lnTo>
                  <a:pt x="208" y="51"/>
                </a:lnTo>
                <a:lnTo>
                  <a:pt x="231" y="45"/>
                </a:lnTo>
                <a:lnTo>
                  <a:pt x="251" y="50"/>
                </a:lnTo>
                <a:lnTo>
                  <a:pt x="269" y="57"/>
                </a:lnTo>
                <a:lnTo>
                  <a:pt x="285" y="60"/>
                </a:lnTo>
                <a:lnTo>
                  <a:pt x="311" y="51"/>
                </a:lnTo>
                <a:lnTo>
                  <a:pt x="338" y="51"/>
                </a:lnTo>
                <a:lnTo>
                  <a:pt x="378" y="54"/>
                </a:lnTo>
                <a:lnTo>
                  <a:pt x="394" y="66"/>
                </a:lnTo>
                <a:lnTo>
                  <a:pt x="420" y="63"/>
                </a:lnTo>
                <a:lnTo>
                  <a:pt x="457" y="60"/>
                </a:lnTo>
                <a:lnTo>
                  <a:pt x="483" y="80"/>
                </a:lnTo>
                <a:lnTo>
                  <a:pt x="498" y="84"/>
                </a:lnTo>
                <a:lnTo>
                  <a:pt x="513" y="99"/>
                </a:lnTo>
                <a:lnTo>
                  <a:pt x="521" y="121"/>
                </a:lnTo>
                <a:lnTo>
                  <a:pt x="536" y="130"/>
                </a:lnTo>
                <a:lnTo>
                  <a:pt x="555" y="130"/>
                </a:lnTo>
                <a:lnTo>
                  <a:pt x="578" y="129"/>
                </a:lnTo>
                <a:lnTo>
                  <a:pt x="601" y="130"/>
                </a:lnTo>
                <a:lnTo>
                  <a:pt x="617" y="139"/>
                </a:lnTo>
                <a:lnTo>
                  <a:pt x="630" y="132"/>
                </a:lnTo>
                <a:lnTo>
                  <a:pt x="651" y="131"/>
                </a:lnTo>
                <a:lnTo>
                  <a:pt x="672" y="118"/>
                </a:lnTo>
                <a:lnTo>
                  <a:pt x="688" y="121"/>
                </a:lnTo>
                <a:lnTo>
                  <a:pt x="716" y="117"/>
                </a:lnTo>
                <a:lnTo>
                  <a:pt x="728" y="101"/>
                </a:lnTo>
                <a:lnTo>
                  <a:pt x="761" y="88"/>
                </a:lnTo>
                <a:lnTo>
                  <a:pt x="769" y="68"/>
                </a:lnTo>
                <a:lnTo>
                  <a:pt x="786" y="58"/>
                </a:lnTo>
                <a:lnTo>
                  <a:pt x="814" y="52"/>
                </a:lnTo>
                <a:lnTo>
                  <a:pt x="829" y="60"/>
                </a:lnTo>
                <a:lnTo>
                  <a:pt x="844" y="56"/>
                </a:lnTo>
                <a:lnTo>
                  <a:pt x="862" y="63"/>
                </a:lnTo>
                <a:lnTo>
                  <a:pt x="881" y="57"/>
                </a:lnTo>
                <a:lnTo>
                  <a:pt x="917" y="63"/>
                </a:lnTo>
                <a:lnTo>
                  <a:pt x="933" y="69"/>
                </a:lnTo>
                <a:lnTo>
                  <a:pt x="951" y="53"/>
                </a:lnTo>
                <a:lnTo>
                  <a:pt x="963" y="51"/>
                </a:lnTo>
                <a:lnTo>
                  <a:pt x="977" y="57"/>
                </a:lnTo>
                <a:lnTo>
                  <a:pt x="989" y="55"/>
                </a:lnTo>
                <a:lnTo>
                  <a:pt x="1006" y="38"/>
                </a:lnTo>
                <a:lnTo>
                  <a:pt x="1035" y="33"/>
                </a:lnTo>
                <a:lnTo>
                  <a:pt x="1049" y="35"/>
                </a:lnTo>
                <a:lnTo>
                  <a:pt x="1063" y="35"/>
                </a:lnTo>
                <a:lnTo>
                  <a:pt x="1084" y="15"/>
                </a:lnTo>
                <a:lnTo>
                  <a:pt x="1096" y="6"/>
                </a:lnTo>
                <a:lnTo>
                  <a:pt x="1112" y="10"/>
                </a:lnTo>
                <a:lnTo>
                  <a:pt x="1130" y="32"/>
                </a:lnTo>
                <a:lnTo>
                  <a:pt x="1148" y="18"/>
                </a:lnTo>
                <a:lnTo>
                  <a:pt x="1164" y="0"/>
                </a:lnTo>
                <a:lnTo>
                  <a:pt x="1179" y="1"/>
                </a:lnTo>
                <a:lnTo>
                  <a:pt x="1195" y="38"/>
                </a:lnTo>
                <a:lnTo>
                  <a:pt x="1209" y="32"/>
                </a:lnTo>
                <a:lnTo>
                  <a:pt x="1227" y="16"/>
                </a:lnTo>
                <a:lnTo>
                  <a:pt x="1241" y="16"/>
                </a:lnTo>
                <a:lnTo>
                  <a:pt x="1249" y="28"/>
                </a:lnTo>
                <a:lnTo>
                  <a:pt x="1249" y="122"/>
                </a:lnTo>
                <a:lnTo>
                  <a:pt x="822" y="144"/>
                </a:lnTo>
                <a:lnTo>
                  <a:pt x="692" y="183"/>
                </a:lnTo>
                <a:lnTo>
                  <a:pt x="563" y="191"/>
                </a:lnTo>
                <a:lnTo>
                  <a:pt x="499" y="156"/>
                </a:lnTo>
                <a:lnTo>
                  <a:pt x="441" y="98"/>
                </a:lnTo>
                <a:lnTo>
                  <a:pt x="0" y="88"/>
                </a:lnTo>
                <a:lnTo>
                  <a:pt x="0" y="19"/>
                </a:lnTo>
                <a:lnTo>
                  <a:pt x="7" y="30"/>
                </a:lnTo>
                <a:lnTo>
                  <a:pt x="18" y="33"/>
                </a:lnTo>
                <a:lnTo>
                  <a:pt x="32" y="34"/>
                </a:lnTo>
                <a:lnTo>
                  <a:pt x="43" y="38"/>
                </a:lnTo>
              </a:path>
            </a:pathLst>
          </a:custGeom>
          <a:solidFill>
            <a:srgbClr val="003300"/>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fontAlgn="base">
              <a:spcBef>
                <a:spcPct val="0"/>
              </a:spcBef>
              <a:spcAft>
                <a:spcPct val="0"/>
              </a:spcAft>
            </a:pPr>
            <a:endParaRPr lang="en-US" sz="2000" smtClean="0">
              <a:solidFill>
                <a:srgbClr val="FFFFCC"/>
              </a:solidFill>
            </a:endParaRPr>
          </a:p>
        </p:txBody>
      </p:sp>
      <p:sp>
        <p:nvSpPr>
          <p:cNvPr id="1031" name="Freeform 1031"/>
          <p:cNvSpPr>
            <a:spLocks/>
          </p:cNvSpPr>
          <p:nvPr/>
        </p:nvSpPr>
        <p:spPr bwMode="auto">
          <a:xfrm>
            <a:off x="3586163" y="508000"/>
            <a:ext cx="1984375" cy="306388"/>
          </a:xfrm>
          <a:custGeom>
            <a:avLst/>
            <a:gdLst>
              <a:gd name="T0" fmla="*/ 41275 w 1250"/>
              <a:gd name="T1" fmla="*/ 198438 h 193"/>
              <a:gd name="T2" fmla="*/ 714375 w 1250"/>
              <a:gd name="T3" fmla="*/ 198438 h 193"/>
              <a:gd name="T4" fmla="*/ 773113 w 1250"/>
              <a:gd name="T5" fmla="*/ 246063 h 193"/>
              <a:gd name="T6" fmla="*/ 844550 w 1250"/>
              <a:gd name="T7" fmla="*/ 277813 h 193"/>
              <a:gd name="T8" fmla="*/ 931863 w 1250"/>
              <a:gd name="T9" fmla="*/ 298450 h 193"/>
              <a:gd name="T10" fmla="*/ 1066800 w 1250"/>
              <a:gd name="T11" fmla="*/ 298450 h 193"/>
              <a:gd name="T12" fmla="*/ 1220788 w 1250"/>
              <a:gd name="T13" fmla="*/ 250825 h 193"/>
              <a:gd name="T14" fmla="*/ 1287463 w 1250"/>
              <a:gd name="T15" fmla="*/ 198438 h 193"/>
              <a:gd name="T16" fmla="*/ 1943100 w 1250"/>
              <a:gd name="T17" fmla="*/ 196850 h 193"/>
              <a:gd name="T18" fmla="*/ 1973263 w 1250"/>
              <a:gd name="T19" fmla="*/ 180975 h 193"/>
              <a:gd name="T20" fmla="*/ 1982788 w 1250"/>
              <a:gd name="T21" fmla="*/ 152400 h 193"/>
              <a:gd name="T22" fmla="*/ 1965325 w 1250"/>
              <a:gd name="T23" fmla="*/ 0 h 193"/>
              <a:gd name="T24" fmla="*/ 1947863 w 1250"/>
              <a:gd name="T25" fmla="*/ 28575 h 193"/>
              <a:gd name="T26" fmla="*/ 1933575 w 1250"/>
              <a:gd name="T27" fmla="*/ 52388 h 193"/>
              <a:gd name="T28" fmla="*/ 1898650 w 1250"/>
              <a:gd name="T29" fmla="*/ 38100 h 193"/>
              <a:gd name="T30" fmla="*/ 1857375 w 1250"/>
              <a:gd name="T31" fmla="*/ 22225 h 193"/>
              <a:gd name="T32" fmla="*/ 1806575 w 1250"/>
              <a:gd name="T33" fmla="*/ 52388 h 193"/>
              <a:gd name="T34" fmla="*/ 1773238 w 1250"/>
              <a:gd name="T35" fmla="*/ 38100 h 193"/>
              <a:gd name="T36" fmla="*/ 1728788 w 1250"/>
              <a:gd name="T37" fmla="*/ 30163 h 193"/>
              <a:gd name="T38" fmla="*/ 1704975 w 1250"/>
              <a:gd name="T39" fmla="*/ 60325 h 193"/>
              <a:gd name="T40" fmla="*/ 1660525 w 1250"/>
              <a:gd name="T41" fmla="*/ 52388 h 193"/>
              <a:gd name="T42" fmla="*/ 1598613 w 1250"/>
              <a:gd name="T43" fmla="*/ 60325 h 193"/>
              <a:gd name="T44" fmla="*/ 1538288 w 1250"/>
              <a:gd name="T45" fmla="*/ 52388 h 193"/>
              <a:gd name="T46" fmla="*/ 1479550 w 1250"/>
              <a:gd name="T47" fmla="*/ 74613 h 193"/>
              <a:gd name="T48" fmla="*/ 1430338 w 1250"/>
              <a:gd name="T49" fmla="*/ 53975 h 193"/>
              <a:gd name="T50" fmla="*/ 1344613 w 1250"/>
              <a:gd name="T51" fmla="*/ 69850 h 193"/>
              <a:gd name="T52" fmla="*/ 1281113 w 1250"/>
              <a:gd name="T53" fmla="*/ 68263 h 193"/>
              <a:gd name="T54" fmla="*/ 1243013 w 1250"/>
              <a:gd name="T55" fmla="*/ 128588 h 193"/>
              <a:gd name="T56" fmla="*/ 1214438 w 1250"/>
              <a:gd name="T57" fmla="*/ 176213 h 193"/>
              <a:gd name="T58" fmla="*/ 1157288 w 1250"/>
              <a:gd name="T59" fmla="*/ 193675 h 193"/>
              <a:gd name="T60" fmla="*/ 1106488 w 1250"/>
              <a:gd name="T61" fmla="*/ 209550 h 193"/>
              <a:gd name="T62" fmla="*/ 1006475 w 1250"/>
              <a:gd name="T63" fmla="*/ 217488 h 193"/>
              <a:gd name="T64" fmla="*/ 882650 w 1250"/>
              <a:gd name="T65" fmla="*/ 230188 h 193"/>
              <a:gd name="T66" fmla="*/ 792163 w 1250"/>
              <a:gd name="T67" fmla="*/ 184150 h 193"/>
              <a:gd name="T68" fmla="*/ 720725 w 1250"/>
              <a:gd name="T69" fmla="*/ 90488 h 193"/>
              <a:gd name="T70" fmla="*/ 633413 w 1250"/>
              <a:gd name="T71" fmla="*/ 74613 h 193"/>
              <a:gd name="T72" fmla="*/ 527050 w 1250"/>
              <a:gd name="T73" fmla="*/ 52388 h 193"/>
              <a:gd name="T74" fmla="*/ 415925 w 1250"/>
              <a:gd name="T75" fmla="*/ 38100 h 193"/>
              <a:gd name="T76" fmla="*/ 339725 w 1250"/>
              <a:gd name="T77" fmla="*/ 55563 h 193"/>
              <a:gd name="T78" fmla="*/ 295275 w 1250"/>
              <a:gd name="T79" fmla="*/ 50800 h 193"/>
              <a:gd name="T80" fmla="*/ 230188 w 1250"/>
              <a:gd name="T81" fmla="*/ 58738 h 193"/>
              <a:gd name="T82" fmla="*/ 161925 w 1250"/>
              <a:gd name="T83" fmla="*/ 55563 h 193"/>
              <a:gd name="T84" fmla="*/ 90488 w 1250"/>
              <a:gd name="T85" fmla="*/ 68263 h 193"/>
              <a:gd name="T86" fmla="*/ 17463 w 1250"/>
              <a:gd name="T87" fmla="*/ 60325 h 193"/>
              <a:gd name="T88" fmla="*/ 1588 w 1250"/>
              <a:gd name="T89" fmla="*/ 117475 h 193"/>
              <a:gd name="T90" fmla="*/ 14288 w 1250"/>
              <a:gd name="T91" fmla="*/ 187325 h 1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250" h="193">
                <a:moveTo>
                  <a:pt x="16" y="122"/>
                </a:moveTo>
                <a:lnTo>
                  <a:pt x="26" y="125"/>
                </a:lnTo>
                <a:lnTo>
                  <a:pt x="38" y="125"/>
                </a:lnTo>
                <a:lnTo>
                  <a:pt x="450" y="125"/>
                </a:lnTo>
                <a:lnTo>
                  <a:pt x="458" y="135"/>
                </a:lnTo>
                <a:lnTo>
                  <a:pt x="487" y="155"/>
                </a:lnTo>
                <a:lnTo>
                  <a:pt x="511" y="166"/>
                </a:lnTo>
                <a:lnTo>
                  <a:pt x="532" y="175"/>
                </a:lnTo>
                <a:lnTo>
                  <a:pt x="559" y="184"/>
                </a:lnTo>
                <a:lnTo>
                  <a:pt x="587" y="188"/>
                </a:lnTo>
                <a:lnTo>
                  <a:pt x="631" y="192"/>
                </a:lnTo>
                <a:lnTo>
                  <a:pt x="672" y="188"/>
                </a:lnTo>
                <a:lnTo>
                  <a:pt x="723" y="178"/>
                </a:lnTo>
                <a:lnTo>
                  <a:pt x="769" y="158"/>
                </a:lnTo>
                <a:lnTo>
                  <a:pt x="797" y="137"/>
                </a:lnTo>
                <a:lnTo>
                  <a:pt x="811" y="125"/>
                </a:lnTo>
                <a:lnTo>
                  <a:pt x="1210" y="125"/>
                </a:lnTo>
                <a:lnTo>
                  <a:pt x="1224" y="124"/>
                </a:lnTo>
                <a:lnTo>
                  <a:pt x="1234" y="121"/>
                </a:lnTo>
                <a:lnTo>
                  <a:pt x="1243" y="114"/>
                </a:lnTo>
                <a:lnTo>
                  <a:pt x="1247" y="106"/>
                </a:lnTo>
                <a:lnTo>
                  <a:pt x="1249" y="96"/>
                </a:lnTo>
                <a:lnTo>
                  <a:pt x="1249" y="14"/>
                </a:lnTo>
                <a:lnTo>
                  <a:pt x="1238" y="0"/>
                </a:lnTo>
                <a:lnTo>
                  <a:pt x="1232" y="4"/>
                </a:lnTo>
                <a:lnTo>
                  <a:pt x="1227" y="18"/>
                </a:lnTo>
                <a:lnTo>
                  <a:pt x="1223" y="34"/>
                </a:lnTo>
                <a:lnTo>
                  <a:pt x="1218" y="33"/>
                </a:lnTo>
                <a:lnTo>
                  <a:pt x="1211" y="32"/>
                </a:lnTo>
                <a:lnTo>
                  <a:pt x="1196" y="24"/>
                </a:lnTo>
                <a:lnTo>
                  <a:pt x="1186" y="17"/>
                </a:lnTo>
                <a:lnTo>
                  <a:pt x="1170" y="14"/>
                </a:lnTo>
                <a:lnTo>
                  <a:pt x="1153" y="21"/>
                </a:lnTo>
                <a:lnTo>
                  <a:pt x="1138" y="33"/>
                </a:lnTo>
                <a:lnTo>
                  <a:pt x="1126" y="25"/>
                </a:lnTo>
                <a:lnTo>
                  <a:pt x="1117" y="24"/>
                </a:lnTo>
                <a:lnTo>
                  <a:pt x="1103" y="17"/>
                </a:lnTo>
                <a:lnTo>
                  <a:pt x="1089" y="19"/>
                </a:lnTo>
                <a:lnTo>
                  <a:pt x="1079" y="27"/>
                </a:lnTo>
                <a:lnTo>
                  <a:pt x="1074" y="38"/>
                </a:lnTo>
                <a:lnTo>
                  <a:pt x="1063" y="33"/>
                </a:lnTo>
                <a:lnTo>
                  <a:pt x="1046" y="33"/>
                </a:lnTo>
                <a:lnTo>
                  <a:pt x="1025" y="28"/>
                </a:lnTo>
                <a:lnTo>
                  <a:pt x="1007" y="38"/>
                </a:lnTo>
                <a:lnTo>
                  <a:pt x="990" y="24"/>
                </a:lnTo>
                <a:lnTo>
                  <a:pt x="969" y="33"/>
                </a:lnTo>
                <a:lnTo>
                  <a:pt x="949" y="55"/>
                </a:lnTo>
                <a:lnTo>
                  <a:pt x="932" y="47"/>
                </a:lnTo>
                <a:lnTo>
                  <a:pt x="917" y="39"/>
                </a:lnTo>
                <a:lnTo>
                  <a:pt x="901" y="34"/>
                </a:lnTo>
                <a:lnTo>
                  <a:pt x="880" y="38"/>
                </a:lnTo>
                <a:lnTo>
                  <a:pt x="847" y="44"/>
                </a:lnTo>
                <a:lnTo>
                  <a:pt x="818" y="37"/>
                </a:lnTo>
                <a:lnTo>
                  <a:pt x="807" y="43"/>
                </a:lnTo>
                <a:lnTo>
                  <a:pt x="794" y="57"/>
                </a:lnTo>
                <a:lnTo>
                  <a:pt x="783" y="81"/>
                </a:lnTo>
                <a:lnTo>
                  <a:pt x="771" y="93"/>
                </a:lnTo>
                <a:lnTo>
                  <a:pt x="765" y="111"/>
                </a:lnTo>
                <a:lnTo>
                  <a:pt x="752" y="118"/>
                </a:lnTo>
                <a:lnTo>
                  <a:pt x="729" y="122"/>
                </a:lnTo>
                <a:lnTo>
                  <a:pt x="703" y="124"/>
                </a:lnTo>
                <a:lnTo>
                  <a:pt x="697" y="132"/>
                </a:lnTo>
                <a:lnTo>
                  <a:pt x="663" y="130"/>
                </a:lnTo>
                <a:lnTo>
                  <a:pt x="634" y="137"/>
                </a:lnTo>
                <a:lnTo>
                  <a:pt x="605" y="136"/>
                </a:lnTo>
                <a:lnTo>
                  <a:pt x="556" y="145"/>
                </a:lnTo>
                <a:lnTo>
                  <a:pt x="529" y="122"/>
                </a:lnTo>
                <a:lnTo>
                  <a:pt x="499" y="116"/>
                </a:lnTo>
                <a:lnTo>
                  <a:pt x="468" y="76"/>
                </a:lnTo>
                <a:lnTo>
                  <a:pt x="454" y="57"/>
                </a:lnTo>
                <a:lnTo>
                  <a:pt x="439" y="52"/>
                </a:lnTo>
                <a:lnTo>
                  <a:pt x="399" y="47"/>
                </a:lnTo>
                <a:lnTo>
                  <a:pt x="367" y="42"/>
                </a:lnTo>
                <a:lnTo>
                  <a:pt x="332" y="33"/>
                </a:lnTo>
                <a:lnTo>
                  <a:pt x="299" y="42"/>
                </a:lnTo>
                <a:lnTo>
                  <a:pt x="262" y="24"/>
                </a:lnTo>
                <a:lnTo>
                  <a:pt x="233" y="24"/>
                </a:lnTo>
                <a:lnTo>
                  <a:pt x="214" y="35"/>
                </a:lnTo>
                <a:lnTo>
                  <a:pt x="202" y="26"/>
                </a:lnTo>
                <a:lnTo>
                  <a:pt x="186" y="32"/>
                </a:lnTo>
                <a:lnTo>
                  <a:pt x="165" y="33"/>
                </a:lnTo>
                <a:lnTo>
                  <a:pt x="145" y="37"/>
                </a:lnTo>
                <a:lnTo>
                  <a:pt x="122" y="44"/>
                </a:lnTo>
                <a:lnTo>
                  <a:pt x="102" y="35"/>
                </a:lnTo>
                <a:lnTo>
                  <a:pt x="82" y="40"/>
                </a:lnTo>
                <a:lnTo>
                  <a:pt x="57" y="43"/>
                </a:lnTo>
                <a:lnTo>
                  <a:pt x="41" y="40"/>
                </a:lnTo>
                <a:lnTo>
                  <a:pt x="11" y="38"/>
                </a:lnTo>
                <a:lnTo>
                  <a:pt x="0" y="47"/>
                </a:lnTo>
                <a:lnTo>
                  <a:pt x="1" y="74"/>
                </a:lnTo>
                <a:lnTo>
                  <a:pt x="3" y="98"/>
                </a:lnTo>
                <a:lnTo>
                  <a:pt x="9" y="118"/>
                </a:lnTo>
                <a:lnTo>
                  <a:pt x="16" y="122"/>
                </a:lnTo>
              </a:path>
            </a:pathLst>
          </a:custGeom>
          <a:gradFill rotWithShape="0">
            <a:gsLst>
              <a:gs pos="0">
                <a:srgbClr val="CC6600"/>
              </a:gs>
              <a:gs pos="100000">
                <a:srgbClr val="000000"/>
              </a:gs>
            </a:gsLst>
            <a:lin ang="5400000" scaled="1"/>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fontAlgn="base">
              <a:spcBef>
                <a:spcPct val="0"/>
              </a:spcBef>
              <a:spcAft>
                <a:spcPct val="0"/>
              </a:spcAft>
            </a:pPr>
            <a:endParaRPr lang="en-US" sz="2000" smtClean="0">
              <a:solidFill>
                <a:srgbClr val="FFFFCC"/>
              </a:solidFill>
            </a:endParaRPr>
          </a:p>
        </p:txBody>
      </p:sp>
      <p:sp>
        <p:nvSpPr>
          <p:cNvPr id="1032" name="Freeform 1032"/>
          <p:cNvSpPr>
            <a:spLocks/>
          </p:cNvSpPr>
          <p:nvPr/>
        </p:nvSpPr>
        <p:spPr bwMode="auto">
          <a:xfrm>
            <a:off x="3598863" y="557213"/>
            <a:ext cx="1947862" cy="228600"/>
          </a:xfrm>
          <a:custGeom>
            <a:avLst/>
            <a:gdLst>
              <a:gd name="T0" fmla="*/ 477837 w 1227"/>
              <a:gd name="T1" fmla="*/ 71438 h 144"/>
              <a:gd name="T2" fmla="*/ 347662 w 1227"/>
              <a:gd name="T3" fmla="*/ 79375 h 144"/>
              <a:gd name="T4" fmla="*/ 153987 w 1227"/>
              <a:gd name="T5" fmla="*/ 79375 h 144"/>
              <a:gd name="T6" fmla="*/ 63500 w 1227"/>
              <a:gd name="T7" fmla="*/ 77788 h 144"/>
              <a:gd name="T8" fmla="*/ 12700 w 1227"/>
              <a:gd name="T9" fmla="*/ 57150 h 144"/>
              <a:gd name="T10" fmla="*/ 0 w 1227"/>
              <a:gd name="T11" fmla="*/ 73025 h 144"/>
              <a:gd name="T12" fmla="*/ 73025 w 1227"/>
              <a:gd name="T13" fmla="*/ 101600 h 144"/>
              <a:gd name="T14" fmla="*/ 163512 w 1227"/>
              <a:gd name="T15" fmla="*/ 100013 h 144"/>
              <a:gd name="T16" fmla="*/ 212725 w 1227"/>
              <a:gd name="T17" fmla="*/ 103188 h 144"/>
              <a:gd name="T18" fmla="*/ 323850 w 1227"/>
              <a:gd name="T19" fmla="*/ 107950 h 144"/>
              <a:gd name="T20" fmla="*/ 541337 w 1227"/>
              <a:gd name="T21" fmla="*/ 100013 h 144"/>
              <a:gd name="T22" fmla="*/ 698500 w 1227"/>
              <a:gd name="T23" fmla="*/ 101600 h 144"/>
              <a:gd name="T24" fmla="*/ 769937 w 1227"/>
              <a:gd name="T25" fmla="*/ 166688 h 144"/>
              <a:gd name="T26" fmla="*/ 885825 w 1227"/>
              <a:gd name="T27" fmla="*/ 215900 h 144"/>
              <a:gd name="T28" fmla="*/ 1019175 w 1227"/>
              <a:gd name="T29" fmla="*/ 227013 h 144"/>
              <a:gd name="T30" fmla="*/ 1155700 w 1227"/>
              <a:gd name="T31" fmla="*/ 192088 h 144"/>
              <a:gd name="T32" fmla="*/ 1247775 w 1227"/>
              <a:gd name="T33" fmla="*/ 130175 h 144"/>
              <a:gd name="T34" fmla="*/ 1312862 w 1227"/>
              <a:gd name="T35" fmla="*/ 106363 h 144"/>
              <a:gd name="T36" fmla="*/ 1487487 w 1227"/>
              <a:gd name="T37" fmla="*/ 107950 h 144"/>
              <a:gd name="T38" fmla="*/ 1620837 w 1227"/>
              <a:gd name="T39" fmla="*/ 106363 h 144"/>
              <a:gd name="T40" fmla="*/ 1774825 w 1227"/>
              <a:gd name="T41" fmla="*/ 106363 h 144"/>
              <a:gd name="T42" fmla="*/ 1922462 w 1227"/>
              <a:gd name="T43" fmla="*/ 109538 h 144"/>
              <a:gd name="T44" fmla="*/ 1946275 w 1227"/>
              <a:gd name="T45" fmla="*/ 53975 h 144"/>
              <a:gd name="T46" fmla="*/ 1922462 w 1227"/>
              <a:gd name="T47" fmla="*/ 58738 h 144"/>
              <a:gd name="T48" fmla="*/ 1858962 w 1227"/>
              <a:gd name="T49" fmla="*/ 93663 h 144"/>
              <a:gd name="T50" fmla="*/ 1689100 w 1227"/>
              <a:gd name="T51" fmla="*/ 88900 h 144"/>
              <a:gd name="T52" fmla="*/ 1493837 w 1227"/>
              <a:gd name="T53" fmla="*/ 92075 h 144"/>
              <a:gd name="T54" fmla="*/ 1350962 w 1227"/>
              <a:gd name="T55" fmla="*/ 98425 h 144"/>
              <a:gd name="T56" fmla="*/ 1293812 w 1227"/>
              <a:gd name="T57" fmla="*/ 84138 h 144"/>
              <a:gd name="T58" fmla="*/ 1284287 w 1227"/>
              <a:gd name="T59" fmla="*/ 50800 h 144"/>
              <a:gd name="T60" fmla="*/ 1266825 w 1227"/>
              <a:gd name="T61" fmla="*/ 34925 h 144"/>
              <a:gd name="T62" fmla="*/ 1206500 w 1227"/>
              <a:gd name="T63" fmla="*/ 114300 h 144"/>
              <a:gd name="T64" fmla="*/ 1139825 w 1227"/>
              <a:gd name="T65" fmla="*/ 160338 h 144"/>
              <a:gd name="T66" fmla="*/ 1065212 w 1227"/>
              <a:gd name="T67" fmla="*/ 177800 h 144"/>
              <a:gd name="T68" fmla="*/ 981075 w 1227"/>
              <a:gd name="T69" fmla="*/ 196850 h 144"/>
              <a:gd name="T70" fmla="*/ 884237 w 1227"/>
              <a:gd name="T71" fmla="*/ 174625 h 144"/>
              <a:gd name="T72" fmla="*/ 825500 w 1227"/>
              <a:gd name="T73" fmla="*/ 147638 h 144"/>
              <a:gd name="T74" fmla="*/ 771525 w 1227"/>
              <a:gd name="T75" fmla="*/ 136525 h 144"/>
              <a:gd name="T76" fmla="*/ 731837 w 1227"/>
              <a:gd name="T77" fmla="*/ 98425 h 144"/>
              <a:gd name="T78" fmla="*/ 685800 w 1227"/>
              <a:gd name="T79" fmla="*/ 38100 h 144"/>
              <a:gd name="T80" fmla="*/ 655637 w 1227"/>
              <a:gd name="T81" fmla="*/ 68263 h 144"/>
              <a:gd name="T82" fmla="*/ 538162 w 1227"/>
              <a:gd name="T83" fmla="*/ 76200 h 14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227" h="144">
                <a:moveTo>
                  <a:pt x="339" y="48"/>
                </a:moveTo>
                <a:lnTo>
                  <a:pt x="301" y="45"/>
                </a:lnTo>
                <a:lnTo>
                  <a:pt x="263" y="50"/>
                </a:lnTo>
                <a:lnTo>
                  <a:pt x="219" y="50"/>
                </a:lnTo>
                <a:lnTo>
                  <a:pt x="161" y="48"/>
                </a:lnTo>
                <a:lnTo>
                  <a:pt x="97" y="50"/>
                </a:lnTo>
                <a:lnTo>
                  <a:pt x="65" y="51"/>
                </a:lnTo>
                <a:lnTo>
                  <a:pt x="40" y="49"/>
                </a:lnTo>
                <a:lnTo>
                  <a:pt x="16" y="51"/>
                </a:lnTo>
                <a:lnTo>
                  <a:pt x="8" y="36"/>
                </a:lnTo>
                <a:lnTo>
                  <a:pt x="1" y="24"/>
                </a:lnTo>
                <a:lnTo>
                  <a:pt x="0" y="46"/>
                </a:lnTo>
                <a:lnTo>
                  <a:pt x="8" y="67"/>
                </a:lnTo>
                <a:lnTo>
                  <a:pt x="46" y="64"/>
                </a:lnTo>
                <a:lnTo>
                  <a:pt x="81" y="62"/>
                </a:lnTo>
                <a:lnTo>
                  <a:pt x="103" y="63"/>
                </a:lnTo>
                <a:lnTo>
                  <a:pt x="122" y="64"/>
                </a:lnTo>
                <a:lnTo>
                  <a:pt x="134" y="65"/>
                </a:lnTo>
                <a:lnTo>
                  <a:pt x="170" y="64"/>
                </a:lnTo>
                <a:lnTo>
                  <a:pt x="204" y="68"/>
                </a:lnTo>
                <a:lnTo>
                  <a:pt x="284" y="64"/>
                </a:lnTo>
                <a:lnTo>
                  <a:pt x="341" y="63"/>
                </a:lnTo>
                <a:lnTo>
                  <a:pt x="389" y="64"/>
                </a:lnTo>
                <a:lnTo>
                  <a:pt x="440" y="64"/>
                </a:lnTo>
                <a:lnTo>
                  <a:pt x="465" y="92"/>
                </a:lnTo>
                <a:lnTo>
                  <a:pt x="485" y="105"/>
                </a:lnTo>
                <a:lnTo>
                  <a:pt x="527" y="131"/>
                </a:lnTo>
                <a:lnTo>
                  <a:pt x="558" y="136"/>
                </a:lnTo>
                <a:lnTo>
                  <a:pt x="596" y="143"/>
                </a:lnTo>
                <a:lnTo>
                  <a:pt x="642" y="143"/>
                </a:lnTo>
                <a:lnTo>
                  <a:pt x="684" y="137"/>
                </a:lnTo>
                <a:lnTo>
                  <a:pt x="728" y="121"/>
                </a:lnTo>
                <a:lnTo>
                  <a:pt x="760" y="106"/>
                </a:lnTo>
                <a:lnTo>
                  <a:pt x="786" y="82"/>
                </a:lnTo>
                <a:lnTo>
                  <a:pt x="806" y="72"/>
                </a:lnTo>
                <a:lnTo>
                  <a:pt x="827" y="67"/>
                </a:lnTo>
                <a:lnTo>
                  <a:pt x="877" y="74"/>
                </a:lnTo>
                <a:lnTo>
                  <a:pt x="937" y="68"/>
                </a:lnTo>
                <a:lnTo>
                  <a:pt x="995" y="69"/>
                </a:lnTo>
                <a:lnTo>
                  <a:pt x="1021" y="67"/>
                </a:lnTo>
                <a:lnTo>
                  <a:pt x="1071" y="70"/>
                </a:lnTo>
                <a:lnTo>
                  <a:pt x="1118" y="67"/>
                </a:lnTo>
                <a:lnTo>
                  <a:pt x="1160" y="72"/>
                </a:lnTo>
                <a:lnTo>
                  <a:pt x="1211" y="69"/>
                </a:lnTo>
                <a:lnTo>
                  <a:pt x="1223" y="56"/>
                </a:lnTo>
                <a:lnTo>
                  <a:pt x="1226" y="34"/>
                </a:lnTo>
                <a:lnTo>
                  <a:pt x="1224" y="0"/>
                </a:lnTo>
                <a:lnTo>
                  <a:pt x="1211" y="37"/>
                </a:lnTo>
                <a:lnTo>
                  <a:pt x="1204" y="55"/>
                </a:lnTo>
                <a:lnTo>
                  <a:pt x="1171" y="59"/>
                </a:lnTo>
                <a:lnTo>
                  <a:pt x="1112" y="58"/>
                </a:lnTo>
                <a:lnTo>
                  <a:pt x="1064" y="56"/>
                </a:lnTo>
                <a:lnTo>
                  <a:pt x="983" y="54"/>
                </a:lnTo>
                <a:lnTo>
                  <a:pt x="941" y="58"/>
                </a:lnTo>
                <a:lnTo>
                  <a:pt x="885" y="56"/>
                </a:lnTo>
                <a:lnTo>
                  <a:pt x="851" y="62"/>
                </a:lnTo>
                <a:lnTo>
                  <a:pt x="828" y="55"/>
                </a:lnTo>
                <a:lnTo>
                  <a:pt x="815" y="53"/>
                </a:lnTo>
                <a:lnTo>
                  <a:pt x="804" y="46"/>
                </a:lnTo>
                <a:lnTo>
                  <a:pt x="809" y="32"/>
                </a:lnTo>
                <a:lnTo>
                  <a:pt x="809" y="17"/>
                </a:lnTo>
                <a:lnTo>
                  <a:pt x="798" y="22"/>
                </a:lnTo>
                <a:lnTo>
                  <a:pt x="786" y="49"/>
                </a:lnTo>
                <a:lnTo>
                  <a:pt x="760" y="72"/>
                </a:lnTo>
                <a:lnTo>
                  <a:pt x="745" y="87"/>
                </a:lnTo>
                <a:lnTo>
                  <a:pt x="718" y="101"/>
                </a:lnTo>
                <a:lnTo>
                  <a:pt x="701" y="98"/>
                </a:lnTo>
                <a:lnTo>
                  <a:pt x="671" y="112"/>
                </a:lnTo>
                <a:lnTo>
                  <a:pt x="644" y="118"/>
                </a:lnTo>
                <a:lnTo>
                  <a:pt x="618" y="124"/>
                </a:lnTo>
                <a:lnTo>
                  <a:pt x="585" y="108"/>
                </a:lnTo>
                <a:lnTo>
                  <a:pt x="557" y="110"/>
                </a:lnTo>
                <a:lnTo>
                  <a:pt x="546" y="92"/>
                </a:lnTo>
                <a:lnTo>
                  <a:pt x="520" y="93"/>
                </a:lnTo>
                <a:lnTo>
                  <a:pt x="507" y="98"/>
                </a:lnTo>
                <a:lnTo>
                  <a:pt x="486" y="86"/>
                </a:lnTo>
                <a:lnTo>
                  <a:pt x="469" y="77"/>
                </a:lnTo>
                <a:lnTo>
                  <a:pt x="461" y="62"/>
                </a:lnTo>
                <a:lnTo>
                  <a:pt x="446" y="29"/>
                </a:lnTo>
                <a:lnTo>
                  <a:pt x="432" y="24"/>
                </a:lnTo>
                <a:lnTo>
                  <a:pt x="425" y="44"/>
                </a:lnTo>
                <a:lnTo>
                  <a:pt x="413" y="43"/>
                </a:lnTo>
                <a:lnTo>
                  <a:pt x="372" y="55"/>
                </a:lnTo>
                <a:lnTo>
                  <a:pt x="339" y="48"/>
                </a:lnTo>
              </a:path>
            </a:pathLst>
          </a:custGeom>
          <a:solidFill>
            <a:schemeClr val="bg1"/>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fontAlgn="base">
              <a:spcBef>
                <a:spcPct val="0"/>
              </a:spcBef>
              <a:spcAft>
                <a:spcPct val="0"/>
              </a:spcAft>
            </a:pPr>
            <a:endParaRPr lang="en-US" sz="2000" smtClean="0">
              <a:solidFill>
                <a:srgbClr val="FFFFCC"/>
              </a:solidFill>
            </a:endParaRPr>
          </a:p>
        </p:txBody>
      </p:sp>
      <p:sp>
        <p:nvSpPr>
          <p:cNvPr id="1033" name="Freeform 1033"/>
          <p:cNvSpPr>
            <a:spLocks/>
          </p:cNvSpPr>
          <p:nvPr/>
        </p:nvSpPr>
        <p:spPr bwMode="auto">
          <a:xfrm>
            <a:off x="4868863" y="249238"/>
            <a:ext cx="122237" cy="406400"/>
          </a:xfrm>
          <a:custGeom>
            <a:avLst/>
            <a:gdLst>
              <a:gd name="T0" fmla="*/ 80962 w 77"/>
              <a:gd name="T1" fmla="*/ 9525 h 256"/>
              <a:gd name="T2" fmla="*/ 74612 w 77"/>
              <a:gd name="T3" fmla="*/ 39688 h 256"/>
              <a:gd name="T4" fmla="*/ 120650 w 77"/>
              <a:gd name="T5" fmla="*/ 42863 h 256"/>
              <a:gd name="T6" fmla="*/ 103187 w 77"/>
              <a:gd name="T7" fmla="*/ 96838 h 256"/>
              <a:gd name="T8" fmla="*/ 104775 w 77"/>
              <a:gd name="T9" fmla="*/ 138113 h 256"/>
              <a:gd name="T10" fmla="*/ 115887 w 77"/>
              <a:gd name="T11" fmla="*/ 174625 h 256"/>
              <a:gd name="T12" fmla="*/ 96837 w 77"/>
              <a:gd name="T13" fmla="*/ 211138 h 256"/>
              <a:gd name="T14" fmla="*/ 90487 w 77"/>
              <a:gd name="T15" fmla="*/ 249238 h 256"/>
              <a:gd name="T16" fmla="*/ 80962 w 77"/>
              <a:gd name="T17" fmla="*/ 287338 h 256"/>
              <a:gd name="T18" fmla="*/ 66675 w 77"/>
              <a:gd name="T19" fmla="*/ 312738 h 256"/>
              <a:gd name="T20" fmla="*/ 50800 w 77"/>
              <a:gd name="T21" fmla="*/ 338138 h 256"/>
              <a:gd name="T22" fmla="*/ 31750 w 77"/>
              <a:gd name="T23" fmla="*/ 365125 h 256"/>
              <a:gd name="T24" fmla="*/ 20637 w 77"/>
              <a:gd name="T25" fmla="*/ 382588 h 256"/>
              <a:gd name="T26" fmla="*/ 0 w 77"/>
              <a:gd name="T27" fmla="*/ 404813 h 256"/>
              <a:gd name="T28" fmla="*/ 12700 w 77"/>
              <a:gd name="T29" fmla="*/ 365125 h 256"/>
              <a:gd name="T30" fmla="*/ 38100 w 77"/>
              <a:gd name="T31" fmla="*/ 336550 h 256"/>
              <a:gd name="T32" fmla="*/ 33337 w 77"/>
              <a:gd name="T33" fmla="*/ 304800 h 256"/>
              <a:gd name="T34" fmla="*/ 57150 w 77"/>
              <a:gd name="T35" fmla="*/ 265113 h 256"/>
              <a:gd name="T36" fmla="*/ 69850 w 77"/>
              <a:gd name="T37" fmla="*/ 217488 h 256"/>
              <a:gd name="T38" fmla="*/ 63500 w 77"/>
              <a:gd name="T39" fmla="*/ 171450 h 256"/>
              <a:gd name="T40" fmla="*/ 68262 w 77"/>
              <a:gd name="T41" fmla="*/ 134938 h 256"/>
              <a:gd name="T42" fmla="*/ 63500 w 77"/>
              <a:gd name="T43" fmla="*/ 107950 h 256"/>
              <a:gd name="T44" fmla="*/ 30162 w 77"/>
              <a:gd name="T45" fmla="*/ 57150 h 256"/>
              <a:gd name="T46" fmla="*/ 9525 w 77"/>
              <a:gd name="T47" fmla="*/ 4763 h 256"/>
              <a:gd name="T48" fmla="*/ 79375 w 77"/>
              <a:gd name="T49" fmla="*/ 0 h 256"/>
              <a:gd name="T50" fmla="*/ 80962 w 77"/>
              <a:gd name="T51" fmla="*/ 9525 h 25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77" h="256">
                <a:moveTo>
                  <a:pt x="51" y="6"/>
                </a:moveTo>
                <a:lnTo>
                  <a:pt x="47" y="25"/>
                </a:lnTo>
                <a:lnTo>
                  <a:pt x="76" y="27"/>
                </a:lnTo>
                <a:lnTo>
                  <a:pt x="65" y="61"/>
                </a:lnTo>
                <a:lnTo>
                  <a:pt x="66" y="87"/>
                </a:lnTo>
                <a:lnTo>
                  <a:pt x="73" y="110"/>
                </a:lnTo>
                <a:lnTo>
                  <a:pt x="61" y="133"/>
                </a:lnTo>
                <a:lnTo>
                  <a:pt x="57" y="157"/>
                </a:lnTo>
                <a:lnTo>
                  <a:pt x="51" y="181"/>
                </a:lnTo>
                <a:lnTo>
                  <a:pt x="42" y="197"/>
                </a:lnTo>
                <a:lnTo>
                  <a:pt x="32" y="213"/>
                </a:lnTo>
                <a:lnTo>
                  <a:pt x="20" y="230"/>
                </a:lnTo>
                <a:lnTo>
                  <a:pt x="13" y="241"/>
                </a:lnTo>
                <a:lnTo>
                  <a:pt x="0" y="255"/>
                </a:lnTo>
                <a:lnTo>
                  <a:pt x="8" y="230"/>
                </a:lnTo>
                <a:lnTo>
                  <a:pt x="24" y="212"/>
                </a:lnTo>
                <a:lnTo>
                  <a:pt x="21" y="192"/>
                </a:lnTo>
                <a:lnTo>
                  <a:pt x="36" y="167"/>
                </a:lnTo>
                <a:lnTo>
                  <a:pt x="44" y="137"/>
                </a:lnTo>
                <a:lnTo>
                  <a:pt x="40" y="108"/>
                </a:lnTo>
                <a:lnTo>
                  <a:pt x="43" y="85"/>
                </a:lnTo>
                <a:lnTo>
                  <a:pt x="40" y="68"/>
                </a:lnTo>
                <a:lnTo>
                  <a:pt x="19" y="36"/>
                </a:lnTo>
                <a:lnTo>
                  <a:pt x="6" y="3"/>
                </a:lnTo>
                <a:lnTo>
                  <a:pt x="50" y="0"/>
                </a:lnTo>
                <a:lnTo>
                  <a:pt x="51" y="6"/>
                </a:lnTo>
              </a:path>
            </a:pathLst>
          </a:custGeom>
          <a:gradFill rotWithShape="0">
            <a:gsLst>
              <a:gs pos="0">
                <a:srgbClr val="FFFFFF"/>
              </a:gs>
              <a:gs pos="50000">
                <a:srgbClr val="00CCFF"/>
              </a:gs>
              <a:gs pos="100000">
                <a:srgbClr val="FFFFFF"/>
              </a:gs>
            </a:gsLst>
            <a:lin ang="0" scaled="1"/>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fontAlgn="base">
              <a:spcBef>
                <a:spcPct val="0"/>
              </a:spcBef>
              <a:spcAft>
                <a:spcPct val="0"/>
              </a:spcAft>
            </a:pPr>
            <a:endParaRPr lang="en-US" sz="2000" smtClean="0">
              <a:solidFill>
                <a:srgbClr val="FFFFCC"/>
              </a:solidFill>
            </a:endParaRPr>
          </a:p>
        </p:txBody>
      </p:sp>
      <p:sp>
        <p:nvSpPr>
          <p:cNvPr id="1034" name="Freeform 1034"/>
          <p:cNvSpPr>
            <a:spLocks/>
          </p:cNvSpPr>
          <p:nvPr/>
        </p:nvSpPr>
        <p:spPr bwMode="auto">
          <a:xfrm>
            <a:off x="3605213" y="19050"/>
            <a:ext cx="1951037" cy="411163"/>
          </a:xfrm>
          <a:custGeom>
            <a:avLst/>
            <a:gdLst>
              <a:gd name="T0" fmla="*/ 0 w 1229"/>
              <a:gd name="T1" fmla="*/ 411163 h 259"/>
              <a:gd name="T2" fmla="*/ 7937 w 1229"/>
              <a:gd name="T3" fmla="*/ 244475 h 259"/>
              <a:gd name="T4" fmla="*/ 36512 w 1229"/>
              <a:gd name="T5" fmla="*/ 206375 h 259"/>
              <a:gd name="T6" fmla="*/ 88900 w 1229"/>
              <a:gd name="T7" fmla="*/ 231775 h 259"/>
              <a:gd name="T8" fmla="*/ 134937 w 1229"/>
              <a:gd name="T9" fmla="*/ 203200 h 259"/>
              <a:gd name="T10" fmla="*/ 185737 w 1229"/>
              <a:gd name="T11" fmla="*/ 228600 h 259"/>
              <a:gd name="T12" fmla="*/ 241300 w 1229"/>
              <a:gd name="T13" fmla="*/ 228600 h 259"/>
              <a:gd name="T14" fmla="*/ 330200 w 1229"/>
              <a:gd name="T15" fmla="*/ 219075 h 259"/>
              <a:gd name="T16" fmla="*/ 395287 w 1229"/>
              <a:gd name="T17" fmla="*/ 193675 h 259"/>
              <a:gd name="T18" fmla="*/ 458787 w 1229"/>
              <a:gd name="T19" fmla="*/ 219075 h 259"/>
              <a:gd name="T20" fmla="*/ 495300 w 1229"/>
              <a:gd name="T21" fmla="*/ 227013 h 259"/>
              <a:gd name="T22" fmla="*/ 574675 w 1229"/>
              <a:gd name="T23" fmla="*/ 217488 h 259"/>
              <a:gd name="T24" fmla="*/ 712787 w 1229"/>
              <a:gd name="T25" fmla="*/ 192088 h 259"/>
              <a:gd name="T26" fmla="*/ 792162 w 1229"/>
              <a:gd name="T27" fmla="*/ 131763 h 259"/>
              <a:gd name="T28" fmla="*/ 776287 w 1229"/>
              <a:gd name="T29" fmla="*/ 188913 h 259"/>
              <a:gd name="T30" fmla="*/ 842962 w 1229"/>
              <a:gd name="T31" fmla="*/ 209550 h 259"/>
              <a:gd name="T32" fmla="*/ 887412 w 1229"/>
              <a:gd name="T33" fmla="*/ 250825 h 259"/>
              <a:gd name="T34" fmla="*/ 930275 w 1229"/>
              <a:gd name="T35" fmla="*/ 282575 h 259"/>
              <a:gd name="T36" fmla="*/ 955675 w 1229"/>
              <a:gd name="T37" fmla="*/ 282575 h 259"/>
              <a:gd name="T38" fmla="*/ 922337 w 1229"/>
              <a:gd name="T39" fmla="*/ 230188 h 259"/>
              <a:gd name="T40" fmla="*/ 890587 w 1229"/>
              <a:gd name="T41" fmla="*/ 163513 h 259"/>
              <a:gd name="T42" fmla="*/ 868362 w 1229"/>
              <a:gd name="T43" fmla="*/ 130175 h 259"/>
              <a:gd name="T44" fmla="*/ 911225 w 1229"/>
              <a:gd name="T45" fmla="*/ 98425 h 259"/>
              <a:gd name="T46" fmla="*/ 849312 w 1229"/>
              <a:gd name="T47" fmla="*/ 88900 h 259"/>
              <a:gd name="T48" fmla="*/ 952500 w 1229"/>
              <a:gd name="T49" fmla="*/ 66675 h 259"/>
              <a:gd name="T50" fmla="*/ 1073150 w 1229"/>
              <a:gd name="T51" fmla="*/ 87313 h 259"/>
              <a:gd name="T52" fmla="*/ 1144587 w 1229"/>
              <a:gd name="T53" fmla="*/ 95250 h 259"/>
              <a:gd name="T54" fmla="*/ 1227137 w 1229"/>
              <a:gd name="T55" fmla="*/ 171450 h 259"/>
              <a:gd name="T56" fmla="*/ 1314450 w 1229"/>
              <a:gd name="T57" fmla="*/ 220663 h 259"/>
              <a:gd name="T58" fmla="*/ 1395412 w 1229"/>
              <a:gd name="T59" fmla="*/ 223838 h 259"/>
              <a:gd name="T60" fmla="*/ 1473200 w 1229"/>
              <a:gd name="T61" fmla="*/ 203200 h 259"/>
              <a:gd name="T62" fmla="*/ 1519237 w 1229"/>
              <a:gd name="T63" fmla="*/ 220663 h 259"/>
              <a:gd name="T64" fmla="*/ 1557337 w 1229"/>
              <a:gd name="T65" fmla="*/ 206375 h 259"/>
              <a:gd name="T66" fmla="*/ 1611312 w 1229"/>
              <a:gd name="T67" fmla="*/ 231775 h 259"/>
              <a:gd name="T68" fmla="*/ 1652587 w 1229"/>
              <a:gd name="T69" fmla="*/ 228600 h 259"/>
              <a:gd name="T70" fmla="*/ 1687512 w 1229"/>
              <a:gd name="T71" fmla="*/ 206375 h 259"/>
              <a:gd name="T72" fmla="*/ 1744662 w 1229"/>
              <a:gd name="T73" fmla="*/ 231775 h 259"/>
              <a:gd name="T74" fmla="*/ 1790700 w 1229"/>
              <a:gd name="T75" fmla="*/ 220663 h 259"/>
              <a:gd name="T76" fmla="*/ 1831975 w 1229"/>
              <a:gd name="T77" fmla="*/ 236538 h 259"/>
              <a:gd name="T78" fmla="*/ 1900237 w 1229"/>
              <a:gd name="T79" fmla="*/ 219075 h 259"/>
              <a:gd name="T80" fmla="*/ 1938337 w 1229"/>
              <a:gd name="T81" fmla="*/ 261938 h 259"/>
              <a:gd name="T82" fmla="*/ 1951037 w 1229"/>
              <a:gd name="T83" fmla="*/ 244475 h 259"/>
              <a:gd name="T84" fmla="*/ 1943100 w 1229"/>
              <a:gd name="T85" fmla="*/ 177800 h 259"/>
              <a:gd name="T86" fmla="*/ 1884362 w 1229"/>
              <a:gd name="T87" fmla="*/ 147638 h 259"/>
              <a:gd name="T88" fmla="*/ 1809750 w 1229"/>
              <a:gd name="T89" fmla="*/ 160338 h 259"/>
              <a:gd name="T90" fmla="*/ 1744662 w 1229"/>
              <a:gd name="T91" fmla="*/ 147638 h 259"/>
              <a:gd name="T92" fmla="*/ 1651000 w 1229"/>
              <a:gd name="T93" fmla="*/ 150813 h 259"/>
              <a:gd name="T94" fmla="*/ 1581150 w 1229"/>
              <a:gd name="T95" fmla="*/ 147638 h 259"/>
              <a:gd name="T96" fmla="*/ 1516062 w 1229"/>
              <a:gd name="T97" fmla="*/ 152400 h 259"/>
              <a:gd name="T98" fmla="*/ 1443037 w 1229"/>
              <a:gd name="T99" fmla="*/ 152400 h 259"/>
              <a:gd name="T100" fmla="*/ 1366837 w 1229"/>
              <a:gd name="T101" fmla="*/ 153988 h 259"/>
              <a:gd name="T102" fmla="*/ 1311275 w 1229"/>
              <a:gd name="T103" fmla="*/ 152400 h 259"/>
              <a:gd name="T104" fmla="*/ 1246187 w 1229"/>
              <a:gd name="T105" fmla="*/ 109538 h 259"/>
              <a:gd name="T106" fmla="*/ 1154112 w 1229"/>
              <a:gd name="T107" fmla="*/ 47625 h 259"/>
              <a:gd name="T108" fmla="*/ 1022350 w 1229"/>
              <a:gd name="T109" fmla="*/ 3175 h 259"/>
              <a:gd name="T110" fmla="*/ 889000 w 1229"/>
              <a:gd name="T111" fmla="*/ 12700 h 259"/>
              <a:gd name="T112" fmla="*/ 752475 w 1229"/>
              <a:gd name="T113" fmla="*/ 71438 h 259"/>
              <a:gd name="T114" fmla="*/ 633412 w 1229"/>
              <a:gd name="T115" fmla="*/ 150813 h 259"/>
              <a:gd name="T116" fmla="*/ 520700 w 1229"/>
              <a:gd name="T117" fmla="*/ 153988 h 259"/>
              <a:gd name="T118" fmla="*/ 366712 w 1229"/>
              <a:gd name="T119" fmla="*/ 152400 h 259"/>
              <a:gd name="T120" fmla="*/ 173037 w 1229"/>
              <a:gd name="T121" fmla="*/ 147638 h 259"/>
              <a:gd name="T122" fmla="*/ 30162 w 1229"/>
              <a:gd name="T123" fmla="*/ 152400 h 259"/>
              <a:gd name="T124" fmla="*/ 0 w 1229"/>
              <a:gd name="T125" fmla="*/ 209550 h 25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29" h="259">
                <a:moveTo>
                  <a:pt x="0" y="175"/>
                </a:moveTo>
                <a:lnTo>
                  <a:pt x="0" y="219"/>
                </a:lnTo>
                <a:lnTo>
                  <a:pt x="0" y="259"/>
                </a:lnTo>
                <a:lnTo>
                  <a:pt x="3" y="226"/>
                </a:lnTo>
                <a:lnTo>
                  <a:pt x="4" y="201"/>
                </a:lnTo>
                <a:lnTo>
                  <a:pt x="5" y="154"/>
                </a:lnTo>
                <a:lnTo>
                  <a:pt x="8" y="132"/>
                </a:lnTo>
                <a:lnTo>
                  <a:pt x="16" y="124"/>
                </a:lnTo>
                <a:lnTo>
                  <a:pt x="23" y="130"/>
                </a:lnTo>
                <a:lnTo>
                  <a:pt x="33" y="131"/>
                </a:lnTo>
                <a:lnTo>
                  <a:pt x="47" y="138"/>
                </a:lnTo>
                <a:lnTo>
                  <a:pt x="56" y="146"/>
                </a:lnTo>
                <a:lnTo>
                  <a:pt x="66" y="146"/>
                </a:lnTo>
                <a:lnTo>
                  <a:pt x="75" y="141"/>
                </a:lnTo>
                <a:lnTo>
                  <a:pt x="85" y="128"/>
                </a:lnTo>
                <a:lnTo>
                  <a:pt x="93" y="129"/>
                </a:lnTo>
                <a:lnTo>
                  <a:pt x="108" y="139"/>
                </a:lnTo>
                <a:lnTo>
                  <a:pt x="117" y="144"/>
                </a:lnTo>
                <a:lnTo>
                  <a:pt x="126" y="149"/>
                </a:lnTo>
                <a:lnTo>
                  <a:pt x="136" y="151"/>
                </a:lnTo>
                <a:lnTo>
                  <a:pt x="152" y="144"/>
                </a:lnTo>
                <a:lnTo>
                  <a:pt x="171" y="158"/>
                </a:lnTo>
                <a:lnTo>
                  <a:pt x="185" y="151"/>
                </a:lnTo>
                <a:lnTo>
                  <a:pt x="208" y="138"/>
                </a:lnTo>
                <a:lnTo>
                  <a:pt x="222" y="138"/>
                </a:lnTo>
                <a:lnTo>
                  <a:pt x="238" y="127"/>
                </a:lnTo>
                <a:lnTo>
                  <a:pt x="249" y="122"/>
                </a:lnTo>
                <a:lnTo>
                  <a:pt x="265" y="136"/>
                </a:lnTo>
                <a:lnTo>
                  <a:pt x="278" y="132"/>
                </a:lnTo>
                <a:lnTo>
                  <a:pt x="289" y="138"/>
                </a:lnTo>
                <a:lnTo>
                  <a:pt x="296" y="138"/>
                </a:lnTo>
                <a:lnTo>
                  <a:pt x="305" y="138"/>
                </a:lnTo>
                <a:lnTo>
                  <a:pt x="312" y="143"/>
                </a:lnTo>
                <a:lnTo>
                  <a:pt x="323" y="138"/>
                </a:lnTo>
                <a:lnTo>
                  <a:pt x="331" y="124"/>
                </a:lnTo>
                <a:lnTo>
                  <a:pt x="362" y="137"/>
                </a:lnTo>
                <a:lnTo>
                  <a:pt x="376" y="152"/>
                </a:lnTo>
                <a:lnTo>
                  <a:pt x="382" y="176"/>
                </a:lnTo>
                <a:lnTo>
                  <a:pt x="449" y="121"/>
                </a:lnTo>
                <a:lnTo>
                  <a:pt x="465" y="101"/>
                </a:lnTo>
                <a:lnTo>
                  <a:pt x="481" y="91"/>
                </a:lnTo>
                <a:lnTo>
                  <a:pt x="499" y="83"/>
                </a:lnTo>
                <a:lnTo>
                  <a:pt x="496" y="98"/>
                </a:lnTo>
                <a:lnTo>
                  <a:pt x="476" y="123"/>
                </a:lnTo>
                <a:lnTo>
                  <a:pt x="489" y="119"/>
                </a:lnTo>
                <a:lnTo>
                  <a:pt x="508" y="110"/>
                </a:lnTo>
                <a:lnTo>
                  <a:pt x="522" y="116"/>
                </a:lnTo>
                <a:lnTo>
                  <a:pt x="531" y="132"/>
                </a:lnTo>
                <a:lnTo>
                  <a:pt x="526" y="146"/>
                </a:lnTo>
                <a:lnTo>
                  <a:pt x="544" y="148"/>
                </a:lnTo>
                <a:lnTo>
                  <a:pt x="559" y="158"/>
                </a:lnTo>
                <a:lnTo>
                  <a:pt x="565" y="170"/>
                </a:lnTo>
                <a:lnTo>
                  <a:pt x="578" y="167"/>
                </a:lnTo>
                <a:lnTo>
                  <a:pt x="586" y="178"/>
                </a:lnTo>
                <a:lnTo>
                  <a:pt x="598" y="196"/>
                </a:lnTo>
                <a:lnTo>
                  <a:pt x="608" y="193"/>
                </a:lnTo>
                <a:lnTo>
                  <a:pt x="602" y="178"/>
                </a:lnTo>
                <a:lnTo>
                  <a:pt x="598" y="162"/>
                </a:lnTo>
                <a:lnTo>
                  <a:pt x="590" y="156"/>
                </a:lnTo>
                <a:lnTo>
                  <a:pt x="581" y="145"/>
                </a:lnTo>
                <a:lnTo>
                  <a:pt x="586" y="122"/>
                </a:lnTo>
                <a:lnTo>
                  <a:pt x="579" y="106"/>
                </a:lnTo>
                <a:lnTo>
                  <a:pt x="561" y="103"/>
                </a:lnTo>
                <a:lnTo>
                  <a:pt x="566" y="91"/>
                </a:lnTo>
                <a:lnTo>
                  <a:pt x="578" y="81"/>
                </a:lnTo>
                <a:lnTo>
                  <a:pt x="547" y="82"/>
                </a:lnTo>
                <a:lnTo>
                  <a:pt x="561" y="75"/>
                </a:lnTo>
                <a:lnTo>
                  <a:pt x="587" y="64"/>
                </a:lnTo>
                <a:lnTo>
                  <a:pt x="574" y="62"/>
                </a:lnTo>
                <a:lnTo>
                  <a:pt x="540" y="71"/>
                </a:lnTo>
                <a:lnTo>
                  <a:pt x="524" y="65"/>
                </a:lnTo>
                <a:lnTo>
                  <a:pt x="535" y="56"/>
                </a:lnTo>
                <a:lnTo>
                  <a:pt x="559" y="53"/>
                </a:lnTo>
                <a:lnTo>
                  <a:pt x="579" y="50"/>
                </a:lnTo>
                <a:lnTo>
                  <a:pt x="600" y="42"/>
                </a:lnTo>
                <a:lnTo>
                  <a:pt x="635" y="37"/>
                </a:lnTo>
                <a:lnTo>
                  <a:pt x="660" y="41"/>
                </a:lnTo>
                <a:lnTo>
                  <a:pt x="676" y="55"/>
                </a:lnTo>
                <a:lnTo>
                  <a:pt x="692" y="63"/>
                </a:lnTo>
                <a:lnTo>
                  <a:pt x="704" y="57"/>
                </a:lnTo>
                <a:lnTo>
                  <a:pt x="721" y="60"/>
                </a:lnTo>
                <a:lnTo>
                  <a:pt x="741" y="72"/>
                </a:lnTo>
                <a:lnTo>
                  <a:pt x="758" y="88"/>
                </a:lnTo>
                <a:lnTo>
                  <a:pt x="773" y="108"/>
                </a:lnTo>
                <a:lnTo>
                  <a:pt x="797" y="115"/>
                </a:lnTo>
                <a:lnTo>
                  <a:pt x="816" y="128"/>
                </a:lnTo>
                <a:lnTo>
                  <a:pt x="828" y="139"/>
                </a:lnTo>
                <a:lnTo>
                  <a:pt x="846" y="151"/>
                </a:lnTo>
                <a:lnTo>
                  <a:pt x="866" y="147"/>
                </a:lnTo>
                <a:lnTo>
                  <a:pt x="879" y="141"/>
                </a:lnTo>
                <a:lnTo>
                  <a:pt x="904" y="141"/>
                </a:lnTo>
                <a:lnTo>
                  <a:pt x="917" y="126"/>
                </a:lnTo>
                <a:lnTo>
                  <a:pt x="928" y="128"/>
                </a:lnTo>
                <a:lnTo>
                  <a:pt x="936" y="128"/>
                </a:lnTo>
                <a:lnTo>
                  <a:pt x="946" y="134"/>
                </a:lnTo>
                <a:lnTo>
                  <a:pt x="957" y="139"/>
                </a:lnTo>
                <a:lnTo>
                  <a:pt x="965" y="129"/>
                </a:lnTo>
                <a:lnTo>
                  <a:pt x="974" y="126"/>
                </a:lnTo>
                <a:lnTo>
                  <a:pt x="981" y="130"/>
                </a:lnTo>
                <a:lnTo>
                  <a:pt x="989" y="124"/>
                </a:lnTo>
                <a:lnTo>
                  <a:pt x="1005" y="132"/>
                </a:lnTo>
                <a:lnTo>
                  <a:pt x="1015" y="146"/>
                </a:lnTo>
                <a:lnTo>
                  <a:pt x="1025" y="147"/>
                </a:lnTo>
                <a:lnTo>
                  <a:pt x="1032" y="149"/>
                </a:lnTo>
                <a:lnTo>
                  <a:pt x="1041" y="144"/>
                </a:lnTo>
                <a:lnTo>
                  <a:pt x="1048" y="138"/>
                </a:lnTo>
                <a:lnTo>
                  <a:pt x="1054" y="136"/>
                </a:lnTo>
                <a:lnTo>
                  <a:pt x="1063" y="130"/>
                </a:lnTo>
                <a:lnTo>
                  <a:pt x="1074" y="130"/>
                </a:lnTo>
                <a:lnTo>
                  <a:pt x="1084" y="139"/>
                </a:lnTo>
                <a:lnTo>
                  <a:pt x="1099" y="146"/>
                </a:lnTo>
                <a:lnTo>
                  <a:pt x="1112" y="139"/>
                </a:lnTo>
                <a:lnTo>
                  <a:pt x="1119" y="136"/>
                </a:lnTo>
                <a:lnTo>
                  <a:pt x="1128" y="139"/>
                </a:lnTo>
                <a:lnTo>
                  <a:pt x="1135" y="141"/>
                </a:lnTo>
                <a:lnTo>
                  <a:pt x="1144" y="149"/>
                </a:lnTo>
                <a:lnTo>
                  <a:pt x="1154" y="149"/>
                </a:lnTo>
                <a:lnTo>
                  <a:pt x="1166" y="146"/>
                </a:lnTo>
                <a:lnTo>
                  <a:pt x="1180" y="143"/>
                </a:lnTo>
                <a:lnTo>
                  <a:pt x="1197" y="138"/>
                </a:lnTo>
                <a:lnTo>
                  <a:pt x="1209" y="143"/>
                </a:lnTo>
                <a:lnTo>
                  <a:pt x="1216" y="150"/>
                </a:lnTo>
                <a:lnTo>
                  <a:pt x="1221" y="165"/>
                </a:lnTo>
                <a:lnTo>
                  <a:pt x="1225" y="189"/>
                </a:lnTo>
                <a:lnTo>
                  <a:pt x="1229" y="222"/>
                </a:lnTo>
                <a:lnTo>
                  <a:pt x="1229" y="154"/>
                </a:lnTo>
                <a:lnTo>
                  <a:pt x="1229" y="137"/>
                </a:lnTo>
                <a:lnTo>
                  <a:pt x="1227" y="126"/>
                </a:lnTo>
                <a:lnTo>
                  <a:pt x="1224" y="112"/>
                </a:lnTo>
                <a:lnTo>
                  <a:pt x="1218" y="100"/>
                </a:lnTo>
                <a:lnTo>
                  <a:pt x="1205" y="95"/>
                </a:lnTo>
                <a:lnTo>
                  <a:pt x="1187" y="93"/>
                </a:lnTo>
                <a:lnTo>
                  <a:pt x="1172" y="95"/>
                </a:lnTo>
                <a:lnTo>
                  <a:pt x="1156" y="91"/>
                </a:lnTo>
                <a:lnTo>
                  <a:pt x="1140" y="101"/>
                </a:lnTo>
                <a:lnTo>
                  <a:pt x="1124" y="96"/>
                </a:lnTo>
                <a:lnTo>
                  <a:pt x="1110" y="93"/>
                </a:lnTo>
                <a:lnTo>
                  <a:pt x="1099" y="93"/>
                </a:lnTo>
                <a:lnTo>
                  <a:pt x="1071" y="96"/>
                </a:lnTo>
                <a:lnTo>
                  <a:pt x="1056" y="98"/>
                </a:lnTo>
                <a:lnTo>
                  <a:pt x="1040" y="95"/>
                </a:lnTo>
                <a:lnTo>
                  <a:pt x="1024" y="99"/>
                </a:lnTo>
                <a:lnTo>
                  <a:pt x="1004" y="95"/>
                </a:lnTo>
                <a:lnTo>
                  <a:pt x="996" y="93"/>
                </a:lnTo>
                <a:lnTo>
                  <a:pt x="981" y="93"/>
                </a:lnTo>
                <a:lnTo>
                  <a:pt x="966" y="91"/>
                </a:lnTo>
                <a:lnTo>
                  <a:pt x="955" y="96"/>
                </a:lnTo>
                <a:lnTo>
                  <a:pt x="946" y="95"/>
                </a:lnTo>
                <a:lnTo>
                  <a:pt x="926" y="93"/>
                </a:lnTo>
                <a:lnTo>
                  <a:pt x="909" y="96"/>
                </a:lnTo>
                <a:lnTo>
                  <a:pt x="894" y="96"/>
                </a:lnTo>
                <a:lnTo>
                  <a:pt x="876" y="91"/>
                </a:lnTo>
                <a:lnTo>
                  <a:pt x="861" y="97"/>
                </a:lnTo>
                <a:lnTo>
                  <a:pt x="849" y="93"/>
                </a:lnTo>
                <a:lnTo>
                  <a:pt x="838" y="99"/>
                </a:lnTo>
                <a:lnTo>
                  <a:pt x="826" y="96"/>
                </a:lnTo>
                <a:lnTo>
                  <a:pt x="812" y="93"/>
                </a:lnTo>
                <a:lnTo>
                  <a:pt x="804" y="88"/>
                </a:lnTo>
                <a:lnTo>
                  <a:pt x="785" y="69"/>
                </a:lnTo>
                <a:lnTo>
                  <a:pt x="764" y="52"/>
                </a:lnTo>
                <a:lnTo>
                  <a:pt x="745" y="40"/>
                </a:lnTo>
                <a:lnTo>
                  <a:pt x="727" y="30"/>
                </a:lnTo>
                <a:lnTo>
                  <a:pt x="700" y="17"/>
                </a:lnTo>
                <a:lnTo>
                  <a:pt x="672" y="8"/>
                </a:lnTo>
                <a:lnTo>
                  <a:pt x="644" y="2"/>
                </a:lnTo>
                <a:lnTo>
                  <a:pt x="617" y="0"/>
                </a:lnTo>
                <a:lnTo>
                  <a:pt x="591" y="2"/>
                </a:lnTo>
                <a:lnTo>
                  <a:pt x="560" y="8"/>
                </a:lnTo>
                <a:lnTo>
                  <a:pt x="528" y="17"/>
                </a:lnTo>
                <a:lnTo>
                  <a:pt x="500" y="29"/>
                </a:lnTo>
                <a:lnTo>
                  <a:pt x="474" y="45"/>
                </a:lnTo>
                <a:lnTo>
                  <a:pt x="452" y="63"/>
                </a:lnTo>
                <a:lnTo>
                  <a:pt x="426" y="87"/>
                </a:lnTo>
                <a:lnTo>
                  <a:pt x="399" y="95"/>
                </a:lnTo>
                <a:lnTo>
                  <a:pt x="376" y="99"/>
                </a:lnTo>
                <a:lnTo>
                  <a:pt x="352" y="101"/>
                </a:lnTo>
                <a:lnTo>
                  <a:pt x="328" y="97"/>
                </a:lnTo>
                <a:lnTo>
                  <a:pt x="309" y="97"/>
                </a:lnTo>
                <a:lnTo>
                  <a:pt x="249" y="97"/>
                </a:lnTo>
                <a:lnTo>
                  <a:pt x="231" y="96"/>
                </a:lnTo>
                <a:lnTo>
                  <a:pt x="180" y="99"/>
                </a:lnTo>
                <a:lnTo>
                  <a:pt x="148" y="97"/>
                </a:lnTo>
                <a:lnTo>
                  <a:pt x="109" y="93"/>
                </a:lnTo>
                <a:lnTo>
                  <a:pt x="61" y="95"/>
                </a:lnTo>
                <a:lnTo>
                  <a:pt x="32" y="95"/>
                </a:lnTo>
                <a:lnTo>
                  <a:pt x="19" y="96"/>
                </a:lnTo>
                <a:lnTo>
                  <a:pt x="10" y="101"/>
                </a:lnTo>
                <a:lnTo>
                  <a:pt x="2" y="113"/>
                </a:lnTo>
                <a:lnTo>
                  <a:pt x="0" y="132"/>
                </a:lnTo>
                <a:lnTo>
                  <a:pt x="0" y="152"/>
                </a:lnTo>
                <a:lnTo>
                  <a:pt x="0" y="175"/>
                </a:lnTo>
              </a:path>
            </a:pathLst>
          </a:custGeom>
          <a:solidFill>
            <a:srgbClr val="FFFFFF"/>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fontAlgn="base">
              <a:spcBef>
                <a:spcPct val="0"/>
              </a:spcBef>
              <a:spcAft>
                <a:spcPct val="0"/>
              </a:spcAft>
            </a:pPr>
            <a:endParaRPr lang="en-US" sz="2000" smtClean="0">
              <a:solidFill>
                <a:srgbClr val="FFFFCC"/>
              </a:solidFill>
            </a:endParaRPr>
          </a:p>
        </p:txBody>
      </p:sp>
      <p:sp>
        <p:nvSpPr>
          <p:cNvPr id="1035" name="Freeform 1035"/>
          <p:cNvSpPr>
            <a:spLocks/>
          </p:cNvSpPr>
          <p:nvPr/>
        </p:nvSpPr>
        <p:spPr bwMode="auto">
          <a:xfrm>
            <a:off x="4191000" y="234950"/>
            <a:ext cx="90488" cy="400050"/>
          </a:xfrm>
          <a:custGeom>
            <a:avLst/>
            <a:gdLst>
              <a:gd name="T0" fmla="*/ 20638 w 57"/>
              <a:gd name="T1" fmla="*/ 9525 h 252"/>
              <a:gd name="T2" fmla="*/ 26988 w 57"/>
              <a:gd name="T3" fmla="*/ 39688 h 252"/>
              <a:gd name="T4" fmla="*/ 20638 w 57"/>
              <a:gd name="T5" fmla="*/ 53975 h 252"/>
              <a:gd name="T6" fmla="*/ 9525 w 57"/>
              <a:gd name="T7" fmla="*/ 98425 h 252"/>
              <a:gd name="T8" fmla="*/ 1588 w 57"/>
              <a:gd name="T9" fmla="*/ 136525 h 252"/>
              <a:gd name="T10" fmla="*/ 0 w 57"/>
              <a:gd name="T11" fmla="*/ 171450 h 252"/>
              <a:gd name="T12" fmla="*/ 7938 w 57"/>
              <a:gd name="T13" fmla="*/ 214313 h 252"/>
              <a:gd name="T14" fmla="*/ 12700 w 57"/>
              <a:gd name="T15" fmla="*/ 254000 h 252"/>
              <a:gd name="T16" fmla="*/ 20638 w 57"/>
              <a:gd name="T17" fmla="*/ 292100 h 252"/>
              <a:gd name="T18" fmla="*/ 42863 w 57"/>
              <a:gd name="T19" fmla="*/ 317500 h 252"/>
              <a:gd name="T20" fmla="*/ 50800 w 57"/>
              <a:gd name="T21" fmla="*/ 344488 h 252"/>
              <a:gd name="T22" fmla="*/ 71438 w 57"/>
              <a:gd name="T23" fmla="*/ 371475 h 252"/>
              <a:gd name="T24" fmla="*/ 88900 w 57"/>
              <a:gd name="T25" fmla="*/ 398463 h 252"/>
              <a:gd name="T26" fmla="*/ 80963 w 57"/>
              <a:gd name="T27" fmla="*/ 373063 h 252"/>
              <a:gd name="T28" fmla="*/ 63500 w 57"/>
              <a:gd name="T29" fmla="*/ 342900 h 252"/>
              <a:gd name="T30" fmla="*/ 68263 w 57"/>
              <a:gd name="T31" fmla="*/ 311150 h 252"/>
              <a:gd name="T32" fmla="*/ 44450 w 57"/>
              <a:gd name="T33" fmla="*/ 269875 h 252"/>
              <a:gd name="T34" fmla="*/ 23813 w 57"/>
              <a:gd name="T35" fmla="*/ 222250 h 252"/>
              <a:gd name="T36" fmla="*/ 19050 w 57"/>
              <a:gd name="T37" fmla="*/ 149225 h 252"/>
              <a:gd name="T38" fmla="*/ 26988 w 57"/>
              <a:gd name="T39" fmla="*/ 101600 h 252"/>
              <a:gd name="T40" fmla="*/ 39688 w 57"/>
              <a:gd name="T41" fmla="*/ 53975 h 252"/>
              <a:gd name="T42" fmla="*/ 42863 w 57"/>
              <a:gd name="T43" fmla="*/ 19050 h 252"/>
              <a:gd name="T44" fmla="*/ 23813 w 57"/>
              <a:gd name="T45" fmla="*/ 0 h 252"/>
              <a:gd name="T46" fmla="*/ 20638 w 57"/>
              <a:gd name="T47" fmla="*/ 9525 h 25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57" h="252">
                <a:moveTo>
                  <a:pt x="13" y="6"/>
                </a:moveTo>
                <a:lnTo>
                  <a:pt x="17" y="25"/>
                </a:lnTo>
                <a:lnTo>
                  <a:pt x="13" y="34"/>
                </a:lnTo>
                <a:lnTo>
                  <a:pt x="6" y="62"/>
                </a:lnTo>
                <a:lnTo>
                  <a:pt x="1" y="86"/>
                </a:lnTo>
                <a:lnTo>
                  <a:pt x="0" y="108"/>
                </a:lnTo>
                <a:lnTo>
                  <a:pt x="5" y="135"/>
                </a:lnTo>
                <a:lnTo>
                  <a:pt x="8" y="160"/>
                </a:lnTo>
                <a:lnTo>
                  <a:pt x="13" y="184"/>
                </a:lnTo>
                <a:lnTo>
                  <a:pt x="27" y="200"/>
                </a:lnTo>
                <a:lnTo>
                  <a:pt x="32" y="217"/>
                </a:lnTo>
                <a:lnTo>
                  <a:pt x="45" y="234"/>
                </a:lnTo>
                <a:lnTo>
                  <a:pt x="56" y="251"/>
                </a:lnTo>
                <a:lnTo>
                  <a:pt x="51" y="235"/>
                </a:lnTo>
                <a:lnTo>
                  <a:pt x="40" y="216"/>
                </a:lnTo>
                <a:lnTo>
                  <a:pt x="43" y="196"/>
                </a:lnTo>
                <a:lnTo>
                  <a:pt x="28" y="170"/>
                </a:lnTo>
                <a:lnTo>
                  <a:pt x="15" y="140"/>
                </a:lnTo>
                <a:lnTo>
                  <a:pt x="12" y="94"/>
                </a:lnTo>
                <a:lnTo>
                  <a:pt x="17" y="64"/>
                </a:lnTo>
                <a:lnTo>
                  <a:pt x="25" y="34"/>
                </a:lnTo>
                <a:lnTo>
                  <a:pt x="27" y="12"/>
                </a:lnTo>
                <a:lnTo>
                  <a:pt x="15" y="0"/>
                </a:lnTo>
                <a:lnTo>
                  <a:pt x="13" y="6"/>
                </a:lnTo>
              </a:path>
            </a:pathLst>
          </a:custGeom>
          <a:solidFill>
            <a:srgbClr val="FFFFFF"/>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fontAlgn="base">
              <a:spcBef>
                <a:spcPct val="0"/>
              </a:spcBef>
              <a:spcAft>
                <a:spcPct val="0"/>
              </a:spcAft>
            </a:pPr>
            <a:endParaRPr lang="en-US" sz="2000" smtClean="0">
              <a:solidFill>
                <a:srgbClr val="FFFFCC"/>
              </a:solidFill>
            </a:endParaRPr>
          </a:p>
        </p:txBody>
      </p:sp>
      <p:grpSp>
        <p:nvGrpSpPr>
          <p:cNvPr id="1036" name="Group 1036"/>
          <p:cNvGrpSpPr>
            <a:grpSpLocks/>
          </p:cNvGrpSpPr>
          <p:nvPr/>
        </p:nvGrpSpPr>
        <p:grpSpPr bwMode="auto">
          <a:xfrm>
            <a:off x="63500" y="153988"/>
            <a:ext cx="3435350" cy="520700"/>
            <a:chOff x="40" y="97"/>
            <a:chExt cx="2164" cy="328"/>
          </a:xfrm>
        </p:grpSpPr>
        <p:sp>
          <p:nvSpPr>
            <p:cNvPr id="1046" name="Freeform 1037"/>
            <p:cNvSpPr>
              <a:spLocks/>
            </p:cNvSpPr>
            <p:nvPr/>
          </p:nvSpPr>
          <p:spPr bwMode="auto">
            <a:xfrm>
              <a:off x="40" y="97"/>
              <a:ext cx="2164" cy="267"/>
            </a:xfrm>
            <a:custGeom>
              <a:avLst/>
              <a:gdLst>
                <a:gd name="T0" fmla="*/ 29 w 2164"/>
                <a:gd name="T1" fmla="*/ 3 h 267"/>
                <a:gd name="T2" fmla="*/ 46 w 2164"/>
                <a:gd name="T3" fmla="*/ 0 h 267"/>
                <a:gd name="T4" fmla="*/ 2096 w 2164"/>
                <a:gd name="T5" fmla="*/ 0 h 267"/>
                <a:gd name="T6" fmla="*/ 2120 w 2164"/>
                <a:gd name="T7" fmla="*/ 2 h 267"/>
                <a:gd name="T8" fmla="*/ 2137 w 2164"/>
                <a:gd name="T9" fmla="*/ 9 h 267"/>
                <a:gd name="T10" fmla="*/ 2152 w 2164"/>
                <a:gd name="T11" fmla="*/ 26 h 267"/>
                <a:gd name="T12" fmla="*/ 2160 w 2164"/>
                <a:gd name="T13" fmla="*/ 46 h 267"/>
                <a:gd name="T14" fmla="*/ 2163 w 2164"/>
                <a:gd name="T15" fmla="*/ 69 h 267"/>
                <a:gd name="T16" fmla="*/ 2163 w 2164"/>
                <a:gd name="T17" fmla="*/ 266 h 267"/>
                <a:gd name="T18" fmla="*/ 81 w 2164"/>
                <a:gd name="T19" fmla="*/ 266 h 267"/>
                <a:gd name="T20" fmla="*/ 0 w 2164"/>
                <a:gd name="T21" fmla="*/ 266 h 267"/>
                <a:gd name="T22" fmla="*/ 0 w 2164"/>
                <a:gd name="T23" fmla="*/ 82 h 267"/>
                <a:gd name="T24" fmla="*/ 1 w 2164"/>
                <a:gd name="T25" fmla="*/ 55 h 267"/>
                <a:gd name="T26" fmla="*/ 9 w 2164"/>
                <a:gd name="T27" fmla="*/ 29 h 267"/>
                <a:gd name="T28" fmla="*/ 16 w 2164"/>
                <a:gd name="T29" fmla="*/ 15 h 267"/>
                <a:gd name="T30" fmla="*/ 29 w 2164"/>
                <a:gd name="T31" fmla="*/ 3 h 26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164" h="267">
                  <a:moveTo>
                    <a:pt x="29" y="3"/>
                  </a:moveTo>
                  <a:lnTo>
                    <a:pt x="46" y="0"/>
                  </a:lnTo>
                  <a:lnTo>
                    <a:pt x="2096" y="0"/>
                  </a:lnTo>
                  <a:lnTo>
                    <a:pt x="2120" y="2"/>
                  </a:lnTo>
                  <a:lnTo>
                    <a:pt x="2137" y="9"/>
                  </a:lnTo>
                  <a:lnTo>
                    <a:pt x="2152" y="26"/>
                  </a:lnTo>
                  <a:lnTo>
                    <a:pt x="2160" y="46"/>
                  </a:lnTo>
                  <a:lnTo>
                    <a:pt x="2163" y="69"/>
                  </a:lnTo>
                  <a:lnTo>
                    <a:pt x="2163" y="266"/>
                  </a:lnTo>
                  <a:lnTo>
                    <a:pt x="81" y="266"/>
                  </a:lnTo>
                  <a:lnTo>
                    <a:pt x="0" y="266"/>
                  </a:lnTo>
                  <a:lnTo>
                    <a:pt x="0" y="82"/>
                  </a:lnTo>
                  <a:lnTo>
                    <a:pt x="1" y="55"/>
                  </a:lnTo>
                  <a:lnTo>
                    <a:pt x="9" y="29"/>
                  </a:lnTo>
                  <a:lnTo>
                    <a:pt x="16" y="15"/>
                  </a:lnTo>
                  <a:lnTo>
                    <a:pt x="29" y="3"/>
                  </a:lnTo>
                </a:path>
              </a:pathLst>
            </a:custGeom>
            <a:gradFill rotWithShape="0">
              <a:gsLst>
                <a:gs pos="0">
                  <a:srgbClr val="00CCFF"/>
                </a:gs>
                <a:gs pos="100000">
                  <a:srgbClr val="FFFFFF"/>
                </a:gs>
              </a:gsLst>
              <a:lin ang="5400000" scaled="1"/>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fontAlgn="base">
                <a:spcBef>
                  <a:spcPct val="0"/>
                </a:spcBef>
                <a:spcAft>
                  <a:spcPct val="0"/>
                </a:spcAft>
              </a:pPr>
              <a:endParaRPr lang="en-US" sz="2000" smtClean="0">
                <a:solidFill>
                  <a:srgbClr val="FFFFCC"/>
                </a:solidFill>
              </a:endParaRPr>
            </a:p>
          </p:txBody>
        </p:sp>
        <p:sp>
          <p:nvSpPr>
            <p:cNvPr id="1047" name="Freeform 1038"/>
            <p:cNvSpPr>
              <a:spLocks/>
            </p:cNvSpPr>
            <p:nvPr/>
          </p:nvSpPr>
          <p:spPr bwMode="auto">
            <a:xfrm>
              <a:off x="40" y="268"/>
              <a:ext cx="2164" cy="115"/>
            </a:xfrm>
            <a:custGeom>
              <a:avLst/>
              <a:gdLst>
                <a:gd name="T0" fmla="*/ 105 w 2164"/>
                <a:gd name="T1" fmla="*/ 39 h 115"/>
                <a:gd name="T2" fmla="*/ 170 w 2164"/>
                <a:gd name="T3" fmla="*/ 39 h 115"/>
                <a:gd name="T4" fmla="*/ 221 w 2164"/>
                <a:gd name="T5" fmla="*/ 58 h 115"/>
                <a:gd name="T6" fmla="*/ 305 w 2164"/>
                <a:gd name="T7" fmla="*/ 47 h 115"/>
                <a:gd name="T8" fmla="*/ 400 w 2164"/>
                <a:gd name="T9" fmla="*/ 41 h 115"/>
                <a:gd name="T10" fmla="*/ 466 w 2164"/>
                <a:gd name="T11" fmla="*/ 53 h 115"/>
                <a:gd name="T12" fmla="*/ 538 w 2164"/>
                <a:gd name="T13" fmla="*/ 47 h 115"/>
                <a:gd name="T14" fmla="*/ 654 w 2164"/>
                <a:gd name="T15" fmla="*/ 50 h 115"/>
                <a:gd name="T16" fmla="*/ 728 w 2164"/>
                <a:gd name="T17" fmla="*/ 58 h 115"/>
                <a:gd name="T18" fmla="*/ 815 w 2164"/>
                <a:gd name="T19" fmla="*/ 35 h 115"/>
                <a:gd name="T20" fmla="*/ 880 w 2164"/>
                <a:gd name="T21" fmla="*/ 56 h 115"/>
                <a:gd name="T22" fmla="*/ 968 w 2164"/>
                <a:gd name="T23" fmla="*/ 52 h 115"/>
                <a:gd name="T24" fmla="*/ 1013 w 2164"/>
                <a:gd name="T25" fmla="*/ 56 h 115"/>
                <a:gd name="T26" fmla="*/ 1053 w 2164"/>
                <a:gd name="T27" fmla="*/ 35 h 115"/>
                <a:gd name="T28" fmla="*/ 1105 w 2164"/>
                <a:gd name="T29" fmla="*/ 21 h 115"/>
                <a:gd name="T30" fmla="*/ 1167 w 2164"/>
                <a:gd name="T31" fmla="*/ 19 h 115"/>
                <a:gd name="T32" fmla="*/ 1218 w 2164"/>
                <a:gd name="T33" fmla="*/ 13 h 115"/>
                <a:gd name="T34" fmla="*/ 1265 w 2164"/>
                <a:gd name="T35" fmla="*/ 29 h 115"/>
                <a:gd name="T36" fmla="*/ 1316 w 2164"/>
                <a:gd name="T37" fmla="*/ 41 h 115"/>
                <a:gd name="T38" fmla="*/ 1399 w 2164"/>
                <a:gd name="T39" fmla="*/ 33 h 115"/>
                <a:gd name="T40" fmla="*/ 1436 w 2164"/>
                <a:gd name="T41" fmla="*/ 55 h 115"/>
                <a:gd name="T42" fmla="*/ 1493 w 2164"/>
                <a:gd name="T43" fmla="*/ 58 h 115"/>
                <a:gd name="T44" fmla="*/ 1589 w 2164"/>
                <a:gd name="T45" fmla="*/ 58 h 115"/>
                <a:gd name="T46" fmla="*/ 1647 w 2164"/>
                <a:gd name="T47" fmla="*/ 49 h 115"/>
                <a:gd name="T48" fmla="*/ 1691 w 2164"/>
                <a:gd name="T49" fmla="*/ 53 h 115"/>
                <a:gd name="T50" fmla="*/ 1743 w 2164"/>
                <a:gd name="T51" fmla="*/ 35 h 115"/>
                <a:gd name="T52" fmla="*/ 1817 w 2164"/>
                <a:gd name="T53" fmla="*/ 33 h 115"/>
                <a:gd name="T54" fmla="*/ 1878 w 2164"/>
                <a:gd name="T55" fmla="*/ 13 h 115"/>
                <a:gd name="T56" fmla="*/ 1926 w 2164"/>
                <a:gd name="T57" fmla="*/ 9 h 115"/>
                <a:gd name="T58" fmla="*/ 1988 w 2164"/>
                <a:gd name="T59" fmla="*/ 17 h 115"/>
                <a:gd name="T60" fmla="*/ 2042 w 2164"/>
                <a:gd name="T61" fmla="*/ 1 h 115"/>
                <a:gd name="T62" fmla="*/ 2093 w 2164"/>
                <a:gd name="T63" fmla="*/ 29 h 115"/>
                <a:gd name="T64" fmla="*/ 2150 w 2164"/>
                <a:gd name="T65" fmla="*/ 14 h 115"/>
                <a:gd name="T66" fmla="*/ 2163 w 2164"/>
                <a:gd name="T67" fmla="*/ 114 h 115"/>
                <a:gd name="T68" fmla="*/ 893 w 2164"/>
                <a:gd name="T69" fmla="*/ 92 h 115"/>
                <a:gd name="T70" fmla="*/ 0 w 2164"/>
                <a:gd name="T71" fmla="*/ 18 h 115"/>
                <a:gd name="T72" fmla="*/ 32 w 2164"/>
                <a:gd name="T73" fmla="*/ 31 h 115"/>
                <a:gd name="T74" fmla="*/ 75 w 2164"/>
                <a:gd name="T75" fmla="*/ 35 h 11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164" h="115">
                  <a:moveTo>
                    <a:pt x="75" y="35"/>
                  </a:moveTo>
                  <a:lnTo>
                    <a:pt x="105" y="39"/>
                  </a:lnTo>
                  <a:lnTo>
                    <a:pt x="138" y="35"/>
                  </a:lnTo>
                  <a:lnTo>
                    <a:pt x="170" y="39"/>
                  </a:lnTo>
                  <a:lnTo>
                    <a:pt x="195" y="50"/>
                  </a:lnTo>
                  <a:lnTo>
                    <a:pt x="221" y="58"/>
                  </a:lnTo>
                  <a:lnTo>
                    <a:pt x="266" y="51"/>
                  </a:lnTo>
                  <a:lnTo>
                    <a:pt x="305" y="47"/>
                  </a:lnTo>
                  <a:lnTo>
                    <a:pt x="360" y="47"/>
                  </a:lnTo>
                  <a:lnTo>
                    <a:pt x="400" y="41"/>
                  </a:lnTo>
                  <a:lnTo>
                    <a:pt x="435" y="47"/>
                  </a:lnTo>
                  <a:lnTo>
                    <a:pt x="466" y="53"/>
                  </a:lnTo>
                  <a:lnTo>
                    <a:pt x="494" y="55"/>
                  </a:lnTo>
                  <a:lnTo>
                    <a:pt x="538" y="47"/>
                  </a:lnTo>
                  <a:lnTo>
                    <a:pt x="586" y="47"/>
                  </a:lnTo>
                  <a:lnTo>
                    <a:pt x="654" y="50"/>
                  </a:lnTo>
                  <a:lnTo>
                    <a:pt x="683" y="61"/>
                  </a:lnTo>
                  <a:lnTo>
                    <a:pt x="728" y="58"/>
                  </a:lnTo>
                  <a:lnTo>
                    <a:pt x="773" y="41"/>
                  </a:lnTo>
                  <a:lnTo>
                    <a:pt x="815" y="35"/>
                  </a:lnTo>
                  <a:lnTo>
                    <a:pt x="844" y="41"/>
                  </a:lnTo>
                  <a:lnTo>
                    <a:pt x="880" y="56"/>
                  </a:lnTo>
                  <a:lnTo>
                    <a:pt x="921" y="62"/>
                  </a:lnTo>
                  <a:lnTo>
                    <a:pt x="968" y="52"/>
                  </a:lnTo>
                  <a:lnTo>
                    <a:pt x="989" y="49"/>
                  </a:lnTo>
                  <a:lnTo>
                    <a:pt x="1013" y="56"/>
                  </a:lnTo>
                  <a:lnTo>
                    <a:pt x="1032" y="47"/>
                  </a:lnTo>
                  <a:lnTo>
                    <a:pt x="1053" y="35"/>
                  </a:lnTo>
                  <a:lnTo>
                    <a:pt x="1078" y="24"/>
                  </a:lnTo>
                  <a:lnTo>
                    <a:pt x="1105" y="21"/>
                  </a:lnTo>
                  <a:lnTo>
                    <a:pt x="1136" y="24"/>
                  </a:lnTo>
                  <a:lnTo>
                    <a:pt x="1167" y="19"/>
                  </a:lnTo>
                  <a:lnTo>
                    <a:pt x="1198" y="13"/>
                  </a:lnTo>
                  <a:lnTo>
                    <a:pt x="1218" y="13"/>
                  </a:lnTo>
                  <a:lnTo>
                    <a:pt x="1237" y="15"/>
                  </a:lnTo>
                  <a:lnTo>
                    <a:pt x="1265" y="29"/>
                  </a:lnTo>
                  <a:lnTo>
                    <a:pt x="1293" y="27"/>
                  </a:lnTo>
                  <a:lnTo>
                    <a:pt x="1316" y="41"/>
                  </a:lnTo>
                  <a:lnTo>
                    <a:pt x="1361" y="41"/>
                  </a:lnTo>
                  <a:lnTo>
                    <a:pt x="1399" y="33"/>
                  </a:lnTo>
                  <a:lnTo>
                    <a:pt x="1417" y="44"/>
                  </a:lnTo>
                  <a:lnTo>
                    <a:pt x="1436" y="55"/>
                  </a:lnTo>
                  <a:lnTo>
                    <a:pt x="1462" y="52"/>
                  </a:lnTo>
                  <a:lnTo>
                    <a:pt x="1493" y="58"/>
                  </a:lnTo>
                  <a:lnTo>
                    <a:pt x="1526" y="52"/>
                  </a:lnTo>
                  <a:lnTo>
                    <a:pt x="1589" y="58"/>
                  </a:lnTo>
                  <a:lnTo>
                    <a:pt x="1616" y="64"/>
                  </a:lnTo>
                  <a:lnTo>
                    <a:pt x="1647" y="49"/>
                  </a:lnTo>
                  <a:lnTo>
                    <a:pt x="1667" y="48"/>
                  </a:lnTo>
                  <a:lnTo>
                    <a:pt x="1691" y="53"/>
                  </a:lnTo>
                  <a:lnTo>
                    <a:pt x="1714" y="51"/>
                  </a:lnTo>
                  <a:lnTo>
                    <a:pt x="1743" y="35"/>
                  </a:lnTo>
                  <a:lnTo>
                    <a:pt x="1793" y="31"/>
                  </a:lnTo>
                  <a:lnTo>
                    <a:pt x="1817" y="33"/>
                  </a:lnTo>
                  <a:lnTo>
                    <a:pt x="1842" y="33"/>
                  </a:lnTo>
                  <a:lnTo>
                    <a:pt x="1878" y="13"/>
                  </a:lnTo>
                  <a:lnTo>
                    <a:pt x="1899" y="6"/>
                  </a:lnTo>
                  <a:lnTo>
                    <a:pt x="1926" y="9"/>
                  </a:lnTo>
                  <a:lnTo>
                    <a:pt x="1957" y="29"/>
                  </a:lnTo>
                  <a:lnTo>
                    <a:pt x="1988" y="17"/>
                  </a:lnTo>
                  <a:lnTo>
                    <a:pt x="2017" y="0"/>
                  </a:lnTo>
                  <a:lnTo>
                    <a:pt x="2042" y="1"/>
                  </a:lnTo>
                  <a:lnTo>
                    <a:pt x="2071" y="35"/>
                  </a:lnTo>
                  <a:lnTo>
                    <a:pt x="2093" y="29"/>
                  </a:lnTo>
                  <a:lnTo>
                    <a:pt x="2125" y="15"/>
                  </a:lnTo>
                  <a:lnTo>
                    <a:pt x="2150" y="14"/>
                  </a:lnTo>
                  <a:lnTo>
                    <a:pt x="2163" y="26"/>
                  </a:lnTo>
                  <a:lnTo>
                    <a:pt x="2163" y="114"/>
                  </a:lnTo>
                  <a:lnTo>
                    <a:pt x="909" y="89"/>
                  </a:lnTo>
                  <a:lnTo>
                    <a:pt x="893" y="92"/>
                  </a:lnTo>
                  <a:lnTo>
                    <a:pt x="0" y="82"/>
                  </a:lnTo>
                  <a:lnTo>
                    <a:pt x="0" y="18"/>
                  </a:lnTo>
                  <a:lnTo>
                    <a:pt x="13" y="27"/>
                  </a:lnTo>
                  <a:lnTo>
                    <a:pt x="32" y="31"/>
                  </a:lnTo>
                  <a:lnTo>
                    <a:pt x="56" y="32"/>
                  </a:lnTo>
                  <a:lnTo>
                    <a:pt x="75" y="35"/>
                  </a:lnTo>
                </a:path>
              </a:pathLst>
            </a:custGeom>
            <a:solidFill>
              <a:srgbClr val="003300"/>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fontAlgn="base">
                <a:spcBef>
                  <a:spcPct val="0"/>
                </a:spcBef>
                <a:spcAft>
                  <a:spcPct val="0"/>
                </a:spcAft>
              </a:pPr>
              <a:endParaRPr lang="en-US" sz="2000" smtClean="0">
                <a:solidFill>
                  <a:srgbClr val="FFFFCC"/>
                </a:solidFill>
              </a:endParaRPr>
            </a:p>
          </p:txBody>
        </p:sp>
        <p:sp>
          <p:nvSpPr>
            <p:cNvPr id="1048" name="Freeform 1039"/>
            <p:cNvSpPr>
              <a:spLocks/>
            </p:cNvSpPr>
            <p:nvPr/>
          </p:nvSpPr>
          <p:spPr bwMode="auto">
            <a:xfrm>
              <a:off x="40" y="307"/>
              <a:ext cx="2164" cy="118"/>
            </a:xfrm>
            <a:custGeom>
              <a:avLst/>
              <a:gdLst>
                <a:gd name="T0" fmla="*/ 46 w 2164"/>
                <a:gd name="T1" fmla="*/ 116 h 118"/>
                <a:gd name="T2" fmla="*/ 2096 w 2164"/>
                <a:gd name="T3" fmla="*/ 117 h 118"/>
                <a:gd name="T4" fmla="*/ 2137 w 2164"/>
                <a:gd name="T5" fmla="*/ 113 h 118"/>
                <a:gd name="T6" fmla="*/ 2160 w 2164"/>
                <a:gd name="T7" fmla="*/ 98 h 118"/>
                <a:gd name="T8" fmla="*/ 2163 w 2164"/>
                <a:gd name="T9" fmla="*/ 13 h 118"/>
                <a:gd name="T10" fmla="*/ 2134 w 2164"/>
                <a:gd name="T11" fmla="*/ 4 h 118"/>
                <a:gd name="T12" fmla="*/ 2118 w 2164"/>
                <a:gd name="T13" fmla="*/ 32 h 118"/>
                <a:gd name="T14" fmla="*/ 2097 w 2164"/>
                <a:gd name="T15" fmla="*/ 29 h 118"/>
                <a:gd name="T16" fmla="*/ 2054 w 2164"/>
                <a:gd name="T17" fmla="*/ 16 h 118"/>
                <a:gd name="T18" fmla="*/ 1998 w 2164"/>
                <a:gd name="T19" fmla="*/ 20 h 118"/>
                <a:gd name="T20" fmla="*/ 1951 w 2164"/>
                <a:gd name="T21" fmla="*/ 23 h 118"/>
                <a:gd name="T22" fmla="*/ 1910 w 2164"/>
                <a:gd name="T23" fmla="*/ 16 h 118"/>
                <a:gd name="T24" fmla="*/ 1868 w 2164"/>
                <a:gd name="T25" fmla="*/ 25 h 118"/>
                <a:gd name="T26" fmla="*/ 1841 w 2164"/>
                <a:gd name="T27" fmla="*/ 31 h 118"/>
                <a:gd name="T28" fmla="*/ 1776 w 2164"/>
                <a:gd name="T29" fmla="*/ 26 h 118"/>
                <a:gd name="T30" fmla="*/ 1716 w 2164"/>
                <a:gd name="T31" fmla="*/ 22 h 118"/>
                <a:gd name="T32" fmla="*/ 1644 w 2164"/>
                <a:gd name="T33" fmla="*/ 51 h 118"/>
                <a:gd name="T34" fmla="*/ 1589 w 2164"/>
                <a:gd name="T35" fmla="*/ 36 h 118"/>
                <a:gd name="T36" fmla="*/ 1524 w 2164"/>
                <a:gd name="T37" fmla="*/ 35 h 118"/>
                <a:gd name="T38" fmla="*/ 1417 w 2164"/>
                <a:gd name="T39" fmla="*/ 34 h 118"/>
                <a:gd name="T40" fmla="*/ 1367 w 2164"/>
                <a:gd name="T41" fmla="*/ 31 h 118"/>
                <a:gd name="T42" fmla="*/ 1327 w 2164"/>
                <a:gd name="T43" fmla="*/ 22 h 118"/>
                <a:gd name="T44" fmla="*/ 1237 w 2164"/>
                <a:gd name="T45" fmla="*/ 41 h 118"/>
                <a:gd name="T46" fmla="*/ 1159 w 2164"/>
                <a:gd name="T47" fmla="*/ 31 h 118"/>
                <a:gd name="T48" fmla="*/ 1065 w 2164"/>
                <a:gd name="T49" fmla="*/ 36 h 118"/>
                <a:gd name="T50" fmla="*/ 988 w 2164"/>
                <a:gd name="T51" fmla="*/ 36 h 118"/>
                <a:gd name="T52" fmla="*/ 897 w 2164"/>
                <a:gd name="T53" fmla="*/ 48 h 118"/>
                <a:gd name="T54" fmla="*/ 801 w 2164"/>
                <a:gd name="T55" fmla="*/ 42 h 118"/>
                <a:gd name="T56" fmla="*/ 692 w 2164"/>
                <a:gd name="T57" fmla="*/ 44 h 118"/>
                <a:gd name="T58" fmla="*/ 575 w 2164"/>
                <a:gd name="T59" fmla="*/ 31 h 118"/>
                <a:gd name="T60" fmla="*/ 454 w 2164"/>
                <a:gd name="T61" fmla="*/ 22 h 118"/>
                <a:gd name="T62" fmla="*/ 371 w 2164"/>
                <a:gd name="T63" fmla="*/ 33 h 118"/>
                <a:gd name="T64" fmla="*/ 322 w 2164"/>
                <a:gd name="T65" fmla="*/ 29 h 118"/>
                <a:gd name="T66" fmla="*/ 252 w 2164"/>
                <a:gd name="T67" fmla="*/ 34 h 118"/>
                <a:gd name="T68" fmla="*/ 176 w 2164"/>
                <a:gd name="T69" fmla="*/ 33 h 118"/>
                <a:gd name="T70" fmla="*/ 99 w 2164"/>
                <a:gd name="T71" fmla="*/ 40 h 118"/>
                <a:gd name="T72" fmla="*/ 20 w 2164"/>
                <a:gd name="T73" fmla="*/ 35 h 118"/>
                <a:gd name="T74" fmla="*/ 2 w 2164"/>
                <a:gd name="T75" fmla="*/ 69 h 118"/>
                <a:gd name="T76" fmla="*/ 16 w 2164"/>
                <a:gd name="T77" fmla="*/ 110 h 11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164" h="118">
                  <a:moveTo>
                    <a:pt x="29" y="114"/>
                  </a:moveTo>
                  <a:lnTo>
                    <a:pt x="46" y="116"/>
                  </a:lnTo>
                  <a:lnTo>
                    <a:pt x="66" y="117"/>
                  </a:lnTo>
                  <a:lnTo>
                    <a:pt x="2096" y="117"/>
                  </a:lnTo>
                  <a:lnTo>
                    <a:pt x="2120" y="115"/>
                  </a:lnTo>
                  <a:lnTo>
                    <a:pt x="2137" y="113"/>
                  </a:lnTo>
                  <a:lnTo>
                    <a:pt x="2152" y="106"/>
                  </a:lnTo>
                  <a:lnTo>
                    <a:pt x="2160" y="98"/>
                  </a:lnTo>
                  <a:lnTo>
                    <a:pt x="2163" y="90"/>
                  </a:lnTo>
                  <a:lnTo>
                    <a:pt x="2163" y="13"/>
                  </a:lnTo>
                  <a:lnTo>
                    <a:pt x="2144" y="0"/>
                  </a:lnTo>
                  <a:lnTo>
                    <a:pt x="2134" y="4"/>
                  </a:lnTo>
                  <a:lnTo>
                    <a:pt x="2125" y="17"/>
                  </a:lnTo>
                  <a:lnTo>
                    <a:pt x="2118" y="32"/>
                  </a:lnTo>
                  <a:lnTo>
                    <a:pt x="2109" y="31"/>
                  </a:lnTo>
                  <a:lnTo>
                    <a:pt x="2097" y="29"/>
                  </a:lnTo>
                  <a:lnTo>
                    <a:pt x="2071" y="22"/>
                  </a:lnTo>
                  <a:lnTo>
                    <a:pt x="2054" y="16"/>
                  </a:lnTo>
                  <a:lnTo>
                    <a:pt x="2027" y="13"/>
                  </a:lnTo>
                  <a:lnTo>
                    <a:pt x="1998" y="20"/>
                  </a:lnTo>
                  <a:lnTo>
                    <a:pt x="1970" y="31"/>
                  </a:lnTo>
                  <a:lnTo>
                    <a:pt x="1951" y="23"/>
                  </a:lnTo>
                  <a:lnTo>
                    <a:pt x="1934" y="22"/>
                  </a:lnTo>
                  <a:lnTo>
                    <a:pt x="1910" y="16"/>
                  </a:lnTo>
                  <a:lnTo>
                    <a:pt x="1885" y="18"/>
                  </a:lnTo>
                  <a:lnTo>
                    <a:pt x="1868" y="25"/>
                  </a:lnTo>
                  <a:lnTo>
                    <a:pt x="1861" y="35"/>
                  </a:lnTo>
                  <a:lnTo>
                    <a:pt x="1841" y="31"/>
                  </a:lnTo>
                  <a:lnTo>
                    <a:pt x="1813" y="31"/>
                  </a:lnTo>
                  <a:lnTo>
                    <a:pt x="1776" y="26"/>
                  </a:lnTo>
                  <a:lnTo>
                    <a:pt x="1744" y="35"/>
                  </a:lnTo>
                  <a:lnTo>
                    <a:pt x="1716" y="22"/>
                  </a:lnTo>
                  <a:lnTo>
                    <a:pt x="1679" y="31"/>
                  </a:lnTo>
                  <a:lnTo>
                    <a:pt x="1644" y="51"/>
                  </a:lnTo>
                  <a:lnTo>
                    <a:pt x="1614" y="44"/>
                  </a:lnTo>
                  <a:lnTo>
                    <a:pt x="1589" y="36"/>
                  </a:lnTo>
                  <a:lnTo>
                    <a:pt x="1560" y="32"/>
                  </a:lnTo>
                  <a:lnTo>
                    <a:pt x="1524" y="35"/>
                  </a:lnTo>
                  <a:lnTo>
                    <a:pt x="1467" y="41"/>
                  </a:lnTo>
                  <a:lnTo>
                    <a:pt x="1417" y="34"/>
                  </a:lnTo>
                  <a:lnTo>
                    <a:pt x="1395" y="38"/>
                  </a:lnTo>
                  <a:lnTo>
                    <a:pt x="1367" y="31"/>
                  </a:lnTo>
                  <a:lnTo>
                    <a:pt x="1348" y="23"/>
                  </a:lnTo>
                  <a:lnTo>
                    <a:pt x="1327" y="22"/>
                  </a:lnTo>
                  <a:lnTo>
                    <a:pt x="1287" y="26"/>
                  </a:lnTo>
                  <a:lnTo>
                    <a:pt x="1237" y="41"/>
                  </a:lnTo>
                  <a:lnTo>
                    <a:pt x="1194" y="28"/>
                  </a:lnTo>
                  <a:lnTo>
                    <a:pt x="1159" y="31"/>
                  </a:lnTo>
                  <a:lnTo>
                    <a:pt x="1125" y="48"/>
                  </a:lnTo>
                  <a:lnTo>
                    <a:pt x="1065" y="36"/>
                  </a:lnTo>
                  <a:lnTo>
                    <a:pt x="1019" y="42"/>
                  </a:lnTo>
                  <a:lnTo>
                    <a:pt x="988" y="36"/>
                  </a:lnTo>
                  <a:lnTo>
                    <a:pt x="943" y="39"/>
                  </a:lnTo>
                  <a:lnTo>
                    <a:pt x="897" y="48"/>
                  </a:lnTo>
                  <a:lnTo>
                    <a:pt x="866" y="45"/>
                  </a:lnTo>
                  <a:lnTo>
                    <a:pt x="801" y="42"/>
                  </a:lnTo>
                  <a:lnTo>
                    <a:pt x="760" y="48"/>
                  </a:lnTo>
                  <a:lnTo>
                    <a:pt x="692" y="44"/>
                  </a:lnTo>
                  <a:lnTo>
                    <a:pt x="636" y="39"/>
                  </a:lnTo>
                  <a:lnTo>
                    <a:pt x="575" y="31"/>
                  </a:lnTo>
                  <a:lnTo>
                    <a:pt x="518" y="39"/>
                  </a:lnTo>
                  <a:lnTo>
                    <a:pt x="454" y="22"/>
                  </a:lnTo>
                  <a:lnTo>
                    <a:pt x="404" y="22"/>
                  </a:lnTo>
                  <a:lnTo>
                    <a:pt x="371" y="33"/>
                  </a:lnTo>
                  <a:lnTo>
                    <a:pt x="349" y="24"/>
                  </a:lnTo>
                  <a:lnTo>
                    <a:pt x="322" y="29"/>
                  </a:lnTo>
                  <a:lnTo>
                    <a:pt x="287" y="31"/>
                  </a:lnTo>
                  <a:lnTo>
                    <a:pt x="252" y="34"/>
                  </a:lnTo>
                  <a:lnTo>
                    <a:pt x="211" y="41"/>
                  </a:lnTo>
                  <a:lnTo>
                    <a:pt x="176" y="33"/>
                  </a:lnTo>
                  <a:lnTo>
                    <a:pt x="143" y="37"/>
                  </a:lnTo>
                  <a:lnTo>
                    <a:pt x="99" y="40"/>
                  </a:lnTo>
                  <a:lnTo>
                    <a:pt x="71" y="37"/>
                  </a:lnTo>
                  <a:lnTo>
                    <a:pt x="20" y="35"/>
                  </a:lnTo>
                  <a:lnTo>
                    <a:pt x="0" y="44"/>
                  </a:lnTo>
                  <a:lnTo>
                    <a:pt x="2" y="69"/>
                  </a:lnTo>
                  <a:lnTo>
                    <a:pt x="5" y="91"/>
                  </a:lnTo>
                  <a:lnTo>
                    <a:pt x="16" y="110"/>
                  </a:lnTo>
                  <a:lnTo>
                    <a:pt x="29" y="114"/>
                  </a:lnTo>
                </a:path>
              </a:pathLst>
            </a:custGeom>
            <a:gradFill rotWithShape="0">
              <a:gsLst>
                <a:gs pos="0">
                  <a:srgbClr val="CC6600"/>
                </a:gs>
                <a:gs pos="100000">
                  <a:srgbClr val="000000"/>
                </a:gs>
              </a:gsLst>
              <a:lin ang="5400000" scaled="1"/>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fontAlgn="base">
                <a:spcBef>
                  <a:spcPct val="0"/>
                </a:spcBef>
                <a:spcAft>
                  <a:spcPct val="0"/>
                </a:spcAft>
              </a:pPr>
              <a:endParaRPr lang="en-US" sz="2000" smtClean="0">
                <a:solidFill>
                  <a:srgbClr val="FFFFCC"/>
                </a:solidFill>
              </a:endParaRPr>
            </a:p>
          </p:txBody>
        </p:sp>
        <p:sp>
          <p:nvSpPr>
            <p:cNvPr id="1049" name="Freeform 1040"/>
            <p:cNvSpPr>
              <a:spLocks/>
            </p:cNvSpPr>
            <p:nvPr/>
          </p:nvSpPr>
          <p:spPr bwMode="auto">
            <a:xfrm>
              <a:off x="52" y="104"/>
              <a:ext cx="2130" cy="153"/>
            </a:xfrm>
            <a:custGeom>
              <a:avLst/>
              <a:gdLst>
                <a:gd name="T0" fmla="*/ 0 w 2130"/>
                <a:gd name="T1" fmla="*/ 115 h 153"/>
                <a:gd name="T2" fmla="*/ 5 w 2130"/>
                <a:gd name="T3" fmla="*/ 122 h 153"/>
                <a:gd name="T4" fmla="*/ 9 w 2130"/>
                <a:gd name="T5" fmla="*/ 55 h 153"/>
                <a:gd name="T6" fmla="*/ 28 w 2130"/>
                <a:gd name="T7" fmla="*/ 27 h 153"/>
                <a:gd name="T8" fmla="*/ 101 w 2130"/>
                <a:gd name="T9" fmla="*/ 24 h 153"/>
                <a:gd name="T10" fmla="*/ 243 w 2130"/>
                <a:gd name="T11" fmla="*/ 28 h 153"/>
                <a:gd name="T12" fmla="*/ 378 w 2130"/>
                <a:gd name="T13" fmla="*/ 26 h 153"/>
                <a:gd name="T14" fmla="*/ 537 w 2130"/>
                <a:gd name="T15" fmla="*/ 28 h 153"/>
                <a:gd name="T16" fmla="*/ 645 w 2130"/>
                <a:gd name="T17" fmla="*/ 24 h 153"/>
                <a:gd name="T18" fmla="*/ 735 w 2130"/>
                <a:gd name="T19" fmla="*/ 24 h 153"/>
                <a:gd name="T20" fmla="*/ 870 w 2130"/>
                <a:gd name="T21" fmla="*/ 31 h 153"/>
                <a:gd name="T22" fmla="*/ 968 w 2130"/>
                <a:gd name="T23" fmla="*/ 33 h 153"/>
                <a:gd name="T24" fmla="*/ 1080 w 2130"/>
                <a:gd name="T25" fmla="*/ 28 h 153"/>
                <a:gd name="T26" fmla="*/ 1212 w 2130"/>
                <a:gd name="T27" fmla="*/ 38 h 153"/>
                <a:gd name="T28" fmla="*/ 1316 w 2130"/>
                <a:gd name="T29" fmla="*/ 35 h 153"/>
                <a:gd name="T30" fmla="*/ 1414 w 2130"/>
                <a:gd name="T31" fmla="*/ 30 h 153"/>
                <a:gd name="T32" fmla="*/ 1526 w 2130"/>
                <a:gd name="T33" fmla="*/ 34 h 153"/>
                <a:gd name="T34" fmla="*/ 1621 w 2130"/>
                <a:gd name="T35" fmla="*/ 30 h 153"/>
                <a:gd name="T36" fmla="*/ 1714 w 2130"/>
                <a:gd name="T37" fmla="*/ 27 h 153"/>
                <a:gd name="T38" fmla="*/ 1781 w 2130"/>
                <a:gd name="T39" fmla="*/ 30 h 153"/>
                <a:gd name="T40" fmla="*/ 1914 w 2130"/>
                <a:gd name="T41" fmla="*/ 24 h 153"/>
                <a:gd name="T42" fmla="*/ 2046 w 2130"/>
                <a:gd name="T43" fmla="*/ 31 h 153"/>
                <a:gd name="T44" fmla="*/ 2094 w 2130"/>
                <a:gd name="T45" fmla="*/ 44 h 153"/>
                <a:gd name="T46" fmla="*/ 2115 w 2130"/>
                <a:gd name="T47" fmla="*/ 64 h 153"/>
                <a:gd name="T48" fmla="*/ 2129 w 2130"/>
                <a:gd name="T49" fmla="*/ 117 h 153"/>
                <a:gd name="T50" fmla="*/ 2129 w 2130"/>
                <a:gd name="T51" fmla="*/ 39 h 153"/>
                <a:gd name="T52" fmla="*/ 2120 w 2130"/>
                <a:gd name="T53" fmla="*/ 15 h 153"/>
                <a:gd name="T54" fmla="*/ 1974 w 2130"/>
                <a:gd name="T55" fmla="*/ 5 h 153"/>
                <a:gd name="T56" fmla="*/ 1856 w 2130"/>
                <a:gd name="T57" fmla="*/ 1 h 153"/>
                <a:gd name="T58" fmla="*/ 1774 w 2130"/>
                <a:gd name="T59" fmla="*/ 3 h 153"/>
                <a:gd name="T60" fmla="*/ 1658 w 2130"/>
                <a:gd name="T61" fmla="*/ 7 h 153"/>
                <a:gd name="T62" fmla="*/ 1453 w 2130"/>
                <a:gd name="T63" fmla="*/ 5 h 153"/>
                <a:gd name="T64" fmla="*/ 1312 w 2130"/>
                <a:gd name="T65" fmla="*/ 6 h 153"/>
                <a:gd name="T66" fmla="*/ 1212 w 2130"/>
                <a:gd name="T67" fmla="*/ 5 h 153"/>
                <a:gd name="T68" fmla="*/ 1135 w 2130"/>
                <a:gd name="T69" fmla="*/ 4 h 153"/>
                <a:gd name="T70" fmla="*/ 1000 w 2130"/>
                <a:gd name="T71" fmla="*/ 5 h 153"/>
                <a:gd name="T72" fmla="*/ 837 w 2130"/>
                <a:gd name="T73" fmla="*/ 6 h 153"/>
                <a:gd name="T74" fmla="*/ 652 w 2130"/>
                <a:gd name="T75" fmla="*/ 4 h 153"/>
                <a:gd name="T76" fmla="*/ 569 w 2130"/>
                <a:gd name="T77" fmla="*/ 2 h 153"/>
                <a:gd name="T78" fmla="*/ 431 w 2130"/>
                <a:gd name="T79" fmla="*/ 2 h 153"/>
                <a:gd name="T80" fmla="*/ 256 w 2130"/>
                <a:gd name="T81" fmla="*/ 2 h 153"/>
                <a:gd name="T82" fmla="*/ 107 w 2130"/>
                <a:gd name="T83" fmla="*/ 0 h 153"/>
                <a:gd name="T84" fmla="*/ 34 w 2130"/>
                <a:gd name="T85" fmla="*/ 1 h 153"/>
                <a:gd name="T86" fmla="*/ 5 w 2130"/>
                <a:gd name="T87" fmla="*/ 17 h 153"/>
                <a:gd name="T88" fmla="*/ 0 w 2130"/>
                <a:gd name="T89" fmla="*/ 53 h 15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130" h="153">
                  <a:moveTo>
                    <a:pt x="0" y="74"/>
                  </a:moveTo>
                  <a:lnTo>
                    <a:pt x="0" y="115"/>
                  </a:lnTo>
                  <a:lnTo>
                    <a:pt x="0" y="152"/>
                  </a:lnTo>
                  <a:lnTo>
                    <a:pt x="5" y="122"/>
                  </a:lnTo>
                  <a:lnTo>
                    <a:pt x="7" y="98"/>
                  </a:lnTo>
                  <a:lnTo>
                    <a:pt x="9" y="55"/>
                  </a:lnTo>
                  <a:lnTo>
                    <a:pt x="15" y="34"/>
                  </a:lnTo>
                  <a:lnTo>
                    <a:pt x="28" y="27"/>
                  </a:lnTo>
                  <a:lnTo>
                    <a:pt x="60" y="22"/>
                  </a:lnTo>
                  <a:lnTo>
                    <a:pt x="101" y="24"/>
                  </a:lnTo>
                  <a:lnTo>
                    <a:pt x="200" y="24"/>
                  </a:lnTo>
                  <a:lnTo>
                    <a:pt x="243" y="28"/>
                  </a:lnTo>
                  <a:lnTo>
                    <a:pt x="306" y="24"/>
                  </a:lnTo>
                  <a:lnTo>
                    <a:pt x="378" y="26"/>
                  </a:lnTo>
                  <a:lnTo>
                    <a:pt x="431" y="25"/>
                  </a:lnTo>
                  <a:lnTo>
                    <a:pt x="537" y="28"/>
                  </a:lnTo>
                  <a:lnTo>
                    <a:pt x="574" y="27"/>
                  </a:lnTo>
                  <a:lnTo>
                    <a:pt x="645" y="24"/>
                  </a:lnTo>
                  <a:lnTo>
                    <a:pt x="669" y="29"/>
                  </a:lnTo>
                  <a:lnTo>
                    <a:pt x="735" y="24"/>
                  </a:lnTo>
                  <a:lnTo>
                    <a:pt x="836" y="27"/>
                  </a:lnTo>
                  <a:lnTo>
                    <a:pt x="870" y="31"/>
                  </a:lnTo>
                  <a:lnTo>
                    <a:pt x="923" y="28"/>
                  </a:lnTo>
                  <a:lnTo>
                    <a:pt x="968" y="33"/>
                  </a:lnTo>
                  <a:lnTo>
                    <a:pt x="1006" y="33"/>
                  </a:lnTo>
                  <a:lnTo>
                    <a:pt x="1080" y="28"/>
                  </a:lnTo>
                  <a:lnTo>
                    <a:pt x="1150" y="31"/>
                  </a:lnTo>
                  <a:lnTo>
                    <a:pt x="1212" y="38"/>
                  </a:lnTo>
                  <a:lnTo>
                    <a:pt x="1232" y="39"/>
                  </a:lnTo>
                  <a:lnTo>
                    <a:pt x="1316" y="35"/>
                  </a:lnTo>
                  <a:lnTo>
                    <a:pt x="1395" y="32"/>
                  </a:lnTo>
                  <a:lnTo>
                    <a:pt x="1414" y="30"/>
                  </a:lnTo>
                  <a:lnTo>
                    <a:pt x="1444" y="31"/>
                  </a:lnTo>
                  <a:lnTo>
                    <a:pt x="1526" y="34"/>
                  </a:lnTo>
                  <a:lnTo>
                    <a:pt x="1589" y="29"/>
                  </a:lnTo>
                  <a:lnTo>
                    <a:pt x="1621" y="30"/>
                  </a:lnTo>
                  <a:lnTo>
                    <a:pt x="1672" y="31"/>
                  </a:lnTo>
                  <a:lnTo>
                    <a:pt x="1714" y="27"/>
                  </a:lnTo>
                  <a:lnTo>
                    <a:pt x="1743" y="24"/>
                  </a:lnTo>
                  <a:lnTo>
                    <a:pt x="1781" y="30"/>
                  </a:lnTo>
                  <a:lnTo>
                    <a:pt x="1861" y="32"/>
                  </a:lnTo>
                  <a:lnTo>
                    <a:pt x="1914" y="24"/>
                  </a:lnTo>
                  <a:lnTo>
                    <a:pt x="1991" y="31"/>
                  </a:lnTo>
                  <a:lnTo>
                    <a:pt x="2046" y="31"/>
                  </a:lnTo>
                  <a:lnTo>
                    <a:pt x="2075" y="31"/>
                  </a:lnTo>
                  <a:lnTo>
                    <a:pt x="2094" y="44"/>
                  </a:lnTo>
                  <a:lnTo>
                    <a:pt x="2106" y="51"/>
                  </a:lnTo>
                  <a:lnTo>
                    <a:pt x="2115" y="64"/>
                  </a:lnTo>
                  <a:lnTo>
                    <a:pt x="2122" y="87"/>
                  </a:lnTo>
                  <a:lnTo>
                    <a:pt x="2129" y="117"/>
                  </a:lnTo>
                  <a:lnTo>
                    <a:pt x="2129" y="55"/>
                  </a:lnTo>
                  <a:lnTo>
                    <a:pt x="2129" y="39"/>
                  </a:lnTo>
                  <a:lnTo>
                    <a:pt x="2125" y="28"/>
                  </a:lnTo>
                  <a:lnTo>
                    <a:pt x="2120" y="15"/>
                  </a:lnTo>
                  <a:lnTo>
                    <a:pt x="2090" y="7"/>
                  </a:lnTo>
                  <a:lnTo>
                    <a:pt x="1974" y="5"/>
                  </a:lnTo>
                  <a:lnTo>
                    <a:pt x="1947" y="1"/>
                  </a:lnTo>
                  <a:lnTo>
                    <a:pt x="1856" y="1"/>
                  </a:lnTo>
                  <a:lnTo>
                    <a:pt x="1829" y="3"/>
                  </a:lnTo>
                  <a:lnTo>
                    <a:pt x="1774" y="3"/>
                  </a:lnTo>
                  <a:lnTo>
                    <a:pt x="1733" y="2"/>
                  </a:lnTo>
                  <a:lnTo>
                    <a:pt x="1658" y="7"/>
                  </a:lnTo>
                  <a:lnTo>
                    <a:pt x="1502" y="3"/>
                  </a:lnTo>
                  <a:lnTo>
                    <a:pt x="1453" y="5"/>
                  </a:lnTo>
                  <a:lnTo>
                    <a:pt x="1367" y="9"/>
                  </a:lnTo>
                  <a:lnTo>
                    <a:pt x="1312" y="6"/>
                  </a:lnTo>
                  <a:lnTo>
                    <a:pt x="1257" y="5"/>
                  </a:lnTo>
                  <a:lnTo>
                    <a:pt x="1212" y="5"/>
                  </a:lnTo>
                  <a:lnTo>
                    <a:pt x="1164" y="8"/>
                  </a:lnTo>
                  <a:lnTo>
                    <a:pt x="1135" y="4"/>
                  </a:lnTo>
                  <a:lnTo>
                    <a:pt x="1031" y="5"/>
                  </a:lnTo>
                  <a:lnTo>
                    <a:pt x="1000" y="5"/>
                  </a:lnTo>
                  <a:lnTo>
                    <a:pt x="945" y="4"/>
                  </a:lnTo>
                  <a:lnTo>
                    <a:pt x="837" y="6"/>
                  </a:lnTo>
                  <a:lnTo>
                    <a:pt x="741" y="4"/>
                  </a:lnTo>
                  <a:lnTo>
                    <a:pt x="652" y="4"/>
                  </a:lnTo>
                  <a:lnTo>
                    <a:pt x="610" y="5"/>
                  </a:lnTo>
                  <a:lnTo>
                    <a:pt x="569" y="2"/>
                  </a:lnTo>
                  <a:lnTo>
                    <a:pt x="535" y="2"/>
                  </a:lnTo>
                  <a:lnTo>
                    <a:pt x="431" y="2"/>
                  </a:lnTo>
                  <a:lnTo>
                    <a:pt x="312" y="4"/>
                  </a:lnTo>
                  <a:lnTo>
                    <a:pt x="256" y="2"/>
                  </a:lnTo>
                  <a:lnTo>
                    <a:pt x="190" y="4"/>
                  </a:lnTo>
                  <a:lnTo>
                    <a:pt x="107" y="0"/>
                  </a:lnTo>
                  <a:lnTo>
                    <a:pt x="56" y="0"/>
                  </a:lnTo>
                  <a:lnTo>
                    <a:pt x="34" y="1"/>
                  </a:lnTo>
                  <a:lnTo>
                    <a:pt x="19" y="5"/>
                  </a:lnTo>
                  <a:lnTo>
                    <a:pt x="5" y="17"/>
                  </a:lnTo>
                  <a:lnTo>
                    <a:pt x="1" y="35"/>
                  </a:lnTo>
                  <a:lnTo>
                    <a:pt x="0" y="53"/>
                  </a:lnTo>
                  <a:lnTo>
                    <a:pt x="0" y="74"/>
                  </a:lnTo>
                </a:path>
              </a:pathLst>
            </a:custGeom>
            <a:solidFill>
              <a:srgbClr val="FFFFFF"/>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fontAlgn="base">
                <a:spcBef>
                  <a:spcPct val="0"/>
                </a:spcBef>
                <a:spcAft>
                  <a:spcPct val="0"/>
                </a:spcAft>
              </a:pPr>
              <a:endParaRPr lang="en-US" sz="2000" smtClean="0">
                <a:solidFill>
                  <a:srgbClr val="FFFFCC"/>
                </a:solidFill>
              </a:endParaRPr>
            </a:p>
          </p:txBody>
        </p:sp>
        <p:sp>
          <p:nvSpPr>
            <p:cNvPr id="1050" name="Freeform 1041"/>
            <p:cNvSpPr>
              <a:spLocks/>
            </p:cNvSpPr>
            <p:nvPr/>
          </p:nvSpPr>
          <p:spPr bwMode="auto">
            <a:xfrm>
              <a:off x="57" y="347"/>
              <a:ext cx="2128" cy="62"/>
            </a:xfrm>
            <a:custGeom>
              <a:avLst/>
              <a:gdLst>
                <a:gd name="T0" fmla="*/ 0 w 2128"/>
                <a:gd name="T1" fmla="*/ 14 h 62"/>
                <a:gd name="T2" fmla="*/ 6 w 2128"/>
                <a:gd name="T3" fmla="*/ 12 h 62"/>
                <a:gd name="T4" fmla="*/ 8 w 2128"/>
                <a:gd name="T5" fmla="*/ 39 h 62"/>
                <a:gd name="T6" fmla="*/ 27 w 2128"/>
                <a:gd name="T7" fmla="*/ 49 h 62"/>
                <a:gd name="T8" fmla="*/ 59 w 2128"/>
                <a:gd name="T9" fmla="*/ 47 h 62"/>
                <a:gd name="T10" fmla="*/ 110 w 2128"/>
                <a:gd name="T11" fmla="*/ 47 h 62"/>
                <a:gd name="T12" fmla="*/ 162 w 2128"/>
                <a:gd name="T13" fmla="*/ 48 h 62"/>
                <a:gd name="T14" fmla="*/ 192 w 2128"/>
                <a:gd name="T15" fmla="*/ 49 h 62"/>
                <a:gd name="T16" fmla="*/ 248 w 2128"/>
                <a:gd name="T17" fmla="*/ 46 h 62"/>
                <a:gd name="T18" fmla="*/ 327 w 2128"/>
                <a:gd name="T19" fmla="*/ 49 h 62"/>
                <a:gd name="T20" fmla="*/ 413 w 2128"/>
                <a:gd name="T21" fmla="*/ 49 h 62"/>
                <a:gd name="T22" fmla="*/ 479 w 2128"/>
                <a:gd name="T23" fmla="*/ 50 h 62"/>
                <a:gd name="T24" fmla="*/ 517 w 2128"/>
                <a:gd name="T25" fmla="*/ 50 h 62"/>
                <a:gd name="T26" fmla="*/ 645 w 2128"/>
                <a:gd name="T27" fmla="*/ 51 h 62"/>
                <a:gd name="T28" fmla="*/ 725 w 2128"/>
                <a:gd name="T29" fmla="*/ 47 h 62"/>
                <a:gd name="T30" fmla="*/ 805 w 2128"/>
                <a:gd name="T31" fmla="*/ 48 h 62"/>
                <a:gd name="T32" fmla="*/ 869 w 2128"/>
                <a:gd name="T33" fmla="*/ 48 h 62"/>
                <a:gd name="T34" fmla="*/ 968 w 2128"/>
                <a:gd name="T35" fmla="*/ 47 h 62"/>
                <a:gd name="T36" fmla="*/ 1044 w 2128"/>
                <a:gd name="T37" fmla="*/ 44 h 62"/>
                <a:gd name="T38" fmla="*/ 1157 w 2128"/>
                <a:gd name="T39" fmla="*/ 45 h 62"/>
                <a:gd name="T40" fmla="*/ 1295 w 2128"/>
                <a:gd name="T41" fmla="*/ 47 h 62"/>
                <a:gd name="T42" fmla="*/ 1377 w 2128"/>
                <a:gd name="T43" fmla="*/ 44 h 62"/>
                <a:gd name="T44" fmla="*/ 1412 w 2128"/>
                <a:gd name="T45" fmla="*/ 48 h 62"/>
                <a:gd name="T46" fmla="*/ 1519 w 2128"/>
                <a:gd name="T47" fmla="*/ 48 h 62"/>
                <a:gd name="T48" fmla="*/ 1606 w 2128"/>
                <a:gd name="T49" fmla="*/ 48 h 62"/>
                <a:gd name="T50" fmla="*/ 1636 w 2128"/>
                <a:gd name="T51" fmla="*/ 46 h 62"/>
                <a:gd name="T52" fmla="*/ 1686 w 2128"/>
                <a:gd name="T53" fmla="*/ 49 h 62"/>
                <a:gd name="T54" fmla="*/ 1712 w 2128"/>
                <a:gd name="T55" fmla="*/ 49 h 62"/>
                <a:gd name="T56" fmla="*/ 1782 w 2128"/>
                <a:gd name="T57" fmla="*/ 49 h 62"/>
                <a:gd name="T58" fmla="*/ 1841 w 2128"/>
                <a:gd name="T59" fmla="*/ 47 h 62"/>
                <a:gd name="T60" fmla="*/ 1937 w 2128"/>
                <a:gd name="T61" fmla="*/ 45 h 62"/>
                <a:gd name="T62" fmla="*/ 2072 w 2128"/>
                <a:gd name="T63" fmla="*/ 45 h 62"/>
                <a:gd name="T64" fmla="*/ 2104 w 2128"/>
                <a:gd name="T65" fmla="*/ 40 h 62"/>
                <a:gd name="T66" fmla="*/ 2120 w 2128"/>
                <a:gd name="T67" fmla="*/ 26 h 62"/>
                <a:gd name="T68" fmla="*/ 2127 w 2128"/>
                <a:gd name="T69" fmla="*/ 39 h 62"/>
                <a:gd name="T70" fmla="*/ 2124 w 2128"/>
                <a:gd name="T71" fmla="*/ 49 h 62"/>
                <a:gd name="T72" fmla="*/ 2107 w 2128"/>
                <a:gd name="T73" fmla="*/ 58 h 62"/>
                <a:gd name="T74" fmla="*/ 1972 w 2128"/>
                <a:gd name="T75" fmla="*/ 58 h 62"/>
                <a:gd name="T76" fmla="*/ 1854 w 2128"/>
                <a:gd name="T77" fmla="*/ 60 h 62"/>
                <a:gd name="T78" fmla="*/ 1800 w 2128"/>
                <a:gd name="T79" fmla="*/ 61 h 62"/>
                <a:gd name="T80" fmla="*/ 1739 w 2128"/>
                <a:gd name="T81" fmla="*/ 61 h 62"/>
                <a:gd name="T82" fmla="*/ 1628 w 2128"/>
                <a:gd name="T83" fmla="*/ 57 h 62"/>
                <a:gd name="T84" fmla="*/ 1493 w 2128"/>
                <a:gd name="T85" fmla="*/ 56 h 62"/>
                <a:gd name="T86" fmla="*/ 1382 w 2128"/>
                <a:gd name="T87" fmla="*/ 58 h 62"/>
                <a:gd name="T88" fmla="*/ 1310 w 2128"/>
                <a:gd name="T89" fmla="*/ 58 h 62"/>
                <a:gd name="T90" fmla="*/ 1256 w 2128"/>
                <a:gd name="T91" fmla="*/ 58 h 62"/>
                <a:gd name="T92" fmla="*/ 1212 w 2128"/>
                <a:gd name="T93" fmla="*/ 59 h 62"/>
                <a:gd name="T94" fmla="*/ 1163 w 2128"/>
                <a:gd name="T95" fmla="*/ 57 h 62"/>
                <a:gd name="T96" fmla="*/ 1106 w 2128"/>
                <a:gd name="T97" fmla="*/ 60 h 62"/>
                <a:gd name="T98" fmla="*/ 1030 w 2128"/>
                <a:gd name="T99" fmla="*/ 59 h 62"/>
                <a:gd name="T100" fmla="*/ 971 w 2128"/>
                <a:gd name="T101" fmla="*/ 59 h 62"/>
                <a:gd name="T102" fmla="*/ 885 w 2128"/>
                <a:gd name="T103" fmla="*/ 61 h 62"/>
                <a:gd name="T104" fmla="*/ 784 w 2128"/>
                <a:gd name="T105" fmla="*/ 61 h 62"/>
                <a:gd name="T106" fmla="*/ 692 w 2128"/>
                <a:gd name="T107" fmla="*/ 61 h 62"/>
                <a:gd name="T108" fmla="*/ 609 w 2128"/>
                <a:gd name="T109" fmla="*/ 58 h 62"/>
                <a:gd name="T110" fmla="*/ 534 w 2128"/>
                <a:gd name="T111" fmla="*/ 59 h 62"/>
                <a:gd name="T112" fmla="*/ 401 w 2128"/>
                <a:gd name="T113" fmla="*/ 60 h 62"/>
                <a:gd name="T114" fmla="*/ 256 w 2128"/>
                <a:gd name="T115" fmla="*/ 59 h 62"/>
                <a:gd name="T116" fmla="*/ 19 w 2128"/>
                <a:gd name="T117" fmla="*/ 58 h 62"/>
                <a:gd name="T118" fmla="*/ 1 w 2128"/>
                <a:gd name="T119" fmla="*/ 46 h 62"/>
                <a:gd name="T120" fmla="*/ 0 w 2128"/>
                <a:gd name="T121" fmla="*/ 31 h 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8" h="62">
                  <a:moveTo>
                    <a:pt x="0" y="31"/>
                  </a:moveTo>
                  <a:lnTo>
                    <a:pt x="0" y="14"/>
                  </a:lnTo>
                  <a:lnTo>
                    <a:pt x="0" y="0"/>
                  </a:lnTo>
                  <a:lnTo>
                    <a:pt x="6" y="12"/>
                  </a:lnTo>
                  <a:lnTo>
                    <a:pt x="7" y="21"/>
                  </a:lnTo>
                  <a:lnTo>
                    <a:pt x="8" y="39"/>
                  </a:lnTo>
                  <a:lnTo>
                    <a:pt x="15" y="47"/>
                  </a:lnTo>
                  <a:lnTo>
                    <a:pt x="27" y="49"/>
                  </a:lnTo>
                  <a:lnTo>
                    <a:pt x="40" y="47"/>
                  </a:lnTo>
                  <a:lnTo>
                    <a:pt x="59" y="47"/>
                  </a:lnTo>
                  <a:lnTo>
                    <a:pt x="91" y="46"/>
                  </a:lnTo>
                  <a:lnTo>
                    <a:pt x="110" y="47"/>
                  </a:lnTo>
                  <a:lnTo>
                    <a:pt x="127" y="47"/>
                  </a:lnTo>
                  <a:lnTo>
                    <a:pt x="162" y="48"/>
                  </a:lnTo>
                  <a:lnTo>
                    <a:pt x="175" y="48"/>
                  </a:lnTo>
                  <a:lnTo>
                    <a:pt x="192" y="49"/>
                  </a:lnTo>
                  <a:lnTo>
                    <a:pt x="219" y="47"/>
                  </a:lnTo>
                  <a:lnTo>
                    <a:pt x="248" y="46"/>
                  </a:lnTo>
                  <a:lnTo>
                    <a:pt x="284" y="45"/>
                  </a:lnTo>
                  <a:lnTo>
                    <a:pt x="327" y="49"/>
                  </a:lnTo>
                  <a:lnTo>
                    <a:pt x="383" y="50"/>
                  </a:lnTo>
                  <a:lnTo>
                    <a:pt x="413" y="49"/>
                  </a:lnTo>
                  <a:lnTo>
                    <a:pt x="431" y="50"/>
                  </a:lnTo>
                  <a:lnTo>
                    <a:pt x="479" y="50"/>
                  </a:lnTo>
                  <a:lnTo>
                    <a:pt x="496" y="47"/>
                  </a:lnTo>
                  <a:lnTo>
                    <a:pt x="517" y="50"/>
                  </a:lnTo>
                  <a:lnTo>
                    <a:pt x="574" y="49"/>
                  </a:lnTo>
                  <a:lnTo>
                    <a:pt x="645" y="51"/>
                  </a:lnTo>
                  <a:lnTo>
                    <a:pt x="669" y="49"/>
                  </a:lnTo>
                  <a:lnTo>
                    <a:pt x="725" y="47"/>
                  </a:lnTo>
                  <a:lnTo>
                    <a:pt x="762" y="46"/>
                  </a:lnTo>
                  <a:lnTo>
                    <a:pt x="805" y="48"/>
                  </a:lnTo>
                  <a:lnTo>
                    <a:pt x="835" y="49"/>
                  </a:lnTo>
                  <a:lnTo>
                    <a:pt x="869" y="48"/>
                  </a:lnTo>
                  <a:lnTo>
                    <a:pt x="929" y="50"/>
                  </a:lnTo>
                  <a:lnTo>
                    <a:pt x="968" y="47"/>
                  </a:lnTo>
                  <a:lnTo>
                    <a:pt x="1005" y="47"/>
                  </a:lnTo>
                  <a:lnTo>
                    <a:pt x="1044" y="44"/>
                  </a:lnTo>
                  <a:lnTo>
                    <a:pt x="1093" y="47"/>
                  </a:lnTo>
                  <a:lnTo>
                    <a:pt x="1157" y="45"/>
                  </a:lnTo>
                  <a:lnTo>
                    <a:pt x="1230" y="45"/>
                  </a:lnTo>
                  <a:lnTo>
                    <a:pt x="1295" y="47"/>
                  </a:lnTo>
                  <a:lnTo>
                    <a:pt x="1334" y="43"/>
                  </a:lnTo>
                  <a:lnTo>
                    <a:pt x="1377" y="44"/>
                  </a:lnTo>
                  <a:lnTo>
                    <a:pt x="1394" y="47"/>
                  </a:lnTo>
                  <a:lnTo>
                    <a:pt x="1412" y="48"/>
                  </a:lnTo>
                  <a:lnTo>
                    <a:pt x="1469" y="47"/>
                  </a:lnTo>
                  <a:lnTo>
                    <a:pt x="1519" y="48"/>
                  </a:lnTo>
                  <a:lnTo>
                    <a:pt x="1587" y="49"/>
                  </a:lnTo>
                  <a:lnTo>
                    <a:pt x="1606" y="48"/>
                  </a:lnTo>
                  <a:lnTo>
                    <a:pt x="1619" y="48"/>
                  </a:lnTo>
                  <a:lnTo>
                    <a:pt x="1636" y="46"/>
                  </a:lnTo>
                  <a:lnTo>
                    <a:pt x="1670" y="48"/>
                  </a:lnTo>
                  <a:lnTo>
                    <a:pt x="1686" y="49"/>
                  </a:lnTo>
                  <a:lnTo>
                    <a:pt x="1698" y="47"/>
                  </a:lnTo>
                  <a:lnTo>
                    <a:pt x="1712" y="49"/>
                  </a:lnTo>
                  <a:lnTo>
                    <a:pt x="1739" y="47"/>
                  </a:lnTo>
                  <a:lnTo>
                    <a:pt x="1782" y="49"/>
                  </a:lnTo>
                  <a:lnTo>
                    <a:pt x="1824" y="45"/>
                  </a:lnTo>
                  <a:lnTo>
                    <a:pt x="1841" y="47"/>
                  </a:lnTo>
                  <a:lnTo>
                    <a:pt x="1859" y="47"/>
                  </a:lnTo>
                  <a:lnTo>
                    <a:pt x="1937" y="45"/>
                  </a:lnTo>
                  <a:lnTo>
                    <a:pt x="2013" y="47"/>
                  </a:lnTo>
                  <a:lnTo>
                    <a:pt x="2072" y="45"/>
                  </a:lnTo>
                  <a:lnTo>
                    <a:pt x="2092" y="43"/>
                  </a:lnTo>
                  <a:lnTo>
                    <a:pt x="2104" y="40"/>
                  </a:lnTo>
                  <a:lnTo>
                    <a:pt x="2113" y="34"/>
                  </a:lnTo>
                  <a:lnTo>
                    <a:pt x="2120" y="26"/>
                  </a:lnTo>
                  <a:lnTo>
                    <a:pt x="2127" y="13"/>
                  </a:lnTo>
                  <a:lnTo>
                    <a:pt x="2127" y="39"/>
                  </a:lnTo>
                  <a:lnTo>
                    <a:pt x="2127" y="45"/>
                  </a:lnTo>
                  <a:lnTo>
                    <a:pt x="2124" y="49"/>
                  </a:lnTo>
                  <a:lnTo>
                    <a:pt x="2118" y="54"/>
                  </a:lnTo>
                  <a:lnTo>
                    <a:pt x="2107" y="58"/>
                  </a:lnTo>
                  <a:lnTo>
                    <a:pt x="2029" y="61"/>
                  </a:lnTo>
                  <a:lnTo>
                    <a:pt x="1972" y="58"/>
                  </a:lnTo>
                  <a:lnTo>
                    <a:pt x="1945" y="60"/>
                  </a:lnTo>
                  <a:lnTo>
                    <a:pt x="1854" y="60"/>
                  </a:lnTo>
                  <a:lnTo>
                    <a:pt x="1828" y="59"/>
                  </a:lnTo>
                  <a:lnTo>
                    <a:pt x="1800" y="61"/>
                  </a:lnTo>
                  <a:lnTo>
                    <a:pt x="1772" y="59"/>
                  </a:lnTo>
                  <a:lnTo>
                    <a:pt x="1739" y="61"/>
                  </a:lnTo>
                  <a:lnTo>
                    <a:pt x="1653" y="60"/>
                  </a:lnTo>
                  <a:lnTo>
                    <a:pt x="1628" y="57"/>
                  </a:lnTo>
                  <a:lnTo>
                    <a:pt x="1547" y="60"/>
                  </a:lnTo>
                  <a:lnTo>
                    <a:pt x="1493" y="56"/>
                  </a:lnTo>
                  <a:lnTo>
                    <a:pt x="1430" y="60"/>
                  </a:lnTo>
                  <a:lnTo>
                    <a:pt x="1382" y="58"/>
                  </a:lnTo>
                  <a:lnTo>
                    <a:pt x="1336" y="60"/>
                  </a:lnTo>
                  <a:lnTo>
                    <a:pt x="1310" y="58"/>
                  </a:lnTo>
                  <a:lnTo>
                    <a:pt x="1287" y="58"/>
                  </a:lnTo>
                  <a:lnTo>
                    <a:pt x="1256" y="58"/>
                  </a:lnTo>
                  <a:lnTo>
                    <a:pt x="1235" y="57"/>
                  </a:lnTo>
                  <a:lnTo>
                    <a:pt x="1212" y="59"/>
                  </a:lnTo>
                  <a:lnTo>
                    <a:pt x="1188" y="57"/>
                  </a:lnTo>
                  <a:lnTo>
                    <a:pt x="1163" y="57"/>
                  </a:lnTo>
                  <a:lnTo>
                    <a:pt x="1134" y="59"/>
                  </a:lnTo>
                  <a:lnTo>
                    <a:pt x="1106" y="60"/>
                  </a:lnTo>
                  <a:lnTo>
                    <a:pt x="1075" y="60"/>
                  </a:lnTo>
                  <a:lnTo>
                    <a:pt x="1030" y="59"/>
                  </a:lnTo>
                  <a:lnTo>
                    <a:pt x="998" y="60"/>
                  </a:lnTo>
                  <a:lnTo>
                    <a:pt x="971" y="59"/>
                  </a:lnTo>
                  <a:lnTo>
                    <a:pt x="945" y="59"/>
                  </a:lnTo>
                  <a:lnTo>
                    <a:pt x="885" y="61"/>
                  </a:lnTo>
                  <a:lnTo>
                    <a:pt x="837" y="58"/>
                  </a:lnTo>
                  <a:lnTo>
                    <a:pt x="784" y="61"/>
                  </a:lnTo>
                  <a:lnTo>
                    <a:pt x="740" y="59"/>
                  </a:lnTo>
                  <a:lnTo>
                    <a:pt x="692" y="61"/>
                  </a:lnTo>
                  <a:lnTo>
                    <a:pt x="652" y="59"/>
                  </a:lnTo>
                  <a:lnTo>
                    <a:pt x="609" y="58"/>
                  </a:lnTo>
                  <a:lnTo>
                    <a:pt x="569" y="59"/>
                  </a:lnTo>
                  <a:lnTo>
                    <a:pt x="534" y="59"/>
                  </a:lnTo>
                  <a:lnTo>
                    <a:pt x="431" y="59"/>
                  </a:lnTo>
                  <a:lnTo>
                    <a:pt x="401" y="60"/>
                  </a:lnTo>
                  <a:lnTo>
                    <a:pt x="311" y="59"/>
                  </a:lnTo>
                  <a:lnTo>
                    <a:pt x="256" y="59"/>
                  </a:lnTo>
                  <a:lnTo>
                    <a:pt x="103" y="58"/>
                  </a:lnTo>
                  <a:lnTo>
                    <a:pt x="19" y="58"/>
                  </a:lnTo>
                  <a:lnTo>
                    <a:pt x="4" y="54"/>
                  </a:lnTo>
                  <a:lnTo>
                    <a:pt x="1" y="46"/>
                  </a:lnTo>
                  <a:lnTo>
                    <a:pt x="0" y="39"/>
                  </a:lnTo>
                  <a:lnTo>
                    <a:pt x="0" y="31"/>
                  </a:lnTo>
                </a:path>
              </a:pathLst>
            </a:custGeom>
            <a:solidFill>
              <a:schemeClr val="bg1"/>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fontAlgn="base">
                <a:spcBef>
                  <a:spcPct val="0"/>
                </a:spcBef>
                <a:spcAft>
                  <a:spcPct val="0"/>
                </a:spcAft>
              </a:pPr>
              <a:endParaRPr lang="en-US" sz="2000" smtClean="0">
                <a:solidFill>
                  <a:srgbClr val="FFFFCC"/>
                </a:solidFill>
              </a:endParaRPr>
            </a:p>
          </p:txBody>
        </p:sp>
      </p:grpSp>
      <p:grpSp>
        <p:nvGrpSpPr>
          <p:cNvPr id="1037" name="Group 1042"/>
          <p:cNvGrpSpPr>
            <a:grpSpLocks/>
          </p:cNvGrpSpPr>
          <p:nvPr/>
        </p:nvGrpSpPr>
        <p:grpSpPr bwMode="auto">
          <a:xfrm>
            <a:off x="5646738" y="153988"/>
            <a:ext cx="3435350" cy="552450"/>
            <a:chOff x="3557" y="97"/>
            <a:chExt cx="2164" cy="348"/>
          </a:xfrm>
        </p:grpSpPr>
        <p:sp>
          <p:nvSpPr>
            <p:cNvPr id="1041" name="Freeform 1043"/>
            <p:cNvSpPr>
              <a:spLocks/>
            </p:cNvSpPr>
            <p:nvPr/>
          </p:nvSpPr>
          <p:spPr bwMode="auto">
            <a:xfrm>
              <a:off x="3557" y="97"/>
              <a:ext cx="2164" cy="284"/>
            </a:xfrm>
            <a:custGeom>
              <a:avLst/>
              <a:gdLst>
                <a:gd name="T0" fmla="*/ 29 w 2164"/>
                <a:gd name="T1" fmla="*/ 4 h 284"/>
                <a:gd name="T2" fmla="*/ 46 w 2164"/>
                <a:gd name="T3" fmla="*/ 0 h 284"/>
                <a:gd name="T4" fmla="*/ 2096 w 2164"/>
                <a:gd name="T5" fmla="*/ 0 h 284"/>
                <a:gd name="T6" fmla="*/ 2120 w 2164"/>
                <a:gd name="T7" fmla="*/ 3 h 284"/>
                <a:gd name="T8" fmla="*/ 2137 w 2164"/>
                <a:gd name="T9" fmla="*/ 10 h 284"/>
                <a:gd name="T10" fmla="*/ 2152 w 2164"/>
                <a:gd name="T11" fmla="*/ 28 h 284"/>
                <a:gd name="T12" fmla="*/ 2160 w 2164"/>
                <a:gd name="T13" fmla="*/ 49 h 284"/>
                <a:gd name="T14" fmla="*/ 2163 w 2164"/>
                <a:gd name="T15" fmla="*/ 73 h 284"/>
                <a:gd name="T16" fmla="*/ 2163 w 2164"/>
                <a:gd name="T17" fmla="*/ 283 h 284"/>
                <a:gd name="T18" fmla="*/ 81 w 2164"/>
                <a:gd name="T19" fmla="*/ 283 h 284"/>
                <a:gd name="T20" fmla="*/ 0 w 2164"/>
                <a:gd name="T21" fmla="*/ 283 h 284"/>
                <a:gd name="T22" fmla="*/ 0 w 2164"/>
                <a:gd name="T23" fmla="*/ 87 h 284"/>
                <a:gd name="T24" fmla="*/ 1 w 2164"/>
                <a:gd name="T25" fmla="*/ 59 h 284"/>
                <a:gd name="T26" fmla="*/ 9 w 2164"/>
                <a:gd name="T27" fmla="*/ 31 h 284"/>
                <a:gd name="T28" fmla="*/ 16 w 2164"/>
                <a:gd name="T29" fmla="*/ 16 h 284"/>
                <a:gd name="T30" fmla="*/ 29 w 2164"/>
                <a:gd name="T31" fmla="*/ 4 h 28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164" h="284">
                  <a:moveTo>
                    <a:pt x="29" y="4"/>
                  </a:moveTo>
                  <a:lnTo>
                    <a:pt x="46" y="0"/>
                  </a:lnTo>
                  <a:lnTo>
                    <a:pt x="2096" y="0"/>
                  </a:lnTo>
                  <a:lnTo>
                    <a:pt x="2120" y="3"/>
                  </a:lnTo>
                  <a:lnTo>
                    <a:pt x="2137" y="10"/>
                  </a:lnTo>
                  <a:lnTo>
                    <a:pt x="2152" y="28"/>
                  </a:lnTo>
                  <a:lnTo>
                    <a:pt x="2160" y="49"/>
                  </a:lnTo>
                  <a:lnTo>
                    <a:pt x="2163" y="73"/>
                  </a:lnTo>
                  <a:lnTo>
                    <a:pt x="2163" y="283"/>
                  </a:lnTo>
                  <a:lnTo>
                    <a:pt x="81" y="283"/>
                  </a:lnTo>
                  <a:lnTo>
                    <a:pt x="0" y="283"/>
                  </a:lnTo>
                  <a:lnTo>
                    <a:pt x="0" y="87"/>
                  </a:lnTo>
                  <a:lnTo>
                    <a:pt x="1" y="59"/>
                  </a:lnTo>
                  <a:lnTo>
                    <a:pt x="9" y="31"/>
                  </a:lnTo>
                  <a:lnTo>
                    <a:pt x="16" y="16"/>
                  </a:lnTo>
                  <a:lnTo>
                    <a:pt x="29" y="4"/>
                  </a:lnTo>
                </a:path>
              </a:pathLst>
            </a:custGeom>
            <a:gradFill rotWithShape="0">
              <a:gsLst>
                <a:gs pos="0">
                  <a:srgbClr val="00CCFF"/>
                </a:gs>
                <a:gs pos="100000">
                  <a:srgbClr val="FFFFFF"/>
                </a:gs>
              </a:gsLst>
              <a:lin ang="5400000" scaled="1"/>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fontAlgn="base">
                <a:spcBef>
                  <a:spcPct val="0"/>
                </a:spcBef>
                <a:spcAft>
                  <a:spcPct val="0"/>
                </a:spcAft>
              </a:pPr>
              <a:endParaRPr lang="en-US" sz="2000" smtClean="0">
                <a:solidFill>
                  <a:srgbClr val="FFFFCC"/>
                </a:solidFill>
              </a:endParaRPr>
            </a:p>
          </p:txBody>
        </p:sp>
        <p:sp>
          <p:nvSpPr>
            <p:cNvPr id="1042" name="Freeform 1044"/>
            <p:cNvSpPr>
              <a:spLocks/>
            </p:cNvSpPr>
            <p:nvPr/>
          </p:nvSpPr>
          <p:spPr bwMode="auto">
            <a:xfrm>
              <a:off x="3557" y="278"/>
              <a:ext cx="2164" cy="123"/>
            </a:xfrm>
            <a:custGeom>
              <a:avLst/>
              <a:gdLst>
                <a:gd name="T0" fmla="*/ 105 w 2164"/>
                <a:gd name="T1" fmla="*/ 42 h 123"/>
                <a:gd name="T2" fmla="*/ 170 w 2164"/>
                <a:gd name="T3" fmla="*/ 42 h 123"/>
                <a:gd name="T4" fmla="*/ 221 w 2164"/>
                <a:gd name="T5" fmla="*/ 63 h 123"/>
                <a:gd name="T6" fmla="*/ 305 w 2164"/>
                <a:gd name="T7" fmla="*/ 50 h 123"/>
                <a:gd name="T8" fmla="*/ 400 w 2164"/>
                <a:gd name="T9" fmla="*/ 44 h 123"/>
                <a:gd name="T10" fmla="*/ 466 w 2164"/>
                <a:gd name="T11" fmla="*/ 57 h 123"/>
                <a:gd name="T12" fmla="*/ 538 w 2164"/>
                <a:gd name="T13" fmla="*/ 50 h 123"/>
                <a:gd name="T14" fmla="*/ 654 w 2164"/>
                <a:gd name="T15" fmla="*/ 54 h 123"/>
                <a:gd name="T16" fmla="*/ 728 w 2164"/>
                <a:gd name="T17" fmla="*/ 63 h 123"/>
                <a:gd name="T18" fmla="*/ 815 w 2164"/>
                <a:gd name="T19" fmla="*/ 38 h 123"/>
                <a:gd name="T20" fmla="*/ 880 w 2164"/>
                <a:gd name="T21" fmla="*/ 60 h 123"/>
                <a:gd name="T22" fmla="*/ 968 w 2164"/>
                <a:gd name="T23" fmla="*/ 56 h 123"/>
                <a:gd name="T24" fmla="*/ 1013 w 2164"/>
                <a:gd name="T25" fmla="*/ 60 h 123"/>
                <a:gd name="T26" fmla="*/ 1053 w 2164"/>
                <a:gd name="T27" fmla="*/ 38 h 123"/>
                <a:gd name="T28" fmla="*/ 1105 w 2164"/>
                <a:gd name="T29" fmla="*/ 22 h 123"/>
                <a:gd name="T30" fmla="*/ 1167 w 2164"/>
                <a:gd name="T31" fmla="*/ 21 h 123"/>
                <a:gd name="T32" fmla="*/ 1218 w 2164"/>
                <a:gd name="T33" fmla="*/ 14 h 123"/>
                <a:gd name="T34" fmla="*/ 1265 w 2164"/>
                <a:gd name="T35" fmla="*/ 32 h 123"/>
                <a:gd name="T36" fmla="*/ 1316 w 2164"/>
                <a:gd name="T37" fmla="*/ 44 h 123"/>
                <a:gd name="T38" fmla="*/ 1399 w 2164"/>
                <a:gd name="T39" fmla="*/ 35 h 123"/>
                <a:gd name="T40" fmla="*/ 1436 w 2164"/>
                <a:gd name="T41" fmla="*/ 59 h 123"/>
                <a:gd name="T42" fmla="*/ 1493 w 2164"/>
                <a:gd name="T43" fmla="*/ 63 h 123"/>
                <a:gd name="T44" fmla="*/ 1589 w 2164"/>
                <a:gd name="T45" fmla="*/ 63 h 123"/>
                <a:gd name="T46" fmla="*/ 1647 w 2164"/>
                <a:gd name="T47" fmla="*/ 52 h 123"/>
                <a:gd name="T48" fmla="*/ 1691 w 2164"/>
                <a:gd name="T49" fmla="*/ 57 h 123"/>
                <a:gd name="T50" fmla="*/ 1743 w 2164"/>
                <a:gd name="T51" fmla="*/ 38 h 123"/>
                <a:gd name="T52" fmla="*/ 1817 w 2164"/>
                <a:gd name="T53" fmla="*/ 35 h 123"/>
                <a:gd name="T54" fmla="*/ 1878 w 2164"/>
                <a:gd name="T55" fmla="*/ 14 h 123"/>
                <a:gd name="T56" fmla="*/ 1926 w 2164"/>
                <a:gd name="T57" fmla="*/ 10 h 123"/>
                <a:gd name="T58" fmla="*/ 1988 w 2164"/>
                <a:gd name="T59" fmla="*/ 18 h 123"/>
                <a:gd name="T60" fmla="*/ 2042 w 2164"/>
                <a:gd name="T61" fmla="*/ 1 h 123"/>
                <a:gd name="T62" fmla="*/ 2093 w 2164"/>
                <a:gd name="T63" fmla="*/ 32 h 123"/>
                <a:gd name="T64" fmla="*/ 2150 w 2164"/>
                <a:gd name="T65" fmla="*/ 16 h 123"/>
                <a:gd name="T66" fmla="*/ 2163 w 2164"/>
                <a:gd name="T67" fmla="*/ 122 h 123"/>
                <a:gd name="T68" fmla="*/ 893 w 2164"/>
                <a:gd name="T69" fmla="*/ 99 h 123"/>
                <a:gd name="T70" fmla="*/ 0 w 2164"/>
                <a:gd name="T71" fmla="*/ 19 h 123"/>
                <a:gd name="T72" fmla="*/ 32 w 2164"/>
                <a:gd name="T73" fmla="*/ 33 h 123"/>
                <a:gd name="T74" fmla="*/ 75 w 2164"/>
                <a:gd name="T75" fmla="*/ 38 h 12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164" h="123">
                  <a:moveTo>
                    <a:pt x="75" y="38"/>
                  </a:moveTo>
                  <a:lnTo>
                    <a:pt x="105" y="42"/>
                  </a:lnTo>
                  <a:lnTo>
                    <a:pt x="138" y="38"/>
                  </a:lnTo>
                  <a:lnTo>
                    <a:pt x="170" y="42"/>
                  </a:lnTo>
                  <a:lnTo>
                    <a:pt x="195" y="53"/>
                  </a:lnTo>
                  <a:lnTo>
                    <a:pt x="221" y="63"/>
                  </a:lnTo>
                  <a:lnTo>
                    <a:pt x="266" y="54"/>
                  </a:lnTo>
                  <a:lnTo>
                    <a:pt x="305" y="50"/>
                  </a:lnTo>
                  <a:lnTo>
                    <a:pt x="360" y="50"/>
                  </a:lnTo>
                  <a:lnTo>
                    <a:pt x="400" y="44"/>
                  </a:lnTo>
                  <a:lnTo>
                    <a:pt x="435" y="50"/>
                  </a:lnTo>
                  <a:lnTo>
                    <a:pt x="466" y="57"/>
                  </a:lnTo>
                  <a:lnTo>
                    <a:pt x="494" y="59"/>
                  </a:lnTo>
                  <a:lnTo>
                    <a:pt x="538" y="50"/>
                  </a:lnTo>
                  <a:lnTo>
                    <a:pt x="586" y="50"/>
                  </a:lnTo>
                  <a:lnTo>
                    <a:pt x="654" y="54"/>
                  </a:lnTo>
                  <a:lnTo>
                    <a:pt x="683" y="65"/>
                  </a:lnTo>
                  <a:lnTo>
                    <a:pt x="728" y="63"/>
                  </a:lnTo>
                  <a:lnTo>
                    <a:pt x="773" y="44"/>
                  </a:lnTo>
                  <a:lnTo>
                    <a:pt x="815" y="38"/>
                  </a:lnTo>
                  <a:lnTo>
                    <a:pt x="844" y="44"/>
                  </a:lnTo>
                  <a:lnTo>
                    <a:pt x="880" y="60"/>
                  </a:lnTo>
                  <a:lnTo>
                    <a:pt x="921" y="66"/>
                  </a:lnTo>
                  <a:lnTo>
                    <a:pt x="968" y="56"/>
                  </a:lnTo>
                  <a:lnTo>
                    <a:pt x="989" y="52"/>
                  </a:lnTo>
                  <a:lnTo>
                    <a:pt x="1013" y="60"/>
                  </a:lnTo>
                  <a:lnTo>
                    <a:pt x="1032" y="50"/>
                  </a:lnTo>
                  <a:lnTo>
                    <a:pt x="1053" y="38"/>
                  </a:lnTo>
                  <a:lnTo>
                    <a:pt x="1078" y="26"/>
                  </a:lnTo>
                  <a:lnTo>
                    <a:pt x="1105" y="22"/>
                  </a:lnTo>
                  <a:lnTo>
                    <a:pt x="1136" y="26"/>
                  </a:lnTo>
                  <a:lnTo>
                    <a:pt x="1167" y="21"/>
                  </a:lnTo>
                  <a:lnTo>
                    <a:pt x="1198" y="14"/>
                  </a:lnTo>
                  <a:lnTo>
                    <a:pt x="1218" y="14"/>
                  </a:lnTo>
                  <a:lnTo>
                    <a:pt x="1237" y="16"/>
                  </a:lnTo>
                  <a:lnTo>
                    <a:pt x="1265" y="32"/>
                  </a:lnTo>
                  <a:lnTo>
                    <a:pt x="1293" y="29"/>
                  </a:lnTo>
                  <a:lnTo>
                    <a:pt x="1316" y="44"/>
                  </a:lnTo>
                  <a:lnTo>
                    <a:pt x="1361" y="44"/>
                  </a:lnTo>
                  <a:lnTo>
                    <a:pt x="1399" y="35"/>
                  </a:lnTo>
                  <a:lnTo>
                    <a:pt x="1417" y="47"/>
                  </a:lnTo>
                  <a:lnTo>
                    <a:pt x="1436" y="59"/>
                  </a:lnTo>
                  <a:lnTo>
                    <a:pt x="1462" y="56"/>
                  </a:lnTo>
                  <a:lnTo>
                    <a:pt x="1493" y="63"/>
                  </a:lnTo>
                  <a:lnTo>
                    <a:pt x="1526" y="56"/>
                  </a:lnTo>
                  <a:lnTo>
                    <a:pt x="1589" y="63"/>
                  </a:lnTo>
                  <a:lnTo>
                    <a:pt x="1616" y="69"/>
                  </a:lnTo>
                  <a:lnTo>
                    <a:pt x="1647" y="52"/>
                  </a:lnTo>
                  <a:lnTo>
                    <a:pt x="1667" y="51"/>
                  </a:lnTo>
                  <a:lnTo>
                    <a:pt x="1691" y="57"/>
                  </a:lnTo>
                  <a:lnTo>
                    <a:pt x="1714" y="54"/>
                  </a:lnTo>
                  <a:lnTo>
                    <a:pt x="1743" y="38"/>
                  </a:lnTo>
                  <a:lnTo>
                    <a:pt x="1793" y="33"/>
                  </a:lnTo>
                  <a:lnTo>
                    <a:pt x="1817" y="35"/>
                  </a:lnTo>
                  <a:lnTo>
                    <a:pt x="1842" y="35"/>
                  </a:lnTo>
                  <a:lnTo>
                    <a:pt x="1878" y="14"/>
                  </a:lnTo>
                  <a:lnTo>
                    <a:pt x="1899" y="6"/>
                  </a:lnTo>
                  <a:lnTo>
                    <a:pt x="1926" y="10"/>
                  </a:lnTo>
                  <a:lnTo>
                    <a:pt x="1957" y="32"/>
                  </a:lnTo>
                  <a:lnTo>
                    <a:pt x="1988" y="18"/>
                  </a:lnTo>
                  <a:lnTo>
                    <a:pt x="2017" y="0"/>
                  </a:lnTo>
                  <a:lnTo>
                    <a:pt x="2042" y="1"/>
                  </a:lnTo>
                  <a:lnTo>
                    <a:pt x="2071" y="38"/>
                  </a:lnTo>
                  <a:lnTo>
                    <a:pt x="2093" y="32"/>
                  </a:lnTo>
                  <a:lnTo>
                    <a:pt x="2125" y="16"/>
                  </a:lnTo>
                  <a:lnTo>
                    <a:pt x="2150" y="16"/>
                  </a:lnTo>
                  <a:lnTo>
                    <a:pt x="2163" y="28"/>
                  </a:lnTo>
                  <a:lnTo>
                    <a:pt x="2163" y="122"/>
                  </a:lnTo>
                  <a:lnTo>
                    <a:pt x="909" y="95"/>
                  </a:lnTo>
                  <a:lnTo>
                    <a:pt x="893" y="99"/>
                  </a:lnTo>
                  <a:lnTo>
                    <a:pt x="0" y="88"/>
                  </a:lnTo>
                  <a:lnTo>
                    <a:pt x="0" y="19"/>
                  </a:lnTo>
                  <a:lnTo>
                    <a:pt x="13" y="29"/>
                  </a:lnTo>
                  <a:lnTo>
                    <a:pt x="32" y="33"/>
                  </a:lnTo>
                  <a:lnTo>
                    <a:pt x="56" y="34"/>
                  </a:lnTo>
                  <a:lnTo>
                    <a:pt x="75" y="38"/>
                  </a:lnTo>
                </a:path>
              </a:pathLst>
            </a:custGeom>
            <a:solidFill>
              <a:srgbClr val="003300"/>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fontAlgn="base">
                <a:spcBef>
                  <a:spcPct val="0"/>
                </a:spcBef>
                <a:spcAft>
                  <a:spcPct val="0"/>
                </a:spcAft>
              </a:pPr>
              <a:endParaRPr lang="en-US" sz="2000" smtClean="0">
                <a:solidFill>
                  <a:srgbClr val="FFFFCC"/>
                </a:solidFill>
              </a:endParaRPr>
            </a:p>
          </p:txBody>
        </p:sp>
        <p:sp>
          <p:nvSpPr>
            <p:cNvPr id="1043" name="Freeform 1045"/>
            <p:cNvSpPr>
              <a:spLocks/>
            </p:cNvSpPr>
            <p:nvPr/>
          </p:nvSpPr>
          <p:spPr bwMode="auto">
            <a:xfrm>
              <a:off x="3557" y="320"/>
              <a:ext cx="2164" cy="125"/>
            </a:xfrm>
            <a:custGeom>
              <a:avLst/>
              <a:gdLst>
                <a:gd name="T0" fmla="*/ 46 w 2164"/>
                <a:gd name="T1" fmla="*/ 123 h 125"/>
                <a:gd name="T2" fmla="*/ 2096 w 2164"/>
                <a:gd name="T3" fmla="*/ 124 h 125"/>
                <a:gd name="T4" fmla="*/ 2137 w 2164"/>
                <a:gd name="T5" fmla="*/ 120 h 125"/>
                <a:gd name="T6" fmla="*/ 2160 w 2164"/>
                <a:gd name="T7" fmla="*/ 104 h 125"/>
                <a:gd name="T8" fmla="*/ 2163 w 2164"/>
                <a:gd name="T9" fmla="*/ 14 h 125"/>
                <a:gd name="T10" fmla="*/ 2134 w 2164"/>
                <a:gd name="T11" fmla="*/ 4 h 125"/>
                <a:gd name="T12" fmla="*/ 2118 w 2164"/>
                <a:gd name="T13" fmla="*/ 34 h 125"/>
                <a:gd name="T14" fmla="*/ 2097 w 2164"/>
                <a:gd name="T15" fmla="*/ 31 h 125"/>
                <a:gd name="T16" fmla="*/ 2054 w 2164"/>
                <a:gd name="T17" fmla="*/ 17 h 125"/>
                <a:gd name="T18" fmla="*/ 1998 w 2164"/>
                <a:gd name="T19" fmla="*/ 21 h 125"/>
                <a:gd name="T20" fmla="*/ 1951 w 2164"/>
                <a:gd name="T21" fmla="*/ 25 h 125"/>
                <a:gd name="T22" fmla="*/ 1910 w 2164"/>
                <a:gd name="T23" fmla="*/ 17 h 125"/>
                <a:gd name="T24" fmla="*/ 1868 w 2164"/>
                <a:gd name="T25" fmla="*/ 27 h 125"/>
                <a:gd name="T26" fmla="*/ 1841 w 2164"/>
                <a:gd name="T27" fmla="*/ 33 h 125"/>
                <a:gd name="T28" fmla="*/ 1776 w 2164"/>
                <a:gd name="T29" fmla="*/ 28 h 125"/>
                <a:gd name="T30" fmla="*/ 1716 w 2164"/>
                <a:gd name="T31" fmla="*/ 24 h 125"/>
                <a:gd name="T32" fmla="*/ 1644 w 2164"/>
                <a:gd name="T33" fmla="*/ 54 h 125"/>
                <a:gd name="T34" fmla="*/ 1589 w 2164"/>
                <a:gd name="T35" fmla="*/ 38 h 125"/>
                <a:gd name="T36" fmla="*/ 1524 w 2164"/>
                <a:gd name="T37" fmla="*/ 37 h 125"/>
                <a:gd name="T38" fmla="*/ 1417 w 2164"/>
                <a:gd name="T39" fmla="*/ 36 h 125"/>
                <a:gd name="T40" fmla="*/ 1367 w 2164"/>
                <a:gd name="T41" fmla="*/ 33 h 125"/>
                <a:gd name="T42" fmla="*/ 1327 w 2164"/>
                <a:gd name="T43" fmla="*/ 24 h 125"/>
                <a:gd name="T44" fmla="*/ 1237 w 2164"/>
                <a:gd name="T45" fmla="*/ 43 h 125"/>
                <a:gd name="T46" fmla="*/ 1159 w 2164"/>
                <a:gd name="T47" fmla="*/ 33 h 125"/>
                <a:gd name="T48" fmla="*/ 1065 w 2164"/>
                <a:gd name="T49" fmla="*/ 38 h 125"/>
                <a:gd name="T50" fmla="*/ 988 w 2164"/>
                <a:gd name="T51" fmla="*/ 38 h 125"/>
                <a:gd name="T52" fmla="*/ 897 w 2164"/>
                <a:gd name="T53" fmla="*/ 51 h 125"/>
                <a:gd name="T54" fmla="*/ 801 w 2164"/>
                <a:gd name="T55" fmla="*/ 45 h 125"/>
                <a:gd name="T56" fmla="*/ 692 w 2164"/>
                <a:gd name="T57" fmla="*/ 46 h 125"/>
                <a:gd name="T58" fmla="*/ 575 w 2164"/>
                <a:gd name="T59" fmla="*/ 33 h 125"/>
                <a:gd name="T60" fmla="*/ 454 w 2164"/>
                <a:gd name="T61" fmla="*/ 23 h 125"/>
                <a:gd name="T62" fmla="*/ 371 w 2164"/>
                <a:gd name="T63" fmla="*/ 35 h 125"/>
                <a:gd name="T64" fmla="*/ 322 w 2164"/>
                <a:gd name="T65" fmla="*/ 31 h 125"/>
                <a:gd name="T66" fmla="*/ 252 w 2164"/>
                <a:gd name="T67" fmla="*/ 36 h 125"/>
                <a:gd name="T68" fmla="*/ 176 w 2164"/>
                <a:gd name="T69" fmla="*/ 35 h 125"/>
                <a:gd name="T70" fmla="*/ 99 w 2164"/>
                <a:gd name="T71" fmla="*/ 43 h 125"/>
                <a:gd name="T72" fmla="*/ 20 w 2164"/>
                <a:gd name="T73" fmla="*/ 37 h 125"/>
                <a:gd name="T74" fmla="*/ 2 w 2164"/>
                <a:gd name="T75" fmla="*/ 73 h 125"/>
                <a:gd name="T76" fmla="*/ 16 w 2164"/>
                <a:gd name="T77" fmla="*/ 116 h 12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164" h="125">
                  <a:moveTo>
                    <a:pt x="29" y="120"/>
                  </a:moveTo>
                  <a:lnTo>
                    <a:pt x="46" y="123"/>
                  </a:lnTo>
                  <a:lnTo>
                    <a:pt x="66" y="124"/>
                  </a:lnTo>
                  <a:lnTo>
                    <a:pt x="2096" y="124"/>
                  </a:lnTo>
                  <a:lnTo>
                    <a:pt x="2120" y="122"/>
                  </a:lnTo>
                  <a:lnTo>
                    <a:pt x="2137" y="120"/>
                  </a:lnTo>
                  <a:lnTo>
                    <a:pt x="2152" y="113"/>
                  </a:lnTo>
                  <a:lnTo>
                    <a:pt x="2160" y="104"/>
                  </a:lnTo>
                  <a:lnTo>
                    <a:pt x="2163" y="95"/>
                  </a:lnTo>
                  <a:lnTo>
                    <a:pt x="2163" y="14"/>
                  </a:lnTo>
                  <a:lnTo>
                    <a:pt x="2144" y="0"/>
                  </a:lnTo>
                  <a:lnTo>
                    <a:pt x="2134" y="4"/>
                  </a:lnTo>
                  <a:lnTo>
                    <a:pt x="2125" y="18"/>
                  </a:lnTo>
                  <a:lnTo>
                    <a:pt x="2118" y="34"/>
                  </a:lnTo>
                  <a:lnTo>
                    <a:pt x="2109" y="33"/>
                  </a:lnTo>
                  <a:lnTo>
                    <a:pt x="2097" y="31"/>
                  </a:lnTo>
                  <a:lnTo>
                    <a:pt x="2071" y="23"/>
                  </a:lnTo>
                  <a:lnTo>
                    <a:pt x="2054" y="17"/>
                  </a:lnTo>
                  <a:lnTo>
                    <a:pt x="2027" y="14"/>
                  </a:lnTo>
                  <a:lnTo>
                    <a:pt x="1998" y="21"/>
                  </a:lnTo>
                  <a:lnTo>
                    <a:pt x="1970" y="33"/>
                  </a:lnTo>
                  <a:lnTo>
                    <a:pt x="1951" y="25"/>
                  </a:lnTo>
                  <a:lnTo>
                    <a:pt x="1934" y="23"/>
                  </a:lnTo>
                  <a:lnTo>
                    <a:pt x="1910" y="17"/>
                  </a:lnTo>
                  <a:lnTo>
                    <a:pt x="1885" y="19"/>
                  </a:lnTo>
                  <a:lnTo>
                    <a:pt x="1868" y="27"/>
                  </a:lnTo>
                  <a:lnTo>
                    <a:pt x="1861" y="37"/>
                  </a:lnTo>
                  <a:lnTo>
                    <a:pt x="1841" y="33"/>
                  </a:lnTo>
                  <a:lnTo>
                    <a:pt x="1813" y="33"/>
                  </a:lnTo>
                  <a:lnTo>
                    <a:pt x="1776" y="28"/>
                  </a:lnTo>
                  <a:lnTo>
                    <a:pt x="1744" y="37"/>
                  </a:lnTo>
                  <a:lnTo>
                    <a:pt x="1716" y="24"/>
                  </a:lnTo>
                  <a:lnTo>
                    <a:pt x="1679" y="33"/>
                  </a:lnTo>
                  <a:lnTo>
                    <a:pt x="1644" y="54"/>
                  </a:lnTo>
                  <a:lnTo>
                    <a:pt x="1614" y="46"/>
                  </a:lnTo>
                  <a:lnTo>
                    <a:pt x="1589" y="38"/>
                  </a:lnTo>
                  <a:lnTo>
                    <a:pt x="1560" y="34"/>
                  </a:lnTo>
                  <a:lnTo>
                    <a:pt x="1524" y="37"/>
                  </a:lnTo>
                  <a:lnTo>
                    <a:pt x="1467" y="44"/>
                  </a:lnTo>
                  <a:lnTo>
                    <a:pt x="1417" y="36"/>
                  </a:lnTo>
                  <a:lnTo>
                    <a:pt x="1395" y="40"/>
                  </a:lnTo>
                  <a:lnTo>
                    <a:pt x="1367" y="33"/>
                  </a:lnTo>
                  <a:lnTo>
                    <a:pt x="1348" y="25"/>
                  </a:lnTo>
                  <a:lnTo>
                    <a:pt x="1327" y="24"/>
                  </a:lnTo>
                  <a:lnTo>
                    <a:pt x="1287" y="28"/>
                  </a:lnTo>
                  <a:lnTo>
                    <a:pt x="1237" y="43"/>
                  </a:lnTo>
                  <a:lnTo>
                    <a:pt x="1194" y="30"/>
                  </a:lnTo>
                  <a:lnTo>
                    <a:pt x="1159" y="33"/>
                  </a:lnTo>
                  <a:lnTo>
                    <a:pt x="1125" y="51"/>
                  </a:lnTo>
                  <a:lnTo>
                    <a:pt x="1065" y="38"/>
                  </a:lnTo>
                  <a:lnTo>
                    <a:pt x="1019" y="45"/>
                  </a:lnTo>
                  <a:lnTo>
                    <a:pt x="988" y="38"/>
                  </a:lnTo>
                  <a:lnTo>
                    <a:pt x="943" y="42"/>
                  </a:lnTo>
                  <a:lnTo>
                    <a:pt x="897" y="51"/>
                  </a:lnTo>
                  <a:lnTo>
                    <a:pt x="866" y="48"/>
                  </a:lnTo>
                  <a:lnTo>
                    <a:pt x="801" y="45"/>
                  </a:lnTo>
                  <a:lnTo>
                    <a:pt x="760" y="51"/>
                  </a:lnTo>
                  <a:lnTo>
                    <a:pt x="692" y="46"/>
                  </a:lnTo>
                  <a:lnTo>
                    <a:pt x="636" y="42"/>
                  </a:lnTo>
                  <a:lnTo>
                    <a:pt x="575" y="33"/>
                  </a:lnTo>
                  <a:lnTo>
                    <a:pt x="518" y="42"/>
                  </a:lnTo>
                  <a:lnTo>
                    <a:pt x="454" y="23"/>
                  </a:lnTo>
                  <a:lnTo>
                    <a:pt x="404" y="24"/>
                  </a:lnTo>
                  <a:lnTo>
                    <a:pt x="371" y="35"/>
                  </a:lnTo>
                  <a:lnTo>
                    <a:pt x="349" y="26"/>
                  </a:lnTo>
                  <a:lnTo>
                    <a:pt x="322" y="31"/>
                  </a:lnTo>
                  <a:lnTo>
                    <a:pt x="287" y="33"/>
                  </a:lnTo>
                  <a:lnTo>
                    <a:pt x="252" y="36"/>
                  </a:lnTo>
                  <a:lnTo>
                    <a:pt x="211" y="44"/>
                  </a:lnTo>
                  <a:lnTo>
                    <a:pt x="176" y="35"/>
                  </a:lnTo>
                  <a:lnTo>
                    <a:pt x="143" y="39"/>
                  </a:lnTo>
                  <a:lnTo>
                    <a:pt x="99" y="43"/>
                  </a:lnTo>
                  <a:lnTo>
                    <a:pt x="71" y="39"/>
                  </a:lnTo>
                  <a:lnTo>
                    <a:pt x="20" y="37"/>
                  </a:lnTo>
                  <a:lnTo>
                    <a:pt x="0" y="46"/>
                  </a:lnTo>
                  <a:lnTo>
                    <a:pt x="2" y="73"/>
                  </a:lnTo>
                  <a:lnTo>
                    <a:pt x="5" y="96"/>
                  </a:lnTo>
                  <a:lnTo>
                    <a:pt x="16" y="116"/>
                  </a:lnTo>
                  <a:lnTo>
                    <a:pt x="29" y="120"/>
                  </a:lnTo>
                </a:path>
              </a:pathLst>
            </a:custGeom>
            <a:gradFill rotWithShape="0">
              <a:gsLst>
                <a:gs pos="0">
                  <a:srgbClr val="CC6600"/>
                </a:gs>
                <a:gs pos="100000">
                  <a:srgbClr val="000000"/>
                </a:gs>
              </a:gsLst>
              <a:lin ang="5400000" scaled="1"/>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fontAlgn="base">
                <a:spcBef>
                  <a:spcPct val="0"/>
                </a:spcBef>
                <a:spcAft>
                  <a:spcPct val="0"/>
                </a:spcAft>
              </a:pPr>
              <a:endParaRPr lang="en-US" sz="2000" smtClean="0">
                <a:solidFill>
                  <a:srgbClr val="FFFFCC"/>
                </a:solidFill>
              </a:endParaRPr>
            </a:p>
          </p:txBody>
        </p:sp>
        <p:sp>
          <p:nvSpPr>
            <p:cNvPr id="1044" name="Freeform 1046"/>
            <p:cNvSpPr>
              <a:spLocks/>
            </p:cNvSpPr>
            <p:nvPr/>
          </p:nvSpPr>
          <p:spPr bwMode="auto">
            <a:xfrm>
              <a:off x="3570" y="104"/>
              <a:ext cx="2129" cy="162"/>
            </a:xfrm>
            <a:custGeom>
              <a:avLst/>
              <a:gdLst>
                <a:gd name="T0" fmla="*/ 0 w 2129"/>
                <a:gd name="T1" fmla="*/ 122 h 162"/>
                <a:gd name="T2" fmla="*/ 5 w 2129"/>
                <a:gd name="T3" fmla="*/ 129 h 162"/>
                <a:gd name="T4" fmla="*/ 9 w 2129"/>
                <a:gd name="T5" fmla="*/ 58 h 162"/>
                <a:gd name="T6" fmla="*/ 28 w 2129"/>
                <a:gd name="T7" fmla="*/ 29 h 162"/>
                <a:gd name="T8" fmla="*/ 101 w 2129"/>
                <a:gd name="T9" fmla="*/ 25 h 162"/>
                <a:gd name="T10" fmla="*/ 243 w 2129"/>
                <a:gd name="T11" fmla="*/ 29 h 162"/>
                <a:gd name="T12" fmla="*/ 378 w 2129"/>
                <a:gd name="T13" fmla="*/ 28 h 162"/>
                <a:gd name="T14" fmla="*/ 537 w 2129"/>
                <a:gd name="T15" fmla="*/ 29 h 162"/>
                <a:gd name="T16" fmla="*/ 645 w 2129"/>
                <a:gd name="T17" fmla="*/ 25 h 162"/>
                <a:gd name="T18" fmla="*/ 735 w 2129"/>
                <a:gd name="T19" fmla="*/ 25 h 162"/>
                <a:gd name="T20" fmla="*/ 870 w 2129"/>
                <a:gd name="T21" fmla="*/ 33 h 162"/>
                <a:gd name="T22" fmla="*/ 968 w 2129"/>
                <a:gd name="T23" fmla="*/ 35 h 162"/>
                <a:gd name="T24" fmla="*/ 1079 w 2129"/>
                <a:gd name="T25" fmla="*/ 29 h 162"/>
                <a:gd name="T26" fmla="*/ 1212 w 2129"/>
                <a:gd name="T27" fmla="*/ 40 h 162"/>
                <a:gd name="T28" fmla="*/ 1316 w 2129"/>
                <a:gd name="T29" fmla="*/ 37 h 162"/>
                <a:gd name="T30" fmla="*/ 1414 w 2129"/>
                <a:gd name="T31" fmla="*/ 32 h 162"/>
                <a:gd name="T32" fmla="*/ 1525 w 2129"/>
                <a:gd name="T33" fmla="*/ 36 h 162"/>
                <a:gd name="T34" fmla="*/ 1621 w 2129"/>
                <a:gd name="T35" fmla="*/ 32 h 162"/>
                <a:gd name="T36" fmla="*/ 1714 w 2129"/>
                <a:gd name="T37" fmla="*/ 29 h 162"/>
                <a:gd name="T38" fmla="*/ 1781 w 2129"/>
                <a:gd name="T39" fmla="*/ 32 h 162"/>
                <a:gd name="T40" fmla="*/ 1913 w 2129"/>
                <a:gd name="T41" fmla="*/ 25 h 162"/>
                <a:gd name="T42" fmla="*/ 2046 w 2129"/>
                <a:gd name="T43" fmla="*/ 33 h 162"/>
                <a:gd name="T44" fmla="*/ 2093 w 2129"/>
                <a:gd name="T45" fmla="*/ 47 h 162"/>
                <a:gd name="T46" fmla="*/ 2115 w 2129"/>
                <a:gd name="T47" fmla="*/ 68 h 162"/>
                <a:gd name="T48" fmla="*/ 2128 w 2129"/>
                <a:gd name="T49" fmla="*/ 124 h 162"/>
                <a:gd name="T50" fmla="*/ 2128 w 2129"/>
                <a:gd name="T51" fmla="*/ 41 h 162"/>
                <a:gd name="T52" fmla="*/ 2120 w 2129"/>
                <a:gd name="T53" fmla="*/ 16 h 162"/>
                <a:gd name="T54" fmla="*/ 1974 w 2129"/>
                <a:gd name="T55" fmla="*/ 6 h 162"/>
                <a:gd name="T56" fmla="*/ 1855 w 2129"/>
                <a:gd name="T57" fmla="*/ 1 h 162"/>
                <a:gd name="T58" fmla="*/ 1774 w 2129"/>
                <a:gd name="T59" fmla="*/ 3 h 162"/>
                <a:gd name="T60" fmla="*/ 1658 w 2129"/>
                <a:gd name="T61" fmla="*/ 8 h 162"/>
                <a:gd name="T62" fmla="*/ 1453 w 2129"/>
                <a:gd name="T63" fmla="*/ 6 h 162"/>
                <a:gd name="T64" fmla="*/ 1311 w 2129"/>
                <a:gd name="T65" fmla="*/ 6 h 162"/>
                <a:gd name="T66" fmla="*/ 1212 w 2129"/>
                <a:gd name="T67" fmla="*/ 6 h 162"/>
                <a:gd name="T68" fmla="*/ 1135 w 2129"/>
                <a:gd name="T69" fmla="*/ 4 h 162"/>
                <a:gd name="T70" fmla="*/ 1000 w 2129"/>
                <a:gd name="T71" fmla="*/ 6 h 162"/>
                <a:gd name="T72" fmla="*/ 837 w 2129"/>
                <a:gd name="T73" fmla="*/ 6 h 162"/>
                <a:gd name="T74" fmla="*/ 652 w 2129"/>
                <a:gd name="T75" fmla="*/ 4 h 162"/>
                <a:gd name="T76" fmla="*/ 569 w 2129"/>
                <a:gd name="T77" fmla="*/ 2 h 162"/>
                <a:gd name="T78" fmla="*/ 431 w 2129"/>
                <a:gd name="T79" fmla="*/ 2 h 162"/>
                <a:gd name="T80" fmla="*/ 256 w 2129"/>
                <a:gd name="T81" fmla="*/ 2 h 162"/>
                <a:gd name="T82" fmla="*/ 107 w 2129"/>
                <a:gd name="T83" fmla="*/ 0 h 162"/>
                <a:gd name="T84" fmla="*/ 34 w 2129"/>
                <a:gd name="T85" fmla="*/ 1 h 162"/>
                <a:gd name="T86" fmla="*/ 5 w 2129"/>
                <a:gd name="T87" fmla="*/ 18 h 162"/>
                <a:gd name="T88" fmla="*/ 0 w 2129"/>
                <a:gd name="T89" fmla="*/ 56 h 16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129" h="162">
                  <a:moveTo>
                    <a:pt x="0" y="78"/>
                  </a:moveTo>
                  <a:lnTo>
                    <a:pt x="0" y="122"/>
                  </a:lnTo>
                  <a:lnTo>
                    <a:pt x="0" y="161"/>
                  </a:lnTo>
                  <a:lnTo>
                    <a:pt x="5" y="129"/>
                  </a:lnTo>
                  <a:lnTo>
                    <a:pt x="7" y="104"/>
                  </a:lnTo>
                  <a:lnTo>
                    <a:pt x="9" y="58"/>
                  </a:lnTo>
                  <a:lnTo>
                    <a:pt x="15" y="36"/>
                  </a:lnTo>
                  <a:lnTo>
                    <a:pt x="28" y="29"/>
                  </a:lnTo>
                  <a:lnTo>
                    <a:pt x="60" y="24"/>
                  </a:lnTo>
                  <a:lnTo>
                    <a:pt x="101" y="25"/>
                  </a:lnTo>
                  <a:lnTo>
                    <a:pt x="200" y="25"/>
                  </a:lnTo>
                  <a:lnTo>
                    <a:pt x="243" y="29"/>
                  </a:lnTo>
                  <a:lnTo>
                    <a:pt x="306" y="25"/>
                  </a:lnTo>
                  <a:lnTo>
                    <a:pt x="378" y="28"/>
                  </a:lnTo>
                  <a:lnTo>
                    <a:pt x="431" y="27"/>
                  </a:lnTo>
                  <a:lnTo>
                    <a:pt x="537" y="29"/>
                  </a:lnTo>
                  <a:lnTo>
                    <a:pt x="574" y="29"/>
                  </a:lnTo>
                  <a:lnTo>
                    <a:pt x="645" y="25"/>
                  </a:lnTo>
                  <a:lnTo>
                    <a:pt x="669" y="30"/>
                  </a:lnTo>
                  <a:lnTo>
                    <a:pt x="735" y="25"/>
                  </a:lnTo>
                  <a:lnTo>
                    <a:pt x="836" y="29"/>
                  </a:lnTo>
                  <a:lnTo>
                    <a:pt x="870" y="33"/>
                  </a:lnTo>
                  <a:lnTo>
                    <a:pt x="923" y="29"/>
                  </a:lnTo>
                  <a:lnTo>
                    <a:pt x="968" y="35"/>
                  </a:lnTo>
                  <a:lnTo>
                    <a:pt x="1006" y="35"/>
                  </a:lnTo>
                  <a:lnTo>
                    <a:pt x="1079" y="29"/>
                  </a:lnTo>
                  <a:lnTo>
                    <a:pt x="1149" y="33"/>
                  </a:lnTo>
                  <a:lnTo>
                    <a:pt x="1212" y="40"/>
                  </a:lnTo>
                  <a:lnTo>
                    <a:pt x="1231" y="41"/>
                  </a:lnTo>
                  <a:lnTo>
                    <a:pt x="1316" y="37"/>
                  </a:lnTo>
                  <a:lnTo>
                    <a:pt x="1395" y="34"/>
                  </a:lnTo>
                  <a:lnTo>
                    <a:pt x="1414" y="32"/>
                  </a:lnTo>
                  <a:lnTo>
                    <a:pt x="1443" y="33"/>
                  </a:lnTo>
                  <a:lnTo>
                    <a:pt x="1525" y="36"/>
                  </a:lnTo>
                  <a:lnTo>
                    <a:pt x="1588" y="30"/>
                  </a:lnTo>
                  <a:lnTo>
                    <a:pt x="1621" y="32"/>
                  </a:lnTo>
                  <a:lnTo>
                    <a:pt x="1671" y="33"/>
                  </a:lnTo>
                  <a:lnTo>
                    <a:pt x="1714" y="29"/>
                  </a:lnTo>
                  <a:lnTo>
                    <a:pt x="1742" y="25"/>
                  </a:lnTo>
                  <a:lnTo>
                    <a:pt x="1781" y="32"/>
                  </a:lnTo>
                  <a:lnTo>
                    <a:pt x="1860" y="34"/>
                  </a:lnTo>
                  <a:lnTo>
                    <a:pt x="1913" y="25"/>
                  </a:lnTo>
                  <a:lnTo>
                    <a:pt x="1990" y="33"/>
                  </a:lnTo>
                  <a:lnTo>
                    <a:pt x="2046" y="33"/>
                  </a:lnTo>
                  <a:lnTo>
                    <a:pt x="2075" y="33"/>
                  </a:lnTo>
                  <a:lnTo>
                    <a:pt x="2093" y="47"/>
                  </a:lnTo>
                  <a:lnTo>
                    <a:pt x="2105" y="54"/>
                  </a:lnTo>
                  <a:lnTo>
                    <a:pt x="2115" y="68"/>
                  </a:lnTo>
                  <a:lnTo>
                    <a:pt x="2122" y="92"/>
                  </a:lnTo>
                  <a:lnTo>
                    <a:pt x="2128" y="124"/>
                  </a:lnTo>
                  <a:lnTo>
                    <a:pt x="2128" y="58"/>
                  </a:lnTo>
                  <a:lnTo>
                    <a:pt x="2128" y="41"/>
                  </a:lnTo>
                  <a:lnTo>
                    <a:pt x="2125" y="30"/>
                  </a:lnTo>
                  <a:lnTo>
                    <a:pt x="2120" y="16"/>
                  </a:lnTo>
                  <a:lnTo>
                    <a:pt x="2089" y="7"/>
                  </a:lnTo>
                  <a:lnTo>
                    <a:pt x="1974" y="6"/>
                  </a:lnTo>
                  <a:lnTo>
                    <a:pt x="1946" y="1"/>
                  </a:lnTo>
                  <a:lnTo>
                    <a:pt x="1855" y="1"/>
                  </a:lnTo>
                  <a:lnTo>
                    <a:pt x="1829" y="3"/>
                  </a:lnTo>
                  <a:lnTo>
                    <a:pt x="1774" y="3"/>
                  </a:lnTo>
                  <a:lnTo>
                    <a:pt x="1733" y="2"/>
                  </a:lnTo>
                  <a:lnTo>
                    <a:pt x="1658" y="8"/>
                  </a:lnTo>
                  <a:lnTo>
                    <a:pt x="1501" y="3"/>
                  </a:lnTo>
                  <a:lnTo>
                    <a:pt x="1453" y="6"/>
                  </a:lnTo>
                  <a:lnTo>
                    <a:pt x="1366" y="10"/>
                  </a:lnTo>
                  <a:lnTo>
                    <a:pt x="1311" y="6"/>
                  </a:lnTo>
                  <a:lnTo>
                    <a:pt x="1256" y="6"/>
                  </a:lnTo>
                  <a:lnTo>
                    <a:pt x="1212" y="6"/>
                  </a:lnTo>
                  <a:lnTo>
                    <a:pt x="1164" y="9"/>
                  </a:lnTo>
                  <a:lnTo>
                    <a:pt x="1135" y="4"/>
                  </a:lnTo>
                  <a:lnTo>
                    <a:pt x="1031" y="6"/>
                  </a:lnTo>
                  <a:lnTo>
                    <a:pt x="1000" y="6"/>
                  </a:lnTo>
                  <a:lnTo>
                    <a:pt x="945" y="4"/>
                  </a:lnTo>
                  <a:lnTo>
                    <a:pt x="837" y="6"/>
                  </a:lnTo>
                  <a:lnTo>
                    <a:pt x="741" y="4"/>
                  </a:lnTo>
                  <a:lnTo>
                    <a:pt x="652" y="4"/>
                  </a:lnTo>
                  <a:lnTo>
                    <a:pt x="610" y="6"/>
                  </a:lnTo>
                  <a:lnTo>
                    <a:pt x="569" y="2"/>
                  </a:lnTo>
                  <a:lnTo>
                    <a:pt x="535" y="2"/>
                  </a:lnTo>
                  <a:lnTo>
                    <a:pt x="431" y="2"/>
                  </a:lnTo>
                  <a:lnTo>
                    <a:pt x="312" y="4"/>
                  </a:lnTo>
                  <a:lnTo>
                    <a:pt x="256" y="2"/>
                  </a:lnTo>
                  <a:lnTo>
                    <a:pt x="190" y="4"/>
                  </a:lnTo>
                  <a:lnTo>
                    <a:pt x="107" y="0"/>
                  </a:lnTo>
                  <a:lnTo>
                    <a:pt x="56" y="0"/>
                  </a:lnTo>
                  <a:lnTo>
                    <a:pt x="34" y="1"/>
                  </a:lnTo>
                  <a:lnTo>
                    <a:pt x="19" y="6"/>
                  </a:lnTo>
                  <a:lnTo>
                    <a:pt x="5" y="18"/>
                  </a:lnTo>
                  <a:lnTo>
                    <a:pt x="1" y="37"/>
                  </a:lnTo>
                  <a:lnTo>
                    <a:pt x="0" y="56"/>
                  </a:lnTo>
                  <a:lnTo>
                    <a:pt x="0" y="78"/>
                  </a:lnTo>
                </a:path>
              </a:pathLst>
            </a:custGeom>
            <a:solidFill>
              <a:srgbClr val="FFFFFF"/>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fontAlgn="base">
                <a:spcBef>
                  <a:spcPct val="0"/>
                </a:spcBef>
                <a:spcAft>
                  <a:spcPct val="0"/>
                </a:spcAft>
              </a:pPr>
              <a:endParaRPr lang="en-US" sz="2000" smtClean="0">
                <a:solidFill>
                  <a:srgbClr val="FFFFCC"/>
                </a:solidFill>
              </a:endParaRPr>
            </a:p>
          </p:txBody>
        </p:sp>
        <p:sp>
          <p:nvSpPr>
            <p:cNvPr id="1045" name="Freeform 1047"/>
            <p:cNvSpPr>
              <a:spLocks/>
            </p:cNvSpPr>
            <p:nvPr/>
          </p:nvSpPr>
          <p:spPr bwMode="auto">
            <a:xfrm>
              <a:off x="3574" y="363"/>
              <a:ext cx="2128" cy="65"/>
            </a:xfrm>
            <a:custGeom>
              <a:avLst/>
              <a:gdLst>
                <a:gd name="T0" fmla="*/ 0 w 2128"/>
                <a:gd name="T1" fmla="*/ 15 h 65"/>
                <a:gd name="T2" fmla="*/ 6 w 2128"/>
                <a:gd name="T3" fmla="*/ 12 h 65"/>
                <a:gd name="T4" fmla="*/ 8 w 2128"/>
                <a:gd name="T5" fmla="*/ 40 h 65"/>
                <a:gd name="T6" fmla="*/ 27 w 2128"/>
                <a:gd name="T7" fmla="*/ 52 h 65"/>
                <a:gd name="T8" fmla="*/ 59 w 2128"/>
                <a:gd name="T9" fmla="*/ 49 h 65"/>
                <a:gd name="T10" fmla="*/ 110 w 2128"/>
                <a:gd name="T11" fmla="*/ 49 h 65"/>
                <a:gd name="T12" fmla="*/ 162 w 2128"/>
                <a:gd name="T13" fmla="*/ 50 h 65"/>
                <a:gd name="T14" fmla="*/ 192 w 2128"/>
                <a:gd name="T15" fmla="*/ 51 h 65"/>
                <a:gd name="T16" fmla="*/ 248 w 2128"/>
                <a:gd name="T17" fmla="*/ 48 h 65"/>
                <a:gd name="T18" fmla="*/ 327 w 2128"/>
                <a:gd name="T19" fmla="*/ 51 h 65"/>
                <a:gd name="T20" fmla="*/ 413 w 2128"/>
                <a:gd name="T21" fmla="*/ 51 h 65"/>
                <a:gd name="T22" fmla="*/ 479 w 2128"/>
                <a:gd name="T23" fmla="*/ 53 h 65"/>
                <a:gd name="T24" fmla="*/ 517 w 2128"/>
                <a:gd name="T25" fmla="*/ 52 h 65"/>
                <a:gd name="T26" fmla="*/ 645 w 2128"/>
                <a:gd name="T27" fmla="*/ 53 h 65"/>
                <a:gd name="T28" fmla="*/ 725 w 2128"/>
                <a:gd name="T29" fmla="*/ 49 h 65"/>
                <a:gd name="T30" fmla="*/ 805 w 2128"/>
                <a:gd name="T31" fmla="*/ 50 h 65"/>
                <a:gd name="T32" fmla="*/ 869 w 2128"/>
                <a:gd name="T33" fmla="*/ 50 h 65"/>
                <a:gd name="T34" fmla="*/ 968 w 2128"/>
                <a:gd name="T35" fmla="*/ 49 h 65"/>
                <a:gd name="T36" fmla="*/ 1044 w 2128"/>
                <a:gd name="T37" fmla="*/ 46 h 65"/>
                <a:gd name="T38" fmla="*/ 1157 w 2128"/>
                <a:gd name="T39" fmla="*/ 47 h 65"/>
                <a:gd name="T40" fmla="*/ 1295 w 2128"/>
                <a:gd name="T41" fmla="*/ 49 h 65"/>
                <a:gd name="T42" fmla="*/ 1377 w 2128"/>
                <a:gd name="T43" fmla="*/ 46 h 65"/>
                <a:gd name="T44" fmla="*/ 1412 w 2128"/>
                <a:gd name="T45" fmla="*/ 51 h 65"/>
                <a:gd name="T46" fmla="*/ 1519 w 2128"/>
                <a:gd name="T47" fmla="*/ 51 h 65"/>
                <a:gd name="T48" fmla="*/ 1606 w 2128"/>
                <a:gd name="T49" fmla="*/ 51 h 65"/>
                <a:gd name="T50" fmla="*/ 1636 w 2128"/>
                <a:gd name="T51" fmla="*/ 48 h 65"/>
                <a:gd name="T52" fmla="*/ 1686 w 2128"/>
                <a:gd name="T53" fmla="*/ 51 h 65"/>
                <a:gd name="T54" fmla="*/ 1712 w 2128"/>
                <a:gd name="T55" fmla="*/ 52 h 65"/>
                <a:gd name="T56" fmla="*/ 1782 w 2128"/>
                <a:gd name="T57" fmla="*/ 51 h 65"/>
                <a:gd name="T58" fmla="*/ 1841 w 2128"/>
                <a:gd name="T59" fmla="*/ 50 h 65"/>
                <a:gd name="T60" fmla="*/ 1937 w 2128"/>
                <a:gd name="T61" fmla="*/ 48 h 65"/>
                <a:gd name="T62" fmla="*/ 2072 w 2128"/>
                <a:gd name="T63" fmla="*/ 47 h 65"/>
                <a:gd name="T64" fmla="*/ 2104 w 2128"/>
                <a:gd name="T65" fmla="*/ 42 h 65"/>
                <a:gd name="T66" fmla="*/ 2120 w 2128"/>
                <a:gd name="T67" fmla="*/ 27 h 65"/>
                <a:gd name="T68" fmla="*/ 2127 w 2128"/>
                <a:gd name="T69" fmla="*/ 40 h 65"/>
                <a:gd name="T70" fmla="*/ 2124 w 2128"/>
                <a:gd name="T71" fmla="*/ 51 h 65"/>
                <a:gd name="T72" fmla="*/ 2107 w 2128"/>
                <a:gd name="T73" fmla="*/ 61 h 65"/>
                <a:gd name="T74" fmla="*/ 1972 w 2128"/>
                <a:gd name="T75" fmla="*/ 61 h 65"/>
                <a:gd name="T76" fmla="*/ 1854 w 2128"/>
                <a:gd name="T77" fmla="*/ 63 h 65"/>
                <a:gd name="T78" fmla="*/ 1800 w 2128"/>
                <a:gd name="T79" fmla="*/ 64 h 65"/>
                <a:gd name="T80" fmla="*/ 1739 w 2128"/>
                <a:gd name="T81" fmla="*/ 64 h 65"/>
                <a:gd name="T82" fmla="*/ 1628 w 2128"/>
                <a:gd name="T83" fmla="*/ 60 h 65"/>
                <a:gd name="T84" fmla="*/ 1493 w 2128"/>
                <a:gd name="T85" fmla="*/ 59 h 65"/>
                <a:gd name="T86" fmla="*/ 1382 w 2128"/>
                <a:gd name="T87" fmla="*/ 61 h 65"/>
                <a:gd name="T88" fmla="*/ 1310 w 2128"/>
                <a:gd name="T89" fmla="*/ 61 h 65"/>
                <a:gd name="T90" fmla="*/ 1256 w 2128"/>
                <a:gd name="T91" fmla="*/ 61 h 65"/>
                <a:gd name="T92" fmla="*/ 1212 w 2128"/>
                <a:gd name="T93" fmla="*/ 62 h 65"/>
                <a:gd name="T94" fmla="*/ 1163 w 2128"/>
                <a:gd name="T95" fmla="*/ 60 h 65"/>
                <a:gd name="T96" fmla="*/ 1106 w 2128"/>
                <a:gd name="T97" fmla="*/ 63 h 65"/>
                <a:gd name="T98" fmla="*/ 1030 w 2128"/>
                <a:gd name="T99" fmla="*/ 62 h 65"/>
                <a:gd name="T100" fmla="*/ 971 w 2128"/>
                <a:gd name="T101" fmla="*/ 62 h 65"/>
                <a:gd name="T102" fmla="*/ 885 w 2128"/>
                <a:gd name="T103" fmla="*/ 64 h 65"/>
                <a:gd name="T104" fmla="*/ 784 w 2128"/>
                <a:gd name="T105" fmla="*/ 64 h 65"/>
                <a:gd name="T106" fmla="*/ 692 w 2128"/>
                <a:gd name="T107" fmla="*/ 64 h 65"/>
                <a:gd name="T108" fmla="*/ 609 w 2128"/>
                <a:gd name="T109" fmla="*/ 61 h 65"/>
                <a:gd name="T110" fmla="*/ 534 w 2128"/>
                <a:gd name="T111" fmla="*/ 62 h 65"/>
                <a:gd name="T112" fmla="*/ 401 w 2128"/>
                <a:gd name="T113" fmla="*/ 63 h 65"/>
                <a:gd name="T114" fmla="*/ 256 w 2128"/>
                <a:gd name="T115" fmla="*/ 62 h 65"/>
                <a:gd name="T116" fmla="*/ 19 w 2128"/>
                <a:gd name="T117" fmla="*/ 61 h 65"/>
                <a:gd name="T118" fmla="*/ 1 w 2128"/>
                <a:gd name="T119" fmla="*/ 49 h 65"/>
                <a:gd name="T120" fmla="*/ 0 w 2128"/>
                <a:gd name="T121" fmla="*/ 32 h 6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8" h="65">
                  <a:moveTo>
                    <a:pt x="0" y="32"/>
                  </a:moveTo>
                  <a:lnTo>
                    <a:pt x="0" y="15"/>
                  </a:lnTo>
                  <a:lnTo>
                    <a:pt x="0" y="0"/>
                  </a:lnTo>
                  <a:lnTo>
                    <a:pt x="6" y="12"/>
                  </a:lnTo>
                  <a:lnTo>
                    <a:pt x="7" y="22"/>
                  </a:lnTo>
                  <a:lnTo>
                    <a:pt x="8" y="40"/>
                  </a:lnTo>
                  <a:lnTo>
                    <a:pt x="15" y="49"/>
                  </a:lnTo>
                  <a:lnTo>
                    <a:pt x="27" y="52"/>
                  </a:lnTo>
                  <a:lnTo>
                    <a:pt x="40" y="50"/>
                  </a:lnTo>
                  <a:lnTo>
                    <a:pt x="59" y="49"/>
                  </a:lnTo>
                  <a:lnTo>
                    <a:pt x="91" y="48"/>
                  </a:lnTo>
                  <a:lnTo>
                    <a:pt x="110" y="49"/>
                  </a:lnTo>
                  <a:lnTo>
                    <a:pt x="127" y="49"/>
                  </a:lnTo>
                  <a:lnTo>
                    <a:pt x="162" y="50"/>
                  </a:lnTo>
                  <a:lnTo>
                    <a:pt x="175" y="51"/>
                  </a:lnTo>
                  <a:lnTo>
                    <a:pt x="192" y="51"/>
                  </a:lnTo>
                  <a:lnTo>
                    <a:pt x="219" y="49"/>
                  </a:lnTo>
                  <a:lnTo>
                    <a:pt x="248" y="48"/>
                  </a:lnTo>
                  <a:lnTo>
                    <a:pt x="284" y="48"/>
                  </a:lnTo>
                  <a:lnTo>
                    <a:pt x="327" y="51"/>
                  </a:lnTo>
                  <a:lnTo>
                    <a:pt x="383" y="53"/>
                  </a:lnTo>
                  <a:lnTo>
                    <a:pt x="413" y="51"/>
                  </a:lnTo>
                  <a:lnTo>
                    <a:pt x="431" y="53"/>
                  </a:lnTo>
                  <a:lnTo>
                    <a:pt x="479" y="53"/>
                  </a:lnTo>
                  <a:lnTo>
                    <a:pt x="496" y="50"/>
                  </a:lnTo>
                  <a:lnTo>
                    <a:pt x="517" y="52"/>
                  </a:lnTo>
                  <a:lnTo>
                    <a:pt x="574" y="52"/>
                  </a:lnTo>
                  <a:lnTo>
                    <a:pt x="645" y="53"/>
                  </a:lnTo>
                  <a:lnTo>
                    <a:pt x="669" y="51"/>
                  </a:lnTo>
                  <a:lnTo>
                    <a:pt x="725" y="49"/>
                  </a:lnTo>
                  <a:lnTo>
                    <a:pt x="762" y="48"/>
                  </a:lnTo>
                  <a:lnTo>
                    <a:pt x="805" y="50"/>
                  </a:lnTo>
                  <a:lnTo>
                    <a:pt x="835" y="52"/>
                  </a:lnTo>
                  <a:lnTo>
                    <a:pt x="869" y="50"/>
                  </a:lnTo>
                  <a:lnTo>
                    <a:pt x="929" y="52"/>
                  </a:lnTo>
                  <a:lnTo>
                    <a:pt x="968" y="49"/>
                  </a:lnTo>
                  <a:lnTo>
                    <a:pt x="1005" y="49"/>
                  </a:lnTo>
                  <a:lnTo>
                    <a:pt x="1044" y="46"/>
                  </a:lnTo>
                  <a:lnTo>
                    <a:pt x="1093" y="50"/>
                  </a:lnTo>
                  <a:lnTo>
                    <a:pt x="1157" y="47"/>
                  </a:lnTo>
                  <a:lnTo>
                    <a:pt x="1230" y="47"/>
                  </a:lnTo>
                  <a:lnTo>
                    <a:pt x="1295" y="49"/>
                  </a:lnTo>
                  <a:lnTo>
                    <a:pt x="1334" y="46"/>
                  </a:lnTo>
                  <a:lnTo>
                    <a:pt x="1377" y="46"/>
                  </a:lnTo>
                  <a:lnTo>
                    <a:pt x="1394" y="50"/>
                  </a:lnTo>
                  <a:lnTo>
                    <a:pt x="1412" y="51"/>
                  </a:lnTo>
                  <a:lnTo>
                    <a:pt x="1469" y="49"/>
                  </a:lnTo>
                  <a:lnTo>
                    <a:pt x="1519" y="51"/>
                  </a:lnTo>
                  <a:lnTo>
                    <a:pt x="1587" y="51"/>
                  </a:lnTo>
                  <a:lnTo>
                    <a:pt x="1606" y="51"/>
                  </a:lnTo>
                  <a:lnTo>
                    <a:pt x="1619" y="51"/>
                  </a:lnTo>
                  <a:lnTo>
                    <a:pt x="1636" y="48"/>
                  </a:lnTo>
                  <a:lnTo>
                    <a:pt x="1670" y="50"/>
                  </a:lnTo>
                  <a:lnTo>
                    <a:pt x="1686" y="51"/>
                  </a:lnTo>
                  <a:lnTo>
                    <a:pt x="1698" y="50"/>
                  </a:lnTo>
                  <a:lnTo>
                    <a:pt x="1712" y="52"/>
                  </a:lnTo>
                  <a:lnTo>
                    <a:pt x="1739" y="49"/>
                  </a:lnTo>
                  <a:lnTo>
                    <a:pt x="1782" y="51"/>
                  </a:lnTo>
                  <a:lnTo>
                    <a:pt x="1824" y="48"/>
                  </a:lnTo>
                  <a:lnTo>
                    <a:pt x="1841" y="50"/>
                  </a:lnTo>
                  <a:lnTo>
                    <a:pt x="1859" y="50"/>
                  </a:lnTo>
                  <a:lnTo>
                    <a:pt x="1937" y="48"/>
                  </a:lnTo>
                  <a:lnTo>
                    <a:pt x="2013" y="50"/>
                  </a:lnTo>
                  <a:lnTo>
                    <a:pt x="2072" y="47"/>
                  </a:lnTo>
                  <a:lnTo>
                    <a:pt x="2092" y="45"/>
                  </a:lnTo>
                  <a:lnTo>
                    <a:pt x="2104" y="42"/>
                  </a:lnTo>
                  <a:lnTo>
                    <a:pt x="2113" y="36"/>
                  </a:lnTo>
                  <a:lnTo>
                    <a:pt x="2120" y="27"/>
                  </a:lnTo>
                  <a:lnTo>
                    <a:pt x="2127" y="14"/>
                  </a:lnTo>
                  <a:lnTo>
                    <a:pt x="2127" y="40"/>
                  </a:lnTo>
                  <a:lnTo>
                    <a:pt x="2127" y="47"/>
                  </a:lnTo>
                  <a:lnTo>
                    <a:pt x="2124" y="51"/>
                  </a:lnTo>
                  <a:lnTo>
                    <a:pt x="2118" y="57"/>
                  </a:lnTo>
                  <a:lnTo>
                    <a:pt x="2107" y="61"/>
                  </a:lnTo>
                  <a:lnTo>
                    <a:pt x="2029" y="64"/>
                  </a:lnTo>
                  <a:lnTo>
                    <a:pt x="1972" y="61"/>
                  </a:lnTo>
                  <a:lnTo>
                    <a:pt x="1945" y="63"/>
                  </a:lnTo>
                  <a:lnTo>
                    <a:pt x="1854" y="63"/>
                  </a:lnTo>
                  <a:lnTo>
                    <a:pt x="1828" y="62"/>
                  </a:lnTo>
                  <a:lnTo>
                    <a:pt x="1800" y="64"/>
                  </a:lnTo>
                  <a:lnTo>
                    <a:pt x="1772" y="62"/>
                  </a:lnTo>
                  <a:lnTo>
                    <a:pt x="1739" y="64"/>
                  </a:lnTo>
                  <a:lnTo>
                    <a:pt x="1653" y="63"/>
                  </a:lnTo>
                  <a:lnTo>
                    <a:pt x="1628" y="60"/>
                  </a:lnTo>
                  <a:lnTo>
                    <a:pt x="1547" y="63"/>
                  </a:lnTo>
                  <a:lnTo>
                    <a:pt x="1493" y="59"/>
                  </a:lnTo>
                  <a:lnTo>
                    <a:pt x="1430" y="63"/>
                  </a:lnTo>
                  <a:lnTo>
                    <a:pt x="1382" y="61"/>
                  </a:lnTo>
                  <a:lnTo>
                    <a:pt x="1336" y="63"/>
                  </a:lnTo>
                  <a:lnTo>
                    <a:pt x="1310" y="61"/>
                  </a:lnTo>
                  <a:lnTo>
                    <a:pt x="1287" y="61"/>
                  </a:lnTo>
                  <a:lnTo>
                    <a:pt x="1256" y="61"/>
                  </a:lnTo>
                  <a:lnTo>
                    <a:pt x="1235" y="60"/>
                  </a:lnTo>
                  <a:lnTo>
                    <a:pt x="1212" y="62"/>
                  </a:lnTo>
                  <a:lnTo>
                    <a:pt x="1188" y="60"/>
                  </a:lnTo>
                  <a:lnTo>
                    <a:pt x="1163" y="60"/>
                  </a:lnTo>
                  <a:lnTo>
                    <a:pt x="1134" y="62"/>
                  </a:lnTo>
                  <a:lnTo>
                    <a:pt x="1106" y="63"/>
                  </a:lnTo>
                  <a:lnTo>
                    <a:pt x="1075" y="63"/>
                  </a:lnTo>
                  <a:lnTo>
                    <a:pt x="1030" y="62"/>
                  </a:lnTo>
                  <a:lnTo>
                    <a:pt x="998" y="63"/>
                  </a:lnTo>
                  <a:lnTo>
                    <a:pt x="971" y="62"/>
                  </a:lnTo>
                  <a:lnTo>
                    <a:pt x="945" y="62"/>
                  </a:lnTo>
                  <a:lnTo>
                    <a:pt x="885" y="64"/>
                  </a:lnTo>
                  <a:lnTo>
                    <a:pt x="837" y="61"/>
                  </a:lnTo>
                  <a:lnTo>
                    <a:pt x="784" y="64"/>
                  </a:lnTo>
                  <a:lnTo>
                    <a:pt x="740" y="62"/>
                  </a:lnTo>
                  <a:lnTo>
                    <a:pt x="692" y="64"/>
                  </a:lnTo>
                  <a:lnTo>
                    <a:pt x="652" y="62"/>
                  </a:lnTo>
                  <a:lnTo>
                    <a:pt x="609" y="61"/>
                  </a:lnTo>
                  <a:lnTo>
                    <a:pt x="569" y="62"/>
                  </a:lnTo>
                  <a:lnTo>
                    <a:pt x="534" y="62"/>
                  </a:lnTo>
                  <a:lnTo>
                    <a:pt x="431" y="62"/>
                  </a:lnTo>
                  <a:lnTo>
                    <a:pt x="401" y="63"/>
                  </a:lnTo>
                  <a:lnTo>
                    <a:pt x="311" y="62"/>
                  </a:lnTo>
                  <a:lnTo>
                    <a:pt x="256" y="62"/>
                  </a:lnTo>
                  <a:lnTo>
                    <a:pt x="103" y="61"/>
                  </a:lnTo>
                  <a:lnTo>
                    <a:pt x="19" y="61"/>
                  </a:lnTo>
                  <a:lnTo>
                    <a:pt x="4" y="56"/>
                  </a:lnTo>
                  <a:lnTo>
                    <a:pt x="1" y="49"/>
                  </a:lnTo>
                  <a:lnTo>
                    <a:pt x="0" y="41"/>
                  </a:lnTo>
                  <a:lnTo>
                    <a:pt x="0" y="32"/>
                  </a:lnTo>
                </a:path>
              </a:pathLst>
            </a:custGeom>
            <a:solidFill>
              <a:schemeClr val="bg1"/>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fontAlgn="base">
                <a:spcBef>
                  <a:spcPct val="0"/>
                </a:spcBef>
                <a:spcAft>
                  <a:spcPct val="0"/>
                </a:spcAft>
              </a:pPr>
              <a:endParaRPr lang="en-US" sz="2000" smtClean="0">
                <a:solidFill>
                  <a:srgbClr val="FFFFCC"/>
                </a:solidFill>
              </a:endParaRPr>
            </a:p>
          </p:txBody>
        </p:sp>
      </p:grpSp>
      <p:sp>
        <p:nvSpPr>
          <p:cNvPr id="97304" name="Rectangle 1048"/>
          <p:cNvSpPr>
            <a:spLocks noGrp="1" noChangeArrowheads="1"/>
          </p:cNvSpPr>
          <p:nvPr>
            <p:ph type="dt" sz="half" idx="2"/>
          </p:nvPr>
        </p:nvSpPr>
        <p:spPr bwMode="auto">
          <a:xfrm>
            <a:off x="685800" y="6248400"/>
            <a:ext cx="19050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US">
              <a:solidFill>
                <a:srgbClr val="FFFFCC"/>
              </a:solidFill>
            </a:endParaRPr>
          </a:p>
        </p:txBody>
      </p:sp>
      <p:sp>
        <p:nvSpPr>
          <p:cNvPr id="97305" name="Rectangle 1049"/>
          <p:cNvSpPr>
            <a:spLocks noGrp="1" noChangeArrowheads="1"/>
          </p:cNvSpPr>
          <p:nvPr>
            <p:ph type="ftr" sz="quarter" idx="3"/>
          </p:nvPr>
        </p:nvSpPr>
        <p:spPr bwMode="auto">
          <a:xfrm>
            <a:off x="3124200" y="6248400"/>
            <a:ext cx="28956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a:solidFill>
                <a:srgbClr val="FFFFCC"/>
              </a:solidFill>
            </a:endParaRPr>
          </a:p>
        </p:txBody>
      </p:sp>
      <p:sp>
        <p:nvSpPr>
          <p:cNvPr id="97306" name="Rectangle 1050"/>
          <p:cNvSpPr>
            <a:spLocks noGrp="1" noChangeArrowheads="1"/>
          </p:cNvSpPr>
          <p:nvPr>
            <p:ph type="sldNum" sz="quarter" idx="4"/>
          </p:nvPr>
        </p:nvSpPr>
        <p:spPr bwMode="auto">
          <a:xfrm>
            <a:off x="6553200" y="6248400"/>
            <a:ext cx="19050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9259ED2B-ACEE-4E40-B06A-32F34F0E435A}" type="slidenum">
              <a:rPr lang="en-US">
                <a:solidFill>
                  <a:srgbClr val="FFFFCC"/>
                </a:solidFill>
              </a:rPr>
              <a:pPr fontAlgn="base">
                <a:spcBef>
                  <a:spcPct val="0"/>
                </a:spcBef>
                <a:spcAft>
                  <a:spcPct val="0"/>
                </a:spcAft>
                <a:defRPr/>
              </a:pPr>
              <a:t>‹#›</a:t>
            </a:fld>
            <a:endParaRPr lang="en-US">
              <a:solidFill>
                <a:srgbClr val="FFFFCC"/>
              </a:solidFill>
            </a:endParaRPr>
          </a:p>
        </p:txBody>
      </p:sp>
    </p:spTree>
    <p:extLst>
      <p:ext uri="{BB962C8B-B14F-4D97-AF65-F5344CB8AC3E}">
        <p14:creationId xmlns:p14="http://schemas.microsoft.com/office/powerpoint/2010/main" val="4149217561"/>
      </p:ext>
    </p:extLst>
  </p:cSld>
  <p:clrMap bg1="dk2" tx1="lt1" bg2="dk1"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SzPct val="75000"/>
        <a:buFont typeface="Wingdings" pitchFamily="2" charset="2"/>
        <a:buChar char="v"/>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75000"/>
        <a:buFont typeface="Wingdings" pitchFamily="2" charset="2"/>
        <a:buChar char="v"/>
        <a:defRPr sz="2800">
          <a:solidFill>
            <a:schemeClr val="tx1"/>
          </a:solidFill>
          <a:latin typeface="+mn-lt"/>
        </a:defRPr>
      </a:lvl2pPr>
      <a:lvl3pPr marL="1143000" indent="-228600" algn="l" rtl="0" eaLnBrk="0" fontAlgn="base" hangingPunct="0">
        <a:spcBef>
          <a:spcPct val="20000"/>
        </a:spcBef>
        <a:spcAft>
          <a:spcPct val="0"/>
        </a:spcAft>
        <a:buSzPct val="75000"/>
        <a:buFont typeface="Wingdings" pitchFamily="2" charset="2"/>
        <a:buChar char="v"/>
        <a:defRPr sz="2400">
          <a:solidFill>
            <a:schemeClr val="tx1"/>
          </a:solidFill>
          <a:latin typeface="+mn-lt"/>
        </a:defRPr>
      </a:lvl3pPr>
      <a:lvl4pPr marL="1600200" indent="-228600" algn="l" rtl="0" eaLnBrk="0" fontAlgn="base" hangingPunct="0">
        <a:spcBef>
          <a:spcPct val="20000"/>
        </a:spcBef>
        <a:spcAft>
          <a:spcPct val="0"/>
        </a:spcAft>
        <a:buSzPct val="75000"/>
        <a:buFont typeface="Wingdings" pitchFamily="2" charset="2"/>
        <a:buChar char="v"/>
        <a:defRPr sz="2000">
          <a:solidFill>
            <a:schemeClr val="tx1"/>
          </a:solidFill>
          <a:latin typeface="+mn-lt"/>
        </a:defRPr>
      </a:lvl4pPr>
      <a:lvl5pPr marL="2057400" indent="-228600" algn="l" rtl="0" eaLnBrk="0" fontAlgn="base" hangingPunct="0">
        <a:spcBef>
          <a:spcPct val="20000"/>
        </a:spcBef>
        <a:spcAft>
          <a:spcPct val="0"/>
        </a:spcAft>
        <a:buSzPct val="75000"/>
        <a:buFont typeface="Wingdings" pitchFamily="2" charset="2"/>
        <a:buChar char="v"/>
        <a:defRPr sz="2000">
          <a:solidFill>
            <a:schemeClr val="tx1"/>
          </a:solidFill>
          <a:latin typeface="+mn-lt"/>
        </a:defRPr>
      </a:lvl5pPr>
      <a:lvl6pPr marL="2514600" indent="-228600" algn="l" rtl="0" fontAlgn="base">
        <a:spcBef>
          <a:spcPct val="20000"/>
        </a:spcBef>
        <a:spcAft>
          <a:spcPct val="0"/>
        </a:spcAft>
        <a:buSzPct val="75000"/>
        <a:buFont typeface="Wingdings" pitchFamily="2" charset="2"/>
        <a:buChar char="v"/>
        <a:defRPr sz="2000">
          <a:solidFill>
            <a:schemeClr val="tx1"/>
          </a:solidFill>
          <a:latin typeface="+mn-lt"/>
        </a:defRPr>
      </a:lvl6pPr>
      <a:lvl7pPr marL="2971800" indent="-228600" algn="l" rtl="0" fontAlgn="base">
        <a:spcBef>
          <a:spcPct val="20000"/>
        </a:spcBef>
        <a:spcAft>
          <a:spcPct val="0"/>
        </a:spcAft>
        <a:buSzPct val="75000"/>
        <a:buFont typeface="Wingdings" pitchFamily="2" charset="2"/>
        <a:buChar char="v"/>
        <a:defRPr sz="2000">
          <a:solidFill>
            <a:schemeClr val="tx1"/>
          </a:solidFill>
          <a:latin typeface="+mn-lt"/>
        </a:defRPr>
      </a:lvl7pPr>
      <a:lvl8pPr marL="3429000" indent="-228600" algn="l" rtl="0" fontAlgn="base">
        <a:spcBef>
          <a:spcPct val="20000"/>
        </a:spcBef>
        <a:spcAft>
          <a:spcPct val="0"/>
        </a:spcAft>
        <a:buSzPct val="75000"/>
        <a:buFont typeface="Wingdings" pitchFamily="2" charset="2"/>
        <a:buChar char="v"/>
        <a:defRPr sz="2000">
          <a:solidFill>
            <a:schemeClr val="tx1"/>
          </a:solidFill>
          <a:latin typeface="+mn-lt"/>
        </a:defRPr>
      </a:lvl8pPr>
      <a:lvl9pPr marL="3886200" indent="-228600" algn="l" rtl="0" fontAlgn="base">
        <a:spcBef>
          <a:spcPct val="20000"/>
        </a:spcBef>
        <a:spcAft>
          <a:spcPct val="0"/>
        </a:spcAft>
        <a:buSzPct val="75000"/>
        <a:buFont typeface="Wingdings" pitchFamily="2" charset="2"/>
        <a:buChar char="v"/>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1E78432A-6164-4BBF-A702-DFEE441D33ED}" type="datetimeFigureOut">
              <a:rPr lang="en-US" smtClean="0"/>
              <a:pPr/>
              <a:t>7/14/2016</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1B245DC1-08F7-4ABC-89CA-4D9DF61A52A2}" type="slidenum">
              <a:rPr lang="en-US" smtClean="0">
                <a:solidFill>
                  <a:srgbClr val="8CADAE">
                    <a:shade val="75000"/>
                  </a:srgbClr>
                </a:solidFill>
              </a:rPr>
              <a:pPr/>
              <a:t>‹#›</a:t>
            </a:fld>
            <a:endParaRPr lang="en-US">
              <a:solidFill>
                <a:srgbClr val="8CADAE">
                  <a:shade val="75000"/>
                </a:srgbClr>
              </a:solidFill>
            </a:endParaRPr>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extLst>
      <p:ext uri="{BB962C8B-B14F-4D97-AF65-F5344CB8AC3E}">
        <p14:creationId xmlns:p14="http://schemas.microsoft.com/office/powerpoint/2010/main" val="1104639877"/>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hyperlink" Target="http://www.ahrq.gov/"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hyperlink" Target="http://www.biomedcentral.com/1472-6920/5/1" TargetMode="Externa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hyperlink" Target="http://journal.publications.chestnet.org.libproxy.usouthal.edu/article.aspx?articleid=1793888#r2" TargetMode="External"/><Relationship Id="rId2" Type="http://schemas.openxmlformats.org/officeDocument/2006/relationships/hyperlink" Target="http://journal.publications.chestnet.org.libproxy.usouthal.edu/article.aspx?articleid=1793888#r1" TargetMode="Externa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image" Target="../media/image19.emf"/><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package" Target="../embeddings/Microsoft_Word_Document1.docx"/><Relationship Id="rId5" Type="http://schemas.openxmlformats.org/officeDocument/2006/relationships/oleObject" Target="../embeddings/oleObject2.bin"/><Relationship Id="rId4" Type="http://schemas.openxmlformats.org/officeDocument/2006/relationships/image" Target="../media/image18.emf"/></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20.emf"/><Relationship Id="rId4" Type="http://schemas.openxmlformats.org/officeDocument/2006/relationships/package" Target="../embeddings/Microsoft_Word_Document2.docx"/></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21.emf"/><Relationship Id="rId4" Type="http://schemas.openxmlformats.org/officeDocument/2006/relationships/package" Target="../embeddings/Microsoft_Word_Document3.docx"/></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7.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13.xml"/></Relationships>
</file>

<file path=ppt/slides/_rels/slide228.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13.xml"/></Relationships>
</file>

<file path=ppt/slides/_rels/slide229.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13.xml"/></Relationships>
</file>

<file path=ppt/slides/_rels/slide230.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13.xml"/></Relationships>
</file>

<file path=ppt/slides/_rels/slide231.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13.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35.xml.rels><?xml version="1.0" encoding="UTF-8" standalone="yes"?>
<Relationships xmlns="http://schemas.openxmlformats.org/package/2006/relationships"><Relationship Id="rId2" Type="http://schemas.openxmlformats.org/officeDocument/2006/relationships/hyperlink" Target="http://www.medicalnewstoday.com/releases/259016.php" TargetMode="External"/><Relationship Id="rId1" Type="http://schemas.openxmlformats.org/officeDocument/2006/relationships/slideLayout" Target="../slideLayouts/slideLayout29.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38.x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slideLayout" Target="../slideLayouts/slideLayout39.xml"/></Relationships>
</file>

<file path=ppt/slides/_rels/slide239.x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slideLayout" Target="../slideLayouts/slideLayout39.xml"/></Relationships>
</file>

<file path=ppt/slides/_rels/slide240.x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slideLayout" Target="../slideLayouts/slideLayout39.xml"/></Relationships>
</file>

<file path=ppt/slides/_rels/slide241.xml.rels><?xml version="1.0" encoding="UTF-8" standalone="yes"?>
<Relationships xmlns="http://schemas.openxmlformats.org/package/2006/relationships"><Relationship Id="rId2" Type="http://schemas.openxmlformats.org/officeDocument/2006/relationships/image" Target="../media/image31.wmf"/><Relationship Id="rId1" Type="http://schemas.openxmlformats.org/officeDocument/2006/relationships/slideLayout" Target="../slideLayouts/slideLayout39.xml"/></Relationships>
</file>

<file path=ppt/slides/_rels/slide24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39.xml"/></Relationships>
</file>

<file path=ppt/slides/_rels/slide24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1.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57.x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slideLayout" Target="../slideLayouts/slideLayout34.xml"/></Relationships>
</file>

<file path=ppt/slides/_rels/slide25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39.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60.xml.rels><?xml version="1.0" encoding="UTF-8" standalone="yes"?>
<Relationships xmlns="http://schemas.openxmlformats.org/package/2006/relationships"><Relationship Id="rId2" Type="http://schemas.openxmlformats.org/officeDocument/2006/relationships/image" Target="../media/image36.wmf"/><Relationship Id="rId1" Type="http://schemas.openxmlformats.org/officeDocument/2006/relationships/slideLayout" Target="../slideLayouts/slideLayout34.xml"/></Relationships>
</file>

<file path=ppt/slides/_rels/slide26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4.xml"/></Relationships>
</file>

<file path=ppt/slides/_rels/slide26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34.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6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4.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6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34.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7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34.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7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34.xml"/><Relationship Id="rId5" Type="http://schemas.openxmlformats.org/officeDocument/2006/relationships/image" Target="../media/image44.jpeg"/><Relationship Id="rId4" Type="http://schemas.openxmlformats.org/officeDocument/2006/relationships/image" Target="../media/image43.png"/></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7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34.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83.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39.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85.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34.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8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39.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9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34.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93.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34.xml"/></Relationships>
</file>

<file path=ppt/slides/_rels/slide29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3.xml"/></Relationships>
</file>

<file path=ppt/slides/_rels/slide29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34.xml"/></Relationships>
</file>

<file path=ppt/slides/_rels/slide29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34.xml"/></Relationships>
</file>

<file path=ppt/slides/_rels/slide29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34.xml"/></Relationships>
</file>

<file path=ppt/slides/_rels/slide298.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34.xml"/></Relationships>
</file>

<file path=ppt/slides/_rels/slide299.xml.rels><?xml version="1.0" encoding="UTF-8" standalone="yes"?>
<Relationships xmlns="http://schemas.openxmlformats.org/package/2006/relationships"><Relationship Id="rId3" Type="http://schemas.openxmlformats.org/officeDocument/2006/relationships/hyperlink" Target="http://www.postersession.com/home.html" TargetMode="External"/><Relationship Id="rId2" Type="http://schemas.openxmlformats.org/officeDocument/2006/relationships/hyperlink" Target="http://www.sciencepresentations.com/index.html" TargetMode="External"/><Relationship Id="rId1" Type="http://schemas.openxmlformats.org/officeDocument/2006/relationships/slideLayout" Target="../slideLayouts/slideLayout29.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3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3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32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32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32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33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33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33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33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33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33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3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9.xml"/></Relationships>
</file>

<file path=ppt/slides/_rels/slide33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_rels/slide33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34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9.xml"/></Relationships>
</file>

<file path=ppt/slides/_rels/slide34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4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9.xml"/></Relationships>
</file>

<file path=ppt/slides/_rels/slide34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9.xml"/></Relationships>
</file>

<file path=ppt/slides/_rels/slide34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9.xml"/></Relationships>
</file>

<file path=ppt/slides/_rels/slide34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9.xml"/></Relationships>
</file>

<file path=ppt/slides/_rels/slide34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9.xml"/></Relationships>
</file>

<file path=ppt/slides/_rels/slide34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9.xml"/></Relationships>
</file>

<file path=ppt/slides/_rels/slide34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9.xml"/></Relationships>
</file>

<file path=ppt/slides/_rels/slide34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5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9.xml"/></Relationships>
</file>

<file path=ppt/slides/_rels/slide35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5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9.xml"/></Relationships>
</file>

<file path=ppt/slides/_rels/slide35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9.xml"/></Relationships>
</file>

<file path=ppt/slides/_rels/slide35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5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9.xml"/></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5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9.xml"/></Relationships>
</file>

<file path=ppt/slides/_rels/slide35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9.xml"/></Relationships>
</file>

<file path=ppt/slides/_rels/slide35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6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9.xml"/></Relationships>
</file>

<file path=ppt/slides/_rels/slide36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9.xml"/></Relationships>
</file>

<file path=ppt/slides/_rels/slide36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6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6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9.xml"/></Relationships>
</file>

<file path=ppt/slides/_rels/slide36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9.xml"/></Relationships>
</file>

<file path=ppt/slides/_rels/slide36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6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9.xml"/></Relationships>
</file>

<file path=ppt/slides/_rels/slide36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9.xml"/></Relationships>
</file>

<file path=ppt/slides/_rels/slide36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9.xml"/></Relationships>
</file>

<file path=ppt/slides/_rels/slide37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9.xml"/></Relationships>
</file>

<file path=ppt/slides/_rels/slide37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9.xml"/></Relationships>
</file>

<file path=ppt/slides/_rels/slide37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7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University of South Alabama</a:t>
            </a:r>
          </a:p>
          <a:p>
            <a:r>
              <a:rPr lang="en-US" dirty="0" smtClean="0"/>
              <a:t>Cardiorespiratory Care</a:t>
            </a:r>
          </a:p>
          <a:p>
            <a:r>
              <a:rPr lang="en-US" dirty="0" smtClean="0"/>
              <a:t>CRC 415</a:t>
            </a:r>
          </a:p>
          <a:p>
            <a:endParaRPr lang="en-US" dirty="0"/>
          </a:p>
        </p:txBody>
      </p:sp>
      <p:sp>
        <p:nvSpPr>
          <p:cNvPr id="2" name="Title 1"/>
          <p:cNvSpPr>
            <a:spLocks noGrp="1"/>
          </p:cNvSpPr>
          <p:nvPr>
            <p:ph type="ctrTitle"/>
          </p:nvPr>
        </p:nvSpPr>
        <p:spPr/>
        <p:txBody>
          <a:bodyPr/>
          <a:lstStyle/>
          <a:p>
            <a:r>
              <a:rPr lang="en-US" dirty="0" smtClean="0"/>
              <a:t>Research Methodology</a:t>
            </a:r>
            <a:endParaRPr lang="en-US" dirty="0"/>
          </a:p>
        </p:txBody>
      </p:sp>
    </p:spTree>
    <p:extLst>
      <p:ext uri="{BB962C8B-B14F-4D97-AF65-F5344CB8AC3E}">
        <p14:creationId xmlns:p14="http://schemas.microsoft.com/office/powerpoint/2010/main" val="42947185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Outline</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Why study research?</a:t>
            </a:r>
          </a:p>
          <a:p>
            <a:r>
              <a:rPr lang="en-US" dirty="0" smtClean="0"/>
              <a:t>The research question and hypotheses</a:t>
            </a:r>
          </a:p>
          <a:p>
            <a:r>
              <a:rPr lang="en-US" dirty="0" smtClean="0"/>
              <a:t>Evidence-Based Medicine and Outcomes Research</a:t>
            </a:r>
          </a:p>
          <a:p>
            <a:r>
              <a:rPr lang="en-US" dirty="0" smtClean="0"/>
              <a:t>Library use and review of the literature</a:t>
            </a:r>
          </a:p>
          <a:p>
            <a:r>
              <a:rPr lang="en-US" dirty="0" smtClean="0"/>
              <a:t>Experimental designs</a:t>
            </a:r>
          </a:p>
          <a:p>
            <a:r>
              <a:rPr lang="en-US" dirty="0" smtClean="0"/>
              <a:t>Data analysis and statistics</a:t>
            </a:r>
          </a:p>
          <a:p>
            <a:r>
              <a:rPr lang="en-US" dirty="0" smtClean="0"/>
              <a:t>Statistics for nominal, ordinal, and continuous measures</a:t>
            </a:r>
          </a:p>
          <a:p>
            <a:r>
              <a:rPr lang="en-US" dirty="0" smtClean="0"/>
              <a:t>Results and discussion sections of research</a:t>
            </a:r>
          </a:p>
          <a:p>
            <a:r>
              <a:rPr lang="en-US" dirty="0" smtClean="0"/>
              <a:t>Publishing</a:t>
            </a:r>
          </a:p>
          <a:p>
            <a:r>
              <a:rPr lang="en-US" dirty="0" smtClean="0"/>
              <a:t>Ethics and the institutional review board</a:t>
            </a:r>
          </a:p>
        </p:txBody>
      </p:sp>
    </p:spTree>
    <p:extLst>
      <p:ext uri="{BB962C8B-B14F-4D97-AF65-F5344CB8AC3E}">
        <p14:creationId xmlns:p14="http://schemas.microsoft.com/office/powerpoint/2010/main" val="5660345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368299" y="457200"/>
            <a:ext cx="8397875" cy="566738"/>
          </a:xfrm>
        </p:spPr>
        <p:txBody>
          <a:bodyPr lIns="0" tIns="0" rIns="0" bIns="0" anchor="t">
            <a:normAutofit fontScale="90000"/>
          </a:bodyPr>
          <a:lstStyle/>
          <a:p>
            <a:pPr eaLnBrk="1" hangingPunct="1"/>
            <a:r>
              <a:rPr lang="en-US" altLang="en-US" sz="4000" b="1" dirty="0">
                <a:solidFill>
                  <a:schemeClr val="tx1"/>
                </a:solidFill>
              </a:rPr>
              <a:t> </a:t>
            </a:r>
            <a:r>
              <a:rPr lang="en-US" altLang="en-US" sz="4000" b="1" dirty="0" smtClean="0">
                <a:solidFill>
                  <a:schemeClr val="tx1"/>
                </a:solidFill>
              </a:rPr>
              <a:t>                Research Defined </a:t>
            </a:r>
            <a:r>
              <a:rPr lang="en-US" altLang="en-US" sz="4000" b="1" dirty="0" smtClean="0">
                <a:solidFill>
                  <a:srgbClr val="FFFFFF"/>
                </a:solidFill>
              </a:rPr>
              <a:t>Defined</a:t>
            </a:r>
          </a:p>
        </p:txBody>
      </p:sp>
      <p:sp>
        <p:nvSpPr>
          <p:cNvPr id="4099" name="Rectangle 4"/>
          <p:cNvSpPr>
            <a:spLocks noChangeArrowheads="1"/>
          </p:cNvSpPr>
          <p:nvPr/>
        </p:nvSpPr>
        <p:spPr bwMode="auto">
          <a:xfrm>
            <a:off x="368300" y="2465388"/>
            <a:ext cx="8397875" cy="317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52413" indent="-252413"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r>
              <a:rPr lang="en-US" altLang="en-US" sz="3200" dirty="0"/>
              <a:t>Research is the studying of a problem in pursuit of a definite objective through employing precise methods, with due consideration to the adequate control of factors other than the variable under investigation and followed by analysis according to acceptable statistical procedures.</a:t>
            </a:r>
            <a:endParaRPr lang="en-US" altLang="en-US" sz="3200" dirty="0">
              <a:latin typeface="WP TypographicSymbols" pitchFamily="2" charset="0"/>
            </a:endParaRPr>
          </a:p>
        </p:txBody>
      </p:sp>
    </p:spTree>
    <p:extLst>
      <p:ext uri="{BB962C8B-B14F-4D97-AF65-F5344CB8AC3E}">
        <p14:creationId xmlns:p14="http://schemas.microsoft.com/office/powerpoint/2010/main" val="2049104169"/>
      </p:ext>
    </p:extLst>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Study Research?</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Research determines almost everything that is practiced now in in the future</a:t>
            </a:r>
          </a:p>
          <a:p>
            <a:r>
              <a:rPr lang="en-US" dirty="0" smtClean="0"/>
              <a:t>Provides an opportunity to explore, understand, and explain practice</a:t>
            </a:r>
          </a:p>
          <a:p>
            <a:r>
              <a:rPr lang="en-US" dirty="0" smtClean="0"/>
              <a:t>Enhance clinical career and patient outcomes</a:t>
            </a:r>
          </a:p>
          <a:p>
            <a:r>
              <a:rPr lang="en-US" dirty="0" smtClean="0"/>
              <a:t>You must understand the process to interpret the literature</a:t>
            </a:r>
          </a:p>
          <a:p>
            <a:r>
              <a:rPr lang="en-US" dirty="0" smtClean="0"/>
              <a:t>Incorporation of new treatments depends on the ability to interpret the data</a:t>
            </a:r>
          </a:p>
          <a:p>
            <a:r>
              <a:rPr lang="en-US" dirty="0" smtClean="0"/>
              <a:t>Research must be evaluated to determine best treatment options</a:t>
            </a:r>
            <a:endParaRPr lang="en-US" dirty="0"/>
          </a:p>
        </p:txBody>
      </p:sp>
    </p:spTree>
    <p:extLst>
      <p:ext uri="{BB962C8B-B14F-4D97-AF65-F5344CB8AC3E}">
        <p14:creationId xmlns:p14="http://schemas.microsoft.com/office/powerpoint/2010/main" val="33354269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Importance of Research</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smtClean="0"/>
              <a:t>Basis for practice of the profession</a:t>
            </a:r>
          </a:p>
          <a:p>
            <a:r>
              <a:rPr lang="en-US" dirty="0" smtClean="0"/>
              <a:t>Applied to every patient</a:t>
            </a:r>
          </a:p>
          <a:p>
            <a:r>
              <a:rPr lang="en-US" dirty="0" smtClean="0"/>
              <a:t>Analysis allows practitioners to interpret results so they may be applied to patient care</a:t>
            </a:r>
            <a:r>
              <a:rPr lang="en-US" dirty="0"/>
              <a:t>;</a:t>
            </a:r>
            <a:r>
              <a:rPr lang="en-US" dirty="0" smtClean="0"/>
              <a:t> differentiate between conflicting results; determine what is best and useful for patients</a:t>
            </a:r>
          </a:p>
          <a:p>
            <a:r>
              <a:rPr lang="en-US" dirty="0" smtClean="0"/>
              <a:t>Occurs in the laboratory, classroom, office, practice, and society at large</a:t>
            </a:r>
          </a:p>
          <a:p>
            <a:r>
              <a:rPr lang="en-US" dirty="0" smtClean="0"/>
              <a:t>Provides answers that allow for efficient use of time and expertise</a:t>
            </a:r>
          </a:p>
          <a:p>
            <a:r>
              <a:rPr lang="en-US" dirty="0" smtClean="0"/>
              <a:t>Requires systematic data gathering, analysis and interpretation</a:t>
            </a:r>
            <a:endParaRPr lang="en-US" dirty="0"/>
          </a:p>
        </p:txBody>
      </p:sp>
    </p:spTree>
    <p:extLst>
      <p:ext uri="{BB962C8B-B14F-4D97-AF65-F5344CB8AC3E}">
        <p14:creationId xmlns:p14="http://schemas.microsoft.com/office/powerpoint/2010/main" val="35817069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Myths about Research</a:t>
            </a:r>
            <a:endParaRPr lang="en-US" dirty="0"/>
          </a:p>
        </p:txBody>
      </p:sp>
      <p:sp>
        <p:nvSpPr>
          <p:cNvPr id="3" name="Content Placeholder 2"/>
          <p:cNvSpPr>
            <a:spLocks noGrp="1"/>
          </p:cNvSpPr>
          <p:nvPr>
            <p:ph sz="quarter" idx="1"/>
          </p:nvPr>
        </p:nvSpPr>
        <p:spPr/>
        <p:txBody>
          <a:bodyPr/>
          <a:lstStyle/>
          <a:p>
            <a:r>
              <a:rPr lang="en-US" dirty="0" smtClean="0"/>
              <a:t>Mysterious process, difficult to understand</a:t>
            </a:r>
          </a:p>
          <a:p>
            <a:r>
              <a:rPr lang="en-US" dirty="0" smtClean="0"/>
              <a:t>No connection between research and practice</a:t>
            </a:r>
          </a:p>
          <a:p>
            <a:r>
              <a:rPr lang="en-US" dirty="0" smtClean="0"/>
              <a:t>Done only by introverts</a:t>
            </a:r>
          </a:p>
          <a:p>
            <a:r>
              <a:rPr lang="en-US" dirty="0" smtClean="0"/>
              <a:t>Boring</a:t>
            </a:r>
          </a:p>
          <a:p>
            <a:r>
              <a:rPr lang="en-US" dirty="0" smtClean="0"/>
              <a:t>No relation to the real world</a:t>
            </a:r>
          </a:p>
          <a:p>
            <a:r>
              <a:rPr lang="en-US" dirty="0" smtClean="0"/>
              <a:t>Not what we do in clinical practice</a:t>
            </a:r>
            <a:endParaRPr lang="en-US" dirty="0"/>
          </a:p>
        </p:txBody>
      </p:sp>
    </p:spTree>
    <p:extLst>
      <p:ext uri="{BB962C8B-B14F-4D97-AF65-F5344CB8AC3E}">
        <p14:creationId xmlns:p14="http://schemas.microsoft.com/office/powerpoint/2010/main" val="1219673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type="body" idx="1"/>
          </p:nvPr>
        </p:nvSpPr>
        <p:spPr/>
        <p:txBody>
          <a:bodyPr/>
          <a:lstStyle/>
          <a:p>
            <a:pPr eaLnBrk="1" hangingPunct="1">
              <a:lnSpc>
                <a:spcPct val="110000"/>
              </a:lnSpc>
              <a:spcBef>
                <a:spcPct val="35000"/>
              </a:spcBef>
            </a:pPr>
            <a:r>
              <a:rPr lang="en-US" altLang="en-US" sz="2800" dirty="0" smtClean="0"/>
              <a:t>IPPB is useful in most patients to prevent pulmonary complications following surgery</a:t>
            </a:r>
          </a:p>
          <a:p>
            <a:pPr eaLnBrk="1" hangingPunct="1">
              <a:lnSpc>
                <a:spcPct val="110000"/>
              </a:lnSpc>
              <a:spcBef>
                <a:spcPct val="35000"/>
              </a:spcBef>
            </a:pPr>
            <a:r>
              <a:rPr lang="en-US" altLang="en-US" sz="2800" dirty="0" smtClean="0"/>
              <a:t>Inhaled corticosteroids are of no use in children with asthma</a:t>
            </a:r>
          </a:p>
          <a:p>
            <a:pPr eaLnBrk="1" hangingPunct="1">
              <a:lnSpc>
                <a:spcPct val="110000"/>
              </a:lnSpc>
              <a:spcBef>
                <a:spcPct val="35000"/>
              </a:spcBef>
            </a:pPr>
            <a:r>
              <a:rPr lang="en-US" altLang="en-US" sz="2800" dirty="0" smtClean="0"/>
              <a:t>A high PaCO</a:t>
            </a:r>
            <a:r>
              <a:rPr lang="en-US" altLang="en-US" sz="2800" baseline="-25000" dirty="0" smtClean="0"/>
              <a:t>2</a:t>
            </a:r>
            <a:r>
              <a:rPr lang="en-US" altLang="en-US" sz="2800" dirty="0" smtClean="0"/>
              <a:t> is to be prevented in patients receiving mechanical ventilation</a:t>
            </a:r>
          </a:p>
          <a:p>
            <a:pPr eaLnBrk="1" hangingPunct="1">
              <a:lnSpc>
                <a:spcPct val="110000"/>
              </a:lnSpc>
              <a:spcBef>
                <a:spcPct val="35000"/>
              </a:spcBef>
            </a:pPr>
            <a:r>
              <a:rPr lang="en-US" altLang="en-US" sz="2800" dirty="0" smtClean="0"/>
              <a:t>12-15 cc/kg is the appropriate tidal volume for patients on mechanical ventilation with ARDS</a:t>
            </a:r>
          </a:p>
        </p:txBody>
      </p:sp>
      <p:sp>
        <p:nvSpPr>
          <p:cNvPr id="2" name="Title 1"/>
          <p:cNvSpPr>
            <a:spLocks noGrp="1"/>
          </p:cNvSpPr>
          <p:nvPr>
            <p:ph type="title"/>
          </p:nvPr>
        </p:nvSpPr>
        <p:spPr/>
        <p:txBody>
          <a:bodyPr>
            <a:normAutofit fontScale="90000"/>
          </a:bodyPr>
          <a:lstStyle/>
          <a:p>
            <a:r>
              <a:rPr lang="en-US" dirty="0" smtClean="0"/>
              <a:t>Things Thought to be True in Respiratory Care</a:t>
            </a:r>
            <a:endParaRPr lang="en-US" dirty="0"/>
          </a:p>
        </p:txBody>
      </p:sp>
    </p:spTree>
    <p:extLst>
      <p:ext uri="{BB962C8B-B14F-4D97-AF65-F5344CB8AC3E}">
        <p14:creationId xmlns:p14="http://schemas.microsoft.com/office/powerpoint/2010/main" val="2553679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Students, and Practitioners</a:t>
            </a:r>
            <a:endParaRPr lang="en-US" dirty="0"/>
          </a:p>
        </p:txBody>
      </p:sp>
      <p:sp>
        <p:nvSpPr>
          <p:cNvPr id="3" name="Content Placeholder 2"/>
          <p:cNvSpPr>
            <a:spLocks noGrp="1"/>
          </p:cNvSpPr>
          <p:nvPr>
            <p:ph sz="quarter" idx="1"/>
          </p:nvPr>
        </p:nvSpPr>
        <p:spPr/>
        <p:txBody>
          <a:bodyPr/>
          <a:lstStyle/>
          <a:p>
            <a:r>
              <a:rPr lang="en-US" dirty="0" smtClean="0"/>
              <a:t>Part of the task of discovery and learning</a:t>
            </a:r>
          </a:p>
          <a:p>
            <a:r>
              <a:rPr lang="en-US" dirty="0" smtClean="0"/>
              <a:t>Essential to learn to interpret the medical literature</a:t>
            </a:r>
          </a:p>
          <a:p>
            <a:r>
              <a:rPr lang="en-US" dirty="0" smtClean="0"/>
              <a:t>Comparable to critical thinking and clinical reasoning</a:t>
            </a:r>
          </a:p>
          <a:p>
            <a:r>
              <a:rPr lang="en-US" dirty="0" smtClean="0"/>
              <a:t>Encourages lifelong learning</a:t>
            </a:r>
          </a:p>
          <a:p>
            <a:r>
              <a:rPr lang="en-US" dirty="0" smtClean="0"/>
              <a:t>Helps practitioners learn how to learn</a:t>
            </a:r>
          </a:p>
          <a:p>
            <a:r>
              <a:rPr lang="en-US" dirty="0" smtClean="0"/>
              <a:t>Imperative to interpret and apply research in care</a:t>
            </a:r>
          </a:p>
        </p:txBody>
      </p:sp>
    </p:spTree>
    <p:extLst>
      <p:ext uri="{BB962C8B-B14F-4D97-AF65-F5344CB8AC3E}">
        <p14:creationId xmlns:p14="http://schemas.microsoft.com/office/powerpoint/2010/main" val="32661435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Required Research Competencies</a:t>
            </a:r>
            <a:endParaRPr lang="en-US"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039" y="1676401"/>
            <a:ext cx="5661762" cy="45922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6019800"/>
            <a:ext cx="3070225" cy="350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997185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altLang="en-US" smtClean="0"/>
              <a:t>Phases/types of research</a:t>
            </a:r>
          </a:p>
        </p:txBody>
      </p:sp>
      <p:sp>
        <p:nvSpPr>
          <p:cNvPr id="3" name="Content Placeholder 2"/>
          <p:cNvSpPr>
            <a:spLocks noGrp="1"/>
          </p:cNvSpPr>
          <p:nvPr>
            <p:ph idx="1"/>
          </p:nvPr>
        </p:nvSpPr>
        <p:spPr>
          <a:xfrm>
            <a:off x="134938" y="2116138"/>
            <a:ext cx="8896350" cy="4437062"/>
          </a:xfrm>
        </p:spPr>
        <p:txBody>
          <a:bodyPr>
            <a:normAutofit lnSpcReduction="10000"/>
          </a:bodyPr>
          <a:lstStyle/>
          <a:p>
            <a:pPr>
              <a:defRPr/>
            </a:pPr>
            <a:r>
              <a:rPr lang="en-US" dirty="0" smtClean="0"/>
              <a:t>Basic research: Seeks new knowledge and furthers research in an area of knowledge rather than attempting to solve an immediate problem; research into how the brain works or explanation of inflammatory pathways; usually performed in a lab with animals or cell cultures.</a:t>
            </a:r>
          </a:p>
          <a:p>
            <a:pPr>
              <a:defRPr/>
            </a:pPr>
            <a:r>
              <a:rPr lang="en-US" dirty="0" smtClean="0"/>
              <a:t>Applied research: Seeks to identify relationships among facts to solve an immediate practical problem; research to determine if a therapy is practical or safe; may be performed on an animal or mechanical model. Use of a new mode of ventilation.</a:t>
            </a:r>
            <a:endParaRPr lang="en-US" dirty="0"/>
          </a:p>
        </p:txBody>
      </p:sp>
    </p:spTree>
    <p:extLst>
      <p:ext uri="{BB962C8B-B14F-4D97-AF65-F5344CB8AC3E}">
        <p14:creationId xmlns:p14="http://schemas.microsoft.com/office/powerpoint/2010/main" val="22367105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altLang="en-US" smtClean="0"/>
              <a:t>Phases/types of research</a:t>
            </a:r>
          </a:p>
        </p:txBody>
      </p:sp>
      <p:sp>
        <p:nvSpPr>
          <p:cNvPr id="3" name="Content Placeholder 2"/>
          <p:cNvSpPr>
            <a:spLocks noGrp="1"/>
          </p:cNvSpPr>
          <p:nvPr>
            <p:ph idx="1"/>
          </p:nvPr>
        </p:nvSpPr>
        <p:spPr/>
        <p:txBody>
          <a:bodyPr>
            <a:normAutofit/>
          </a:bodyPr>
          <a:lstStyle/>
          <a:p>
            <a:pPr>
              <a:defRPr/>
            </a:pPr>
            <a:r>
              <a:rPr lang="en-US" dirty="0" smtClean="0"/>
              <a:t>Clinical investigation: systematic evaluation of the application of research findings in the clinical setting on a small group of patients. Does a new ventilator work as it is supposed to, following animal or mechanical studies.</a:t>
            </a:r>
          </a:p>
          <a:p>
            <a:pPr>
              <a:defRPr/>
            </a:pPr>
            <a:r>
              <a:rPr lang="en-US" dirty="0" smtClean="0"/>
              <a:t>Clinical trials: Similar to clinical investigations, only in a very large group of patients; done by drug companies to check the efficacy of a new drug, after clinical investigation</a:t>
            </a:r>
          </a:p>
          <a:p>
            <a:pPr>
              <a:defRPr/>
            </a:pPr>
            <a:endParaRPr lang="en-US" dirty="0"/>
          </a:p>
        </p:txBody>
      </p:sp>
    </p:spTree>
    <p:extLst>
      <p:ext uri="{BB962C8B-B14F-4D97-AF65-F5344CB8AC3E}">
        <p14:creationId xmlns:p14="http://schemas.microsoft.com/office/powerpoint/2010/main" val="32578040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altLang="en-US" smtClean="0"/>
              <a:t>Phases/types of research</a:t>
            </a:r>
          </a:p>
        </p:txBody>
      </p:sp>
      <p:sp>
        <p:nvSpPr>
          <p:cNvPr id="3" name="Content Placeholder 2"/>
          <p:cNvSpPr>
            <a:spLocks noGrp="1"/>
          </p:cNvSpPr>
          <p:nvPr>
            <p:ph idx="1"/>
          </p:nvPr>
        </p:nvSpPr>
        <p:spPr/>
        <p:txBody>
          <a:bodyPr>
            <a:normAutofit/>
          </a:bodyPr>
          <a:lstStyle/>
          <a:p>
            <a:pPr>
              <a:defRPr/>
            </a:pPr>
            <a:r>
              <a:rPr lang="en-US" dirty="0" smtClean="0"/>
              <a:t>Demonstration and Education: The creation of new educational methodologies, adaptation of existing methodologies to RT, and the evaluation of their effectiveness; may be applied to student and/or patient education. Example: PBL in RT.</a:t>
            </a:r>
          </a:p>
          <a:p>
            <a:pPr>
              <a:defRPr/>
            </a:pPr>
            <a:r>
              <a:rPr lang="en-US" dirty="0" smtClean="0"/>
              <a:t>Product evaluation: Studies to evaluate the effectiveness of a new piece of equipment, or compare it with existing devices. May be done using mechanical models or patients.</a:t>
            </a:r>
          </a:p>
          <a:p>
            <a:pPr>
              <a:defRPr/>
            </a:pPr>
            <a:endParaRPr lang="en-US" dirty="0"/>
          </a:p>
        </p:txBody>
      </p:sp>
    </p:spTree>
    <p:extLst>
      <p:ext uri="{BB962C8B-B14F-4D97-AF65-F5344CB8AC3E}">
        <p14:creationId xmlns:p14="http://schemas.microsoft.com/office/powerpoint/2010/main" val="219680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Developing a Research Project/Problem</a:t>
            </a:r>
            <a:endParaRPr lang="en-US" dirty="0"/>
          </a:p>
        </p:txBody>
      </p:sp>
      <p:sp>
        <p:nvSpPr>
          <p:cNvPr id="3" name="Content Placeholder 2"/>
          <p:cNvSpPr>
            <a:spLocks noGrp="1"/>
          </p:cNvSpPr>
          <p:nvPr>
            <p:ph sz="quarter" idx="1"/>
          </p:nvPr>
        </p:nvSpPr>
        <p:spPr/>
        <p:txBody>
          <a:bodyPr/>
          <a:lstStyle/>
          <a:p>
            <a:r>
              <a:rPr lang="en-US" dirty="0" smtClean="0"/>
              <a:t>Understand what is expected</a:t>
            </a:r>
          </a:p>
          <a:p>
            <a:pPr lvl="1"/>
            <a:r>
              <a:rPr lang="en-US" dirty="0" smtClean="0"/>
              <a:t>Syllabus for CRC 450/451</a:t>
            </a:r>
          </a:p>
          <a:p>
            <a:r>
              <a:rPr lang="en-US" dirty="0" smtClean="0"/>
              <a:t>Feasibility</a:t>
            </a:r>
          </a:p>
          <a:p>
            <a:pPr lvl="1"/>
            <a:r>
              <a:rPr lang="en-US" dirty="0" smtClean="0"/>
              <a:t>Assess personal attributes, interests and expectations</a:t>
            </a:r>
          </a:p>
          <a:p>
            <a:pPr lvl="1"/>
            <a:r>
              <a:rPr lang="en-US" dirty="0" smtClean="0"/>
              <a:t>What can you do with the resources you have?</a:t>
            </a:r>
          </a:p>
          <a:p>
            <a:pPr lvl="1"/>
            <a:r>
              <a:rPr lang="en-US" dirty="0" smtClean="0"/>
              <a:t>Can you collaborate?</a:t>
            </a:r>
          </a:p>
          <a:p>
            <a:pPr lvl="1"/>
            <a:r>
              <a:rPr lang="en-US" dirty="0" smtClean="0"/>
              <a:t>Time</a:t>
            </a:r>
          </a:p>
          <a:p>
            <a:pPr lvl="1"/>
            <a:endParaRPr lang="en-US" dirty="0" smtClean="0"/>
          </a:p>
        </p:txBody>
      </p:sp>
    </p:spTree>
    <p:extLst>
      <p:ext uri="{BB962C8B-B14F-4D97-AF65-F5344CB8AC3E}">
        <p14:creationId xmlns:p14="http://schemas.microsoft.com/office/powerpoint/2010/main" val="3591721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381000" y="152400"/>
            <a:ext cx="8401050" cy="1101725"/>
          </a:xfrm>
        </p:spPr>
        <p:txBody>
          <a:bodyPr lIns="0" tIns="0" rIns="0" bIns="0" anchor="t">
            <a:normAutofit/>
          </a:bodyPr>
          <a:lstStyle/>
          <a:p>
            <a:pPr eaLnBrk="1" hangingPunct="1"/>
            <a:r>
              <a:rPr lang="en-US" altLang="en-US" sz="2800" b="1" dirty="0" smtClean="0">
                <a:solidFill>
                  <a:schemeClr val="tx1"/>
                </a:solidFill>
              </a:rPr>
              <a:t>Investigate the Feasibility of Your Proposed Study</a:t>
            </a:r>
          </a:p>
        </p:txBody>
      </p:sp>
      <p:sp>
        <p:nvSpPr>
          <p:cNvPr id="24579" name="Rectangle 4"/>
          <p:cNvSpPr>
            <a:spLocks noChangeArrowheads="1"/>
          </p:cNvSpPr>
          <p:nvPr/>
        </p:nvSpPr>
        <p:spPr bwMode="auto">
          <a:xfrm>
            <a:off x="381000" y="1600200"/>
            <a:ext cx="8401050" cy="4522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r>
              <a:rPr lang="en-US" altLang="en-US" sz="2800" dirty="0"/>
              <a:t>1. What is the significance or potential benefit of knowing the answer? So what?</a:t>
            </a:r>
          </a:p>
          <a:p>
            <a:r>
              <a:rPr lang="en-US" altLang="en-US" sz="2800" dirty="0"/>
              <a:t>2. What are the variables and are they measurable?</a:t>
            </a:r>
          </a:p>
          <a:p>
            <a:r>
              <a:rPr lang="en-US" altLang="en-US" sz="2800" dirty="0"/>
              <a:t>3. How long will the project take and how much time do you have?</a:t>
            </a:r>
          </a:p>
          <a:p>
            <a:r>
              <a:rPr lang="en-US" altLang="en-US" sz="2800" dirty="0"/>
              <a:t>4. Are there patients, animals, or devices available?</a:t>
            </a:r>
          </a:p>
          <a:p>
            <a:r>
              <a:rPr lang="en-US" altLang="en-US" sz="2800" dirty="0"/>
              <a:t>5. Where will equipment and funding come from?</a:t>
            </a:r>
          </a:p>
          <a:p>
            <a:r>
              <a:rPr lang="en-US" altLang="en-US" sz="2800" dirty="0"/>
              <a:t>6. Do you have the knowledge and experience to do this project?</a:t>
            </a:r>
          </a:p>
          <a:p>
            <a:r>
              <a:rPr lang="en-US" altLang="en-US" sz="2800" dirty="0"/>
              <a:t>7. Is your project ethical?</a:t>
            </a:r>
          </a:p>
        </p:txBody>
      </p:sp>
    </p:spTree>
    <p:extLst>
      <p:ext uri="{BB962C8B-B14F-4D97-AF65-F5344CB8AC3E}">
        <p14:creationId xmlns:p14="http://schemas.microsoft.com/office/powerpoint/2010/main" val="938617776"/>
      </p:ext>
    </p:extLst>
  </p:cSld>
  <p:clrMapOvr>
    <a:masterClrMapping/>
  </p:clrMapOvr>
  <p:transitio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Developing a Research Project/Problem</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Blessing &amp; </a:t>
            </a:r>
            <a:r>
              <a:rPr lang="en-US" dirty="0" err="1" smtClean="0"/>
              <a:t>Forister</a:t>
            </a:r>
            <a:r>
              <a:rPr lang="en-US" dirty="0" smtClean="0"/>
              <a:t> Method</a:t>
            </a:r>
          </a:p>
          <a:p>
            <a:pPr lvl="1"/>
            <a:r>
              <a:rPr lang="en-US" dirty="0" smtClean="0"/>
              <a:t>Make a prioritized list then determine what’s feasible</a:t>
            </a:r>
          </a:p>
          <a:p>
            <a:pPr lvl="1"/>
            <a:r>
              <a:rPr lang="en-US" dirty="0" smtClean="0"/>
              <a:t>Make another list of things that are important to the profession</a:t>
            </a:r>
          </a:p>
          <a:p>
            <a:pPr lvl="1"/>
            <a:r>
              <a:rPr lang="en-US" dirty="0" smtClean="0"/>
              <a:t>Merge the lists and determine feasibility: what survives?</a:t>
            </a:r>
          </a:p>
          <a:p>
            <a:pPr lvl="1"/>
            <a:r>
              <a:rPr lang="en-US" dirty="0" smtClean="0"/>
              <a:t>Develop a timeline consistent with the time you have</a:t>
            </a:r>
          </a:p>
          <a:p>
            <a:pPr lvl="1"/>
            <a:r>
              <a:rPr lang="en-US" dirty="0" smtClean="0"/>
              <a:t>Get started</a:t>
            </a:r>
          </a:p>
          <a:p>
            <a:r>
              <a:rPr lang="en-US" dirty="0" smtClean="0"/>
              <a:t>Other method</a:t>
            </a:r>
          </a:p>
          <a:p>
            <a:pPr lvl="1"/>
            <a:r>
              <a:rPr lang="en-US" dirty="0" smtClean="0"/>
              <a:t>What are you interested in?</a:t>
            </a:r>
          </a:p>
          <a:p>
            <a:pPr lvl="1"/>
            <a:r>
              <a:rPr lang="en-US" dirty="0" smtClean="0"/>
              <a:t>Ask people</a:t>
            </a:r>
          </a:p>
          <a:p>
            <a:pPr lvl="1"/>
            <a:r>
              <a:rPr lang="en-US" dirty="0" smtClean="0"/>
              <a:t>Read the literature</a:t>
            </a:r>
          </a:p>
          <a:p>
            <a:pPr lvl="1"/>
            <a:r>
              <a:rPr lang="en-US" dirty="0" smtClean="0"/>
              <a:t>Make a list and determine feasibility</a:t>
            </a:r>
            <a:endParaRPr lang="en-US" dirty="0"/>
          </a:p>
        </p:txBody>
      </p:sp>
    </p:spTree>
    <p:extLst>
      <p:ext uri="{BB962C8B-B14F-4D97-AF65-F5344CB8AC3E}">
        <p14:creationId xmlns:p14="http://schemas.microsoft.com/office/powerpoint/2010/main" val="23872055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is the Topic Selected?</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The work environment</a:t>
            </a:r>
          </a:p>
          <a:p>
            <a:r>
              <a:rPr lang="en-US" dirty="0" smtClean="0"/>
              <a:t>Interest in a particular problem</a:t>
            </a:r>
          </a:p>
          <a:p>
            <a:r>
              <a:rPr lang="en-US" dirty="0" smtClean="0"/>
              <a:t>Literature</a:t>
            </a:r>
          </a:p>
          <a:p>
            <a:r>
              <a:rPr lang="en-US" dirty="0" smtClean="0"/>
              <a:t>Studies can be replicated the same or with a different age group, disease group or set of devices</a:t>
            </a:r>
          </a:p>
          <a:p>
            <a:r>
              <a:rPr lang="en-US" dirty="0" smtClean="0"/>
              <a:t>Mentor, teacher, or preceptor interest</a:t>
            </a:r>
          </a:p>
          <a:p>
            <a:r>
              <a:rPr lang="en-US" dirty="0" smtClean="0"/>
              <a:t>A previous student project</a:t>
            </a:r>
          </a:p>
          <a:p>
            <a:r>
              <a:rPr lang="en-US" dirty="0" smtClean="0"/>
              <a:t>Graduation requirements</a:t>
            </a:r>
          </a:p>
          <a:p>
            <a:r>
              <a:rPr lang="en-US" dirty="0" smtClean="0"/>
              <a:t>Preliminary literature review</a:t>
            </a:r>
          </a:p>
          <a:p>
            <a:pPr lvl="1"/>
            <a:r>
              <a:rPr lang="en-US" dirty="0" smtClean="0"/>
              <a:t>Has the question been answered?</a:t>
            </a:r>
            <a:endParaRPr lang="en-US" dirty="0"/>
          </a:p>
        </p:txBody>
      </p:sp>
    </p:spTree>
    <p:extLst>
      <p:ext uri="{BB962C8B-B14F-4D97-AF65-F5344CB8AC3E}">
        <p14:creationId xmlns:p14="http://schemas.microsoft.com/office/powerpoint/2010/main" val="42218029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smtClean="0"/>
              <a:t>Developing a Problem Statement</a:t>
            </a:r>
          </a:p>
        </p:txBody>
      </p:sp>
      <p:sp>
        <p:nvSpPr>
          <p:cNvPr id="25603" name="Content Placeholder 2"/>
          <p:cNvSpPr>
            <a:spLocks noGrp="1"/>
          </p:cNvSpPr>
          <p:nvPr>
            <p:ph idx="1"/>
          </p:nvPr>
        </p:nvSpPr>
        <p:spPr/>
        <p:txBody>
          <a:bodyPr>
            <a:normAutofit/>
          </a:bodyPr>
          <a:lstStyle/>
          <a:p>
            <a:pPr>
              <a:defRPr/>
            </a:pPr>
            <a:r>
              <a:rPr lang="en-US" dirty="0" smtClean="0"/>
              <a:t>Foundation of the study design</a:t>
            </a:r>
          </a:p>
          <a:p>
            <a:pPr>
              <a:defRPr/>
            </a:pPr>
            <a:r>
              <a:rPr lang="en-US" dirty="0" smtClean="0"/>
              <a:t>Must be defined in a format that allows for successful study</a:t>
            </a:r>
          </a:p>
          <a:p>
            <a:pPr>
              <a:defRPr/>
            </a:pPr>
            <a:r>
              <a:rPr lang="en-US" dirty="0" smtClean="0"/>
              <a:t>Dictates the concepts and methods used to collect the data</a:t>
            </a:r>
          </a:p>
          <a:p>
            <a:pPr>
              <a:defRPr/>
            </a:pPr>
            <a:r>
              <a:rPr lang="en-US" dirty="0" smtClean="0"/>
              <a:t>Determines the context in which the conclusion will be interpreted</a:t>
            </a:r>
          </a:p>
          <a:p>
            <a:pPr>
              <a:defRPr/>
            </a:pPr>
            <a:r>
              <a:rPr lang="en-US" dirty="0" smtClean="0"/>
              <a:t>What is the question to be answered?</a:t>
            </a:r>
          </a:p>
          <a:p>
            <a:pPr>
              <a:defRPr/>
            </a:pPr>
            <a:r>
              <a:rPr lang="en-US" dirty="0" smtClean="0"/>
              <a:t>Keep it simple</a:t>
            </a:r>
          </a:p>
        </p:txBody>
      </p:sp>
    </p:spTree>
    <p:extLst>
      <p:ext uri="{BB962C8B-B14F-4D97-AF65-F5344CB8AC3E}">
        <p14:creationId xmlns:p14="http://schemas.microsoft.com/office/powerpoint/2010/main" val="36146894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Research Question</a:t>
            </a:r>
            <a:endParaRPr lang="en-US" dirty="0"/>
          </a:p>
        </p:txBody>
      </p:sp>
      <p:sp>
        <p:nvSpPr>
          <p:cNvPr id="3" name="Content Placeholder 2"/>
          <p:cNvSpPr>
            <a:spLocks noGrp="1"/>
          </p:cNvSpPr>
          <p:nvPr>
            <p:ph sz="quarter" idx="1"/>
          </p:nvPr>
        </p:nvSpPr>
        <p:spPr/>
        <p:txBody>
          <a:bodyPr/>
          <a:lstStyle/>
          <a:p>
            <a:r>
              <a:rPr lang="en-US" dirty="0" smtClean="0"/>
              <a:t>Keep it simple</a:t>
            </a:r>
          </a:p>
          <a:p>
            <a:r>
              <a:rPr lang="en-US" dirty="0" smtClean="0"/>
              <a:t>Given a problem, what can be done, or what approach should be taken to improve it?</a:t>
            </a:r>
          </a:p>
          <a:p>
            <a:r>
              <a:rPr lang="en-US" dirty="0" smtClean="0"/>
              <a:t>What is known about the problem?</a:t>
            </a:r>
          </a:p>
          <a:p>
            <a:r>
              <a:rPr lang="en-US" dirty="0" smtClean="0"/>
              <a:t>What is not known about the problem?</a:t>
            </a:r>
          </a:p>
          <a:p>
            <a:r>
              <a:rPr lang="en-US" dirty="0" smtClean="0"/>
              <a:t>What information or data are needed to improve the situation?</a:t>
            </a:r>
            <a:endParaRPr lang="en-US" dirty="0"/>
          </a:p>
        </p:txBody>
      </p:sp>
    </p:spTree>
    <p:extLst>
      <p:ext uri="{BB962C8B-B14F-4D97-AF65-F5344CB8AC3E}">
        <p14:creationId xmlns:p14="http://schemas.microsoft.com/office/powerpoint/2010/main" val="7507589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Formats to Ask the Question</a:t>
            </a:r>
            <a:endParaRPr lang="en-US" dirty="0"/>
          </a:p>
        </p:txBody>
      </p:sp>
      <p:sp>
        <p:nvSpPr>
          <p:cNvPr id="3" name="Content Placeholder 2"/>
          <p:cNvSpPr>
            <a:spLocks noGrp="1"/>
          </p:cNvSpPr>
          <p:nvPr>
            <p:ph sz="quarter" idx="1"/>
          </p:nvPr>
        </p:nvSpPr>
        <p:spPr/>
        <p:txBody>
          <a:bodyPr/>
          <a:lstStyle/>
          <a:p>
            <a:r>
              <a:rPr lang="en-US" dirty="0" smtClean="0"/>
              <a:t>Null Hypothesis format</a:t>
            </a:r>
          </a:p>
          <a:p>
            <a:pPr lvl="1"/>
            <a:r>
              <a:rPr lang="en-US" dirty="0" smtClean="0"/>
              <a:t>There are no differences as a result of implementing a procedure among the experimental groups</a:t>
            </a:r>
          </a:p>
          <a:p>
            <a:r>
              <a:rPr lang="en-US" dirty="0" smtClean="0"/>
              <a:t>Alternative hypothesis format</a:t>
            </a:r>
          </a:p>
          <a:p>
            <a:pPr lvl="1"/>
            <a:r>
              <a:rPr lang="en-US" dirty="0" smtClean="0"/>
              <a:t>There is a difference as a result of implementing a procedure among the experimental groups</a:t>
            </a:r>
          </a:p>
          <a:p>
            <a:r>
              <a:rPr lang="en-US" dirty="0" smtClean="0"/>
              <a:t>Research question format</a:t>
            </a:r>
          </a:p>
          <a:p>
            <a:pPr lvl="1"/>
            <a:r>
              <a:rPr lang="en-US" dirty="0" smtClean="0"/>
              <a:t>Asks if there is a difference as a result of implementing a procedure among the experimental groups</a:t>
            </a:r>
          </a:p>
        </p:txBody>
      </p:sp>
    </p:spTree>
    <p:extLst>
      <p:ext uri="{BB962C8B-B14F-4D97-AF65-F5344CB8AC3E}">
        <p14:creationId xmlns:p14="http://schemas.microsoft.com/office/powerpoint/2010/main" val="24561025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Which Format to Use?</a:t>
            </a:r>
            <a:endParaRPr lang="en-US" dirty="0"/>
          </a:p>
        </p:txBody>
      </p:sp>
      <p:sp>
        <p:nvSpPr>
          <p:cNvPr id="3" name="Content Placeholder 2"/>
          <p:cNvSpPr>
            <a:spLocks noGrp="1"/>
          </p:cNvSpPr>
          <p:nvPr>
            <p:ph sz="quarter" idx="1"/>
          </p:nvPr>
        </p:nvSpPr>
        <p:spPr/>
        <p:txBody>
          <a:bodyPr/>
          <a:lstStyle/>
          <a:p>
            <a:r>
              <a:rPr lang="en-US" dirty="0" smtClean="0"/>
              <a:t>Research question</a:t>
            </a:r>
          </a:p>
          <a:p>
            <a:pPr lvl="1"/>
            <a:r>
              <a:rPr lang="en-US" dirty="0" smtClean="0"/>
              <a:t>Broad, can be used for most studies</a:t>
            </a:r>
          </a:p>
          <a:p>
            <a:r>
              <a:rPr lang="en-US" dirty="0" smtClean="0"/>
              <a:t>Null and alternative hypothesis</a:t>
            </a:r>
          </a:p>
          <a:p>
            <a:pPr lvl="1"/>
            <a:r>
              <a:rPr lang="en-US" dirty="0" smtClean="0"/>
              <a:t>Stronger in their specificity and better define </a:t>
            </a:r>
            <a:r>
              <a:rPr lang="en-US" smtClean="0"/>
              <a:t>the relationship </a:t>
            </a:r>
            <a:r>
              <a:rPr lang="en-US" dirty="0" smtClean="0"/>
              <a:t>between variables</a:t>
            </a:r>
          </a:p>
          <a:p>
            <a:pPr lvl="1"/>
            <a:r>
              <a:rPr lang="en-US" dirty="0" smtClean="0"/>
              <a:t>Require a statistical analysis</a:t>
            </a:r>
          </a:p>
          <a:p>
            <a:r>
              <a:rPr lang="en-US" dirty="0" smtClean="0"/>
              <a:t>All variables need to be identified</a:t>
            </a:r>
          </a:p>
          <a:p>
            <a:pPr lvl="1"/>
            <a:r>
              <a:rPr lang="en-US" dirty="0" smtClean="0"/>
              <a:t>Independent, dependent, nuisance</a:t>
            </a:r>
          </a:p>
          <a:p>
            <a:r>
              <a:rPr lang="en-US" dirty="0" smtClean="0"/>
              <a:t>Variables need to be measurable</a:t>
            </a:r>
            <a:endParaRPr lang="en-US" dirty="0"/>
          </a:p>
        </p:txBody>
      </p:sp>
    </p:spTree>
    <p:extLst>
      <p:ext uri="{BB962C8B-B14F-4D97-AF65-F5344CB8AC3E}">
        <p14:creationId xmlns:p14="http://schemas.microsoft.com/office/powerpoint/2010/main" val="16827680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smtClean="0"/>
              <a:t>Stating the Research Question</a:t>
            </a:r>
          </a:p>
        </p:txBody>
      </p:sp>
      <p:graphicFrame>
        <p:nvGraphicFramePr>
          <p:cNvPr id="4" name="Content Placeholder 3"/>
          <p:cNvGraphicFramePr>
            <a:graphicFrameLocks noGrp="1"/>
          </p:cNvGraphicFramePr>
          <p:nvPr>
            <p:ph idx="1"/>
          </p:nvPr>
        </p:nvGraphicFramePr>
        <p:xfrm>
          <a:off x="134938" y="2116138"/>
          <a:ext cx="8896350" cy="4389120"/>
        </p:xfrm>
        <a:graphic>
          <a:graphicData uri="http://schemas.openxmlformats.org/drawingml/2006/table">
            <a:tbl>
              <a:tblPr firstRow="1" bandRow="1">
                <a:tableStyleId>{5C22544A-7EE6-4342-B048-85BDC9FD1C3A}</a:tableStyleId>
              </a:tblPr>
              <a:tblGrid>
                <a:gridCol w="2965450"/>
                <a:gridCol w="2965450"/>
                <a:gridCol w="2965450"/>
              </a:tblGrid>
              <a:tr h="370840">
                <a:tc>
                  <a:txBody>
                    <a:bodyPr/>
                    <a:lstStyle/>
                    <a:p>
                      <a:r>
                        <a:rPr lang="en-US" dirty="0" smtClean="0"/>
                        <a:t>Null Hypothesis</a:t>
                      </a:r>
                      <a:endParaRPr lang="en-US" dirty="0"/>
                    </a:p>
                  </a:txBody>
                  <a:tcPr/>
                </a:tc>
                <a:tc>
                  <a:txBody>
                    <a:bodyPr/>
                    <a:lstStyle/>
                    <a:p>
                      <a:r>
                        <a:rPr lang="en-US" dirty="0" smtClean="0"/>
                        <a:t>Alternate (Directional) Hypothesis</a:t>
                      </a:r>
                      <a:endParaRPr lang="en-US" dirty="0"/>
                    </a:p>
                  </a:txBody>
                  <a:tcPr/>
                </a:tc>
                <a:tc>
                  <a:txBody>
                    <a:bodyPr/>
                    <a:lstStyle/>
                    <a:p>
                      <a:r>
                        <a:rPr lang="en-US" dirty="0" smtClean="0"/>
                        <a:t>Research question</a:t>
                      </a:r>
                      <a:endParaRPr lang="en-US" dirty="0"/>
                    </a:p>
                  </a:txBody>
                  <a:tcPr/>
                </a:tc>
              </a:tr>
              <a:tr h="370840">
                <a:tc>
                  <a:txBody>
                    <a:bodyPr/>
                    <a:lstStyle/>
                    <a:p>
                      <a:r>
                        <a:rPr lang="en-US" dirty="0" smtClean="0"/>
                        <a:t>No relationship between the variables</a:t>
                      </a:r>
                      <a:endParaRPr lang="en-US" dirty="0"/>
                    </a:p>
                  </a:txBody>
                  <a:tcPr/>
                </a:tc>
                <a:tc>
                  <a:txBody>
                    <a:bodyPr/>
                    <a:lstStyle/>
                    <a:p>
                      <a:r>
                        <a:rPr lang="en-US" dirty="0" smtClean="0"/>
                        <a:t>There is a relationship (+ or -)</a:t>
                      </a:r>
                      <a:r>
                        <a:rPr lang="en-US" baseline="0" dirty="0" smtClean="0"/>
                        <a:t> between the variables</a:t>
                      </a:r>
                      <a:endParaRPr lang="en-US" dirty="0"/>
                    </a:p>
                  </a:txBody>
                  <a:tcPr/>
                </a:tc>
                <a:tc>
                  <a:txBody>
                    <a:bodyPr/>
                    <a:lstStyle/>
                    <a:p>
                      <a:r>
                        <a:rPr lang="en-US" dirty="0" smtClean="0"/>
                        <a:t>A question that needs to be answered</a:t>
                      </a:r>
                      <a:endParaRPr lang="en-US" dirty="0"/>
                    </a:p>
                  </a:txBody>
                  <a:tcPr/>
                </a:tc>
              </a:tr>
              <a:tr h="370840">
                <a:tc>
                  <a:txBody>
                    <a:bodyPr/>
                    <a:lstStyle/>
                    <a:p>
                      <a:r>
                        <a:rPr lang="en-US" dirty="0" smtClean="0"/>
                        <a:t>“There</a:t>
                      </a:r>
                      <a:r>
                        <a:rPr lang="en-US" baseline="0" dirty="0" smtClean="0"/>
                        <a:t> is no effect</a:t>
                      </a:r>
                      <a:r>
                        <a:rPr lang="en-US" dirty="0" smtClean="0"/>
                        <a:t> of </a:t>
                      </a:r>
                      <a:r>
                        <a:rPr lang="en-US" dirty="0" err="1" smtClean="0"/>
                        <a:t>Xopenex</a:t>
                      </a:r>
                      <a:r>
                        <a:rPr lang="en-US" dirty="0" smtClean="0"/>
                        <a:t> on change in FEV</a:t>
                      </a:r>
                      <a:r>
                        <a:rPr lang="en-US" baseline="-25000" dirty="0" smtClean="0"/>
                        <a:t>1</a:t>
                      </a:r>
                      <a:r>
                        <a:rPr lang="en-US" dirty="0" smtClean="0"/>
                        <a:t> beyond that of generic</a:t>
                      </a:r>
                      <a:r>
                        <a:rPr lang="en-US" baseline="0" dirty="0" smtClean="0"/>
                        <a:t> a</a:t>
                      </a:r>
                      <a:r>
                        <a:rPr lang="en-US" dirty="0" smtClean="0"/>
                        <a:t>lbuterol in patients with moderate COPD”</a:t>
                      </a:r>
                      <a:endParaRPr lang="en-US" dirty="0"/>
                    </a:p>
                  </a:txBody>
                  <a:tcPr/>
                </a:tc>
                <a:tc>
                  <a:txBody>
                    <a:bodyPr/>
                    <a:lstStyle/>
                    <a:p>
                      <a:r>
                        <a:rPr lang="en-US" dirty="0" smtClean="0"/>
                        <a:t>The use of a ventilator bundle in intubated, mechanically-ventilated patients, including oral care, </a:t>
                      </a:r>
                      <a:r>
                        <a:rPr lang="en-US" dirty="0" err="1" smtClean="0"/>
                        <a:t>sulcrafate</a:t>
                      </a:r>
                      <a:r>
                        <a:rPr lang="en-US" dirty="0" smtClean="0"/>
                        <a:t>, and positioning decreases the incidence of airway-associated pneumonia, versus the incidence in a control group not receiving the ventilator bundle.</a:t>
                      </a:r>
                      <a:endParaRPr lang="en-US" dirty="0"/>
                    </a:p>
                  </a:txBody>
                  <a:tcPr/>
                </a:tc>
                <a:tc>
                  <a:txBody>
                    <a:bodyPr/>
                    <a:lstStyle/>
                    <a:p>
                      <a:r>
                        <a:rPr lang="en-US" dirty="0" smtClean="0"/>
                        <a:t>What are the opinions of baccalaureate versus associate degree respiratory therapy students on reading</a:t>
                      </a:r>
                      <a:r>
                        <a:rPr lang="en-US" baseline="0" dirty="0" smtClean="0"/>
                        <a:t> and interpreting the medical literature as a practice-change agent?</a:t>
                      </a:r>
                      <a:endParaRPr lang="en-US" dirty="0"/>
                    </a:p>
                  </a:txBody>
                  <a:tcPr/>
                </a:tc>
              </a:tr>
            </a:tbl>
          </a:graphicData>
        </a:graphic>
      </p:graphicFrame>
    </p:spTree>
    <p:extLst>
      <p:ext uri="{BB962C8B-B14F-4D97-AF65-F5344CB8AC3E}">
        <p14:creationId xmlns:p14="http://schemas.microsoft.com/office/powerpoint/2010/main" val="37545993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en-US" smtClean="0"/>
              <a:t>Narrowing the Focus of the Question</a:t>
            </a:r>
          </a:p>
        </p:txBody>
      </p:sp>
      <p:sp>
        <p:nvSpPr>
          <p:cNvPr id="20483" name="Content Placeholder 2"/>
          <p:cNvSpPr>
            <a:spLocks noGrp="1"/>
          </p:cNvSpPr>
          <p:nvPr>
            <p:ph idx="1"/>
          </p:nvPr>
        </p:nvSpPr>
        <p:spPr/>
        <p:txBody>
          <a:bodyPr/>
          <a:lstStyle/>
          <a:p>
            <a:r>
              <a:rPr lang="en-US" altLang="en-US" smtClean="0"/>
              <a:t>Problem statement</a:t>
            </a:r>
          </a:p>
          <a:p>
            <a:r>
              <a:rPr lang="en-US" altLang="en-US" smtClean="0"/>
              <a:t>Question (problem converted into a question that can be answered)</a:t>
            </a:r>
          </a:p>
          <a:p>
            <a:r>
              <a:rPr lang="en-US" altLang="en-US" smtClean="0"/>
              <a:t>Aim/purpose of the research project</a:t>
            </a:r>
          </a:p>
          <a:p>
            <a:r>
              <a:rPr lang="en-US" altLang="en-US" smtClean="0"/>
              <a:t>Objective (what the researcher will do to answer the question); most specific</a:t>
            </a:r>
          </a:p>
        </p:txBody>
      </p:sp>
    </p:spTree>
    <p:extLst>
      <p:ext uri="{BB962C8B-B14F-4D97-AF65-F5344CB8AC3E}">
        <p14:creationId xmlns:p14="http://schemas.microsoft.com/office/powerpoint/2010/main" val="27076180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smtClean="0"/>
              <a:t>Question </a:t>
            </a:r>
            <a:r>
              <a:rPr lang="en-US" altLang="en-US" dirty="0"/>
              <a:t>I</a:t>
            </a:r>
            <a:r>
              <a:rPr lang="en-US" altLang="en-US" dirty="0" smtClean="0"/>
              <a:t>deas</a:t>
            </a:r>
          </a:p>
        </p:txBody>
      </p:sp>
      <p:sp>
        <p:nvSpPr>
          <p:cNvPr id="3" name="Content Placeholder 2"/>
          <p:cNvSpPr>
            <a:spLocks noGrp="1"/>
          </p:cNvSpPr>
          <p:nvPr>
            <p:ph idx="1"/>
          </p:nvPr>
        </p:nvSpPr>
        <p:spPr/>
        <p:txBody>
          <a:bodyPr>
            <a:normAutofit/>
          </a:bodyPr>
          <a:lstStyle/>
          <a:p>
            <a:pPr>
              <a:defRPr/>
            </a:pPr>
            <a:r>
              <a:rPr lang="en-US" dirty="0" smtClean="0"/>
              <a:t>What are the physiologic effects of _________?</a:t>
            </a:r>
          </a:p>
          <a:p>
            <a:pPr>
              <a:defRPr/>
            </a:pPr>
            <a:r>
              <a:rPr lang="en-US" dirty="0" smtClean="0"/>
              <a:t>Does this _______ function as the manufacturer says it will?</a:t>
            </a:r>
          </a:p>
          <a:p>
            <a:pPr>
              <a:defRPr/>
            </a:pPr>
            <a:r>
              <a:rPr lang="en-US" dirty="0" smtClean="0"/>
              <a:t>If I change this parameter on the ventilator, what effects will it have?</a:t>
            </a:r>
          </a:p>
          <a:p>
            <a:pPr>
              <a:defRPr/>
            </a:pPr>
            <a:r>
              <a:rPr lang="en-US" dirty="0" smtClean="0"/>
              <a:t>Is this therapy effective to decrease length of stay or the cost of hospitalization compared to the other therapy?</a:t>
            </a:r>
          </a:p>
          <a:p>
            <a:pPr>
              <a:defRPr/>
            </a:pPr>
            <a:r>
              <a:rPr lang="en-US" dirty="0" smtClean="0"/>
              <a:t>If I use this new ________, is the outcome improved over the previous model?</a:t>
            </a:r>
          </a:p>
        </p:txBody>
      </p:sp>
    </p:spTree>
    <p:extLst>
      <p:ext uri="{BB962C8B-B14F-4D97-AF65-F5344CB8AC3E}">
        <p14:creationId xmlns:p14="http://schemas.microsoft.com/office/powerpoint/2010/main" val="23695859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152400" y="152400"/>
            <a:ext cx="8885237" cy="685800"/>
          </a:xfrm>
        </p:spPr>
        <p:txBody>
          <a:bodyPr>
            <a:normAutofit/>
          </a:bodyPr>
          <a:lstStyle/>
          <a:p>
            <a:r>
              <a:rPr lang="en-US" altLang="en-US" sz="3200" dirty="0" smtClean="0"/>
              <a:t>Be sure your problem statement is very precise</a:t>
            </a:r>
          </a:p>
        </p:txBody>
      </p:sp>
      <p:sp>
        <p:nvSpPr>
          <p:cNvPr id="23555" name="Content Placeholder 2"/>
          <p:cNvSpPr>
            <a:spLocks noGrp="1"/>
          </p:cNvSpPr>
          <p:nvPr>
            <p:ph idx="1"/>
          </p:nvPr>
        </p:nvSpPr>
        <p:spPr>
          <a:xfrm>
            <a:off x="134938" y="1828801"/>
            <a:ext cx="8896350" cy="2667000"/>
          </a:xfrm>
        </p:spPr>
        <p:txBody>
          <a:bodyPr/>
          <a:lstStyle/>
          <a:p>
            <a:r>
              <a:rPr lang="en-US" altLang="en-US" dirty="0" smtClean="0"/>
              <a:t>Imprecise: Does the patient do better after we use a spacer with his MDI?</a:t>
            </a:r>
          </a:p>
          <a:p>
            <a:r>
              <a:rPr lang="en-US" altLang="en-US" dirty="0" smtClean="0"/>
              <a:t>Precise: In children 5-11 years old, is there a significant improvement in peak flow following albuterol MDI use with a spacer versus not using a spacer?</a:t>
            </a:r>
          </a:p>
          <a:p>
            <a:endParaRPr lang="en-US" altLang="en-US" dirty="0" smtClean="0"/>
          </a:p>
        </p:txBody>
      </p:sp>
    </p:spTree>
    <p:extLst>
      <p:ext uri="{BB962C8B-B14F-4D97-AF65-F5344CB8AC3E}">
        <p14:creationId xmlns:p14="http://schemas.microsoft.com/office/powerpoint/2010/main" val="137289528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76200"/>
            <a:ext cx="8534400" cy="990600"/>
          </a:xfrm>
        </p:spPr>
        <p:txBody>
          <a:bodyPr>
            <a:normAutofit fontScale="90000"/>
          </a:bodyPr>
          <a:lstStyle/>
          <a:p>
            <a:pPr fontAlgn="auto">
              <a:spcAft>
                <a:spcPts val="0"/>
              </a:spcAft>
              <a:defRPr/>
            </a:pPr>
            <a:r>
              <a:rPr lang="en-US" dirty="0" smtClean="0">
                <a:solidFill>
                  <a:schemeClr val="tx2">
                    <a:tint val="100000"/>
                    <a:satMod val="250000"/>
                  </a:schemeClr>
                </a:solidFill>
              </a:rPr>
              <a:t>Evidence Based Medicine (EBM)</a:t>
            </a:r>
            <a:br>
              <a:rPr lang="en-US" dirty="0" smtClean="0">
                <a:solidFill>
                  <a:schemeClr val="tx2">
                    <a:tint val="100000"/>
                    <a:satMod val="250000"/>
                  </a:schemeClr>
                </a:solidFill>
              </a:rPr>
            </a:br>
            <a:r>
              <a:rPr lang="en-US" dirty="0" smtClean="0">
                <a:solidFill>
                  <a:schemeClr val="tx2">
                    <a:tint val="100000"/>
                    <a:satMod val="250000"/>
                  </a:schemeClr>
                </a:solidFill>
              </a:rPr>
              <a:t>&amp; Outcomes Research</a:t>
            </a:r>
            <a:endParaRPr lang="en-US" dirty="0">
              <a:solidFill>
                <a:schemeClr val="tx2">
                  <a:tint val="100000"/>
                  <a:satMod val="250000"/>
                </a:schemeClr>
              </a:solidFill>
            </a:endParaRPr>
          </a:p>
        </p:txBody>
      </p:sp>
      <p:sp>
        <p:nvSpPr>
          <p:cNvPr id="3" name="Content Placeholder 2"/>
          <p:cNvSpPr>
            <a:spLocks noGrp="1"/>
          </p:cNvSpPr>
          <p:nvPr>
            <p:ph sz="quarter" idx="1"/>
          </p:nvPr>
        </p:nvSpPr>
        <p:spPr/>
        <p:txBody>
          <a:bodyPr/>
          <a:lstStyle/>
          <a:p>
            <a:r>
              <a:rPr lang="en-US" dirty="0" smtClean="0"/>
              <a:t>Definition</a:t>
            </a:r>
          </a:p>
          <a:p>
            <a:r>
              <a:rPr lang="en-US" dirty="0" smtClean="0"/>
              <a:t>The practice of EBM</a:t>
            </a:r>
          </a:p>
          <a:p>
            <a:r>
              <a:rPr lang="en-US" dirty="0" smtClean="0"/>
              <a:t>Hierarchy of evidence</a:t>
            </a:r>
          </a:p>
          <a:p>
            <a:r>
              <a:rPr lang="en-US" dirty="0" smtClean="0"/>
              <a:t>EBM process</a:t>
            </a:r>
          </a:p>
          <a:p>
            <a:r>
              <a:rPr lang="en-US" dirty="0" smtClean="0"/>
              <a:t>Metrics for a diagnostic test</a:t>
            </a:r>
          </a:p>
          <a:p>
            <a:r>
              <a:rPr lang="en-US" dirty="0" smtClean="0"/>
              <a:t>Metrics for a therapy</a:t>
            </a:r>
          </a:p>
          <a:p>
            <a:r>
              <a:rPr lang="en-US" dirty="0" smtClean="0"/>
              <a:t>Meta-analysis</a:t>
            </a:r>
          </a:p>
          <a:p>
            <a:r>
              <a:rPr lang="en-US" dirty="0" smtClean="0"/>
              <a:t>Outcomes research</a:t>
            </a:r>
          </a:p>
          <a:p>
            <a:endParaRPr lang="en-US" dirty="0" smtClean="0"/>
          </a:p>
          <a:p>
            <a:endParaRPr lang="en-US" dirty="0"/>
          </a:p>
        </p:txBody>
      </p:sp>
    </p:spTree>
    <p:extLst>
      <p:ext uri="{BB962C8B-B14F-4D97-AF65-F5344CB8AC3E}">
        <p14:creationId xmlns:p14="http://schemas.microsoft.com/office/powerpoint/2010/main" val="368053735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533400"/>
          </a:xfrm>
        </p:spPr>
        <p:txBody>
          <a:bodyPr>
            <a:normAutofit fontScale="90000"/>
          </a:bodyPr>
          <a:lstStyle/>
          <a:p>
            <a:pPr fontAlgn="auto">
              <a:spcAft>
                <a:spcPts val="0"/>
              </a:spcAft>
              <a:defRPr/>
            </a:pPr>
            <a:r>
              <a:rPr lang="en-US" dirty="0" smtClean="0">
                <a:solidFill>
                  <a:schemeClr val="tx2">
                    <a:tint val="100000"/>
                    <a:satMod val="250000"/>
                  </a:schemeClr>
                </a:solidFill>
              </a:rPr>
              <a:t/>
            </a:r>
            <a:br>
              <a:rPr lang="en-US" dirty="0" smtClean="0">
                <a:solidFill>
                  <a:schemeClr val="tx2">
                    <a:tint val="100000"/>
                    <a:satMod val="250000"/>
                  </a:schemeClr>
                </a:solidFill>
              </a:rPr>
            </a:br>
            <a:r>
              <a:rPr lang="en-US" dirty="0" smtClean="0">
                <a:solidFill>
                  <a:schemeClr val="tx2">
                    <a:tint val="100000"/>
                    <a:satMod val="250000"/>
                  </a:schemeClr>
                </a:solidFill>
              </a:rPr>
              <a:t> Historically, clinicians relied on the wisdom of:</a:t>
            </a:r>
            <a:endParaRPr lang="en-US" dirty="0">
              <a:solidFill>
                <a:schemeClr val="tx2">
                  <a:tint val="100000"/>
                  <a:satMod val="250000"/>
                </a:schemeClr>
              </a:solidFill>
            </a:endParaRPr>
          </a:p>
        </p:txBody>
      </p:sp>
      <p:sp>
        <p:nvSpPr>
          <p:cNvPr id="3" name="Content Placeholder 2"/>
          <p:cNvSpPr>
            <a:spLocks noGrp="1"/>
          </p:cNvSpPr>
          <p:nvPr>
            <p:ph idx="1"/>
          </p:nvPr>
        </p:nvSpPr>
        <p:spPr/>
        <p:txBody>
          <a:bodyPr>
            <a:normAutofit/>
          </a:bodyPr>
          <a:lstStyle/>
          <a:p>
            <a:pPr marL="320040" indent="-320040" fontAlgn="auto">
              <a:spcAft>
                <a:spcPts val="0"/>
              </a:spcAft>
              <a:buFont typeface="Wingdings 2"/>
              <a:buChar char=""/>
              <a:defRPr/>
            </a:pPr>
            <a:r>
              <a:rPr lang="en-US" dirty="0" smtClean="0"/>
              <a:t>sages</a:t>
            </a:r>
          </a:p>
          <a:p>
            <a:pPr marL="320040" indent="-320040" fontAlgn="auto">
              <a:spcAft>
                <a:spcPts val="0"/>
              </a:spcAft>
              <a:buFont typeface="Wingdings 2"/>
              <a:buChar char=""/>
              <a:defRPr/>
            </a:pPr>
            <a:r>
              <a:rPr lang="en-US" dirty="0" smtClean="0"/>
              <a:t>texts</a:t>
            </a:r>
          </a:p>
          <a:p>
            <a:pPr marL="320040" indent="-320040" fontAlgn="auto">
              <a:spcAft>
                <a:spcPts val="0"/>
              </a:spcAft>
              <a:buFont typeface="Wingdings 2"/>
              <a:buChar char=""/>
              <a:defRPr/>
            </a:pPr>
            <a:r>
              <a:rPr lang="en-US" dirty="0" smtClean="0"/>
              <a:t>oral and written traditions</a:t>
            </a:r>
          </a:p>
          <a:p>
            <a:pPr marL="320040" indent="-320040" fontAlgn="auto">
              <a:spcAft>
                <a:spcPts val="0"/>
              </a:spcAft>
              <a:buFont typeface="Wingdings 2"/>
              <a:buChar char=""/>
              <a:defRPr/>
            </a:pPr>
            <a:r>
              <a:rPr lang="en-US" dirty="0" smtClean="0"/>
              <a:t>what has always worked</a:t>
            </a:r>
          </a:p>
          <a:p>
            <a:pPr marL="320040" indent="-320040" fontAlgn="auto">
              <a:spcAft>
                <a:spcPts val="0"/>
              </a:spcAft>
              <a:buFont typeface="Wingdings 2"/>
              <a:buChar char=""/>
              <a:defRPr/>
            </a:pPr>
            <a:r>
              <a:rPr lang="en-US" dirty="0" smtClean="0"/>
              <a:t>inappropriately reviewed literature</a:t>
            </a:r>
          </a:p>
          <a:p>
            <a:pPr marL="320040" indent="-320040" fontAlgn="auto">
              <a:spcAft>
                <a:spcPts val="0"/>
              </a:spcAft>
              <a:buFont typeface="Wingdings 2"/>
              <a:buNone/>
              <a:defRPr/>
            </a:pPr>
            <a:endParaRPr lang="en-US" dirty="0" smtClean="0"/>
          </a:p>
          <a:p>
            <a:pPr marL="320040" indent="-320040" fontAlgn="auto">
              <a:spcAft>
                <a:spcPts val="0"/>
              </a:spcAft>
              <a:buFont typeface="Wingdings 2"/>
              <a:buNone/>
              <a:defRPr/>
            </a:pPr>
            <a:r>
              <a:rPr lang="en-US" dirty="0" smtClean="0"/>
              <a:t>     resulting in an expedient, but often ineffective or inappropriate treatment: IPPB, CPT, </a:t>
            </a:r>
            <a:r>
              <a:rPr lang="en-US" dirty="0" err="1" smtClean="0"/>
              <a:t>mucomyst</a:t>
            </a:r>
            <a:r>
              <a:rPr lang="en-US" dirty="0" smtClean="0"/>
              <a:t> </a:t>
            </a:r>
            <a:r>
              <a:rPr lang="en-US" dirty="0" err="1" smtClean="0"/>
              <a:t>lavage</a:t>
            </a:r>
            <a:r>
              <a:rPr lang="en-US" dirty="0" smtClean="0"/>
              <a:t>, etc.</a:t>
            </a:r>
          </a:p>
          <a:p>
            <a:pPr marL="320040" indent="-320040" fontAlgn="auto">
              <a:spcAft>
                <a:spcPts val="0"/>
              </a:spcAft>
              <a:buFont typeface="Wingdings 2"/>
              <a:buChar char=""/>
              <a:defRPr/>
            </a:pPr>
            <a:endParaRPr lang="en-US" dirty="0"/>
          </a:p>
        </p:txBody>
      </p:sp>
    </p:spTree>
    <p:extLst>
      <p:ext uri="{BB962C8B-B14F-4D97-AF65-F5344CB8AC3E}">
        <p14:creationId xmlns:p14="http://schemas.microsoft.com/office/powerpoint/2010/main" val="380823635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685800"/>
          </a:xfrm>
        </p:spPr>
        <p:txBody>
          <a:bodyPr>
            <a:normAutofit/>
          </a:bodyPr>
          <a:lstStyle/>
          <a:p>
            <a:pPr fontAlgn="auto">
              <a:spcAft>
                <a:spcPts val="0"/>
              </a:spcAft>
              <a:defRPr/>
            </a:pPr>
            <a:r>
              <a:rPr lang="en-US" dirty="0" smtClean="0">
                <a:solidFill>
                  <a:schemeClr val="tx2">
                    <a:tint val="100000"/>
                    <a:satMod val="250000"/>
                  </a:schemeClr>
                </a:solidFill>
              </a:rPr>
              <a:t>What is EBM?</a:t>
            </a:r>
            <a:endParaRPr lang="en-US" dirty="0">
              <a:solidFill>
                <a:schemeClr val="tx2">
                  <a:tint val="100000"/>
                  <a:satMod val="250000"/>
                </a:schemeClr>
              </a:solidFill>
            </a:endParaRPr>
          </a:p>
        </p:txBody>
      </p:sp>
      <p:sp>
        <p:nvSpPr>
          <p:cNvPr id="37891" name="Content Placeholder 2"/>
          <p:cNvSpPr>
            <a:spLocks noGrp="1"/>
          </p:cNvSpPr>
          <p:nvPr>
            <p:ph idx="1"/>
          </p:nvPr>
        </p:nvSpPr>
        <p:spPr>
          <a:xfrm>
            <a:off x="457200" y="1676400"/>
            <a:ext cx="8229600" cy="4114800"/>
          </a:xfrm>
        </p:spPr>
        <p:txBody>
          <a:bodyPr>
            <a:normAutofit lnSpcReduction="10000"/>
          </a:bodyPr>
          <a:lstStyle/>
          <a:p>
            <a:r>
              <a:rPr lang="en-US" altLang="en-US" sz="3600" smtClean="0"/>
              <a:t>EBM is an approach to practice and teaching that integrates pathophysiologic rationale, caregiver experience, and patient preferences with valid and current clinical research evidence. Most of the weight is given to the results of rigorous research.</a:t>
            </a:r>
          </a:p>
          <a:p>
            <a:endParaRPr lang="en-US" altLang="en-US" smtClean="0"/>
          </a:p>
        </p:txBody>
      </p:sp>
    </p:spTree>
    <p:extLst>
      <p:ext uri="{BB962C8B-B14F-4D97-AF65-F5344CB8AC3E}">
        <p14:creationId xmlns:p14="http://schemas.microsoft.com/office/powerpoint/2010/main" val="195707966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685800"/>
          </a:xfrm>
        </p:spPr>
        <p:txBody>
          <a:bodyPr>
            <a:normAutofit/>
          </a:bodyPr>
          <a:lstStyle/>
          <a:p>
            <a:pPr fontAlgn="auto">
              <a:spcAft>
                <a:spcPts val="0"/>
              </a:spcAft>
              <a:defRPr/>
            </a:pPr>
            <a:r>
              <a:rPr lang="en-US" dirty="0" smtClean="0">
                <a:solidFill>
                  <a:schemeClr val="tx2">
                    <a:tint val="100000"/>
                    <a:satMod val="250000"/>
                  </a:schemeClr>
                </a:solidFill>
              </a:rPr>
              <a:t>To practice EBM:</a:t>
            </a:r>
            <a:endParaRPr lang="en-US" dirty="0">
              <a:solidFill>
                <a:schemeClr val="tx2">
                  <a:tint val="100000"/>
                  <a:satMod val="250000"/>
                </a:schemeClr>
              </a:solidFill>
            </a:endParaRPr>
          </a:p>
        </p:txBody>
      </p:sp>
      <p:sp>
        <p:nvSpPr>
          <p:cNvPr id="3" name="Content Placeholder 2"/>
          <p:cNvSpPr>
            <a:spLocks noGrp="1"/>
          </p:cNvSpPr>
          <p:nvPr>
            <p:ph idx="1"/>
          </p:nvPr>
        </p:nvSpPr>
        <p:spPr>
          <a:xfrm>
            <a:off x="457200" y="1600200"/>
            <a:ext cx="8229600" cy="4694238"/>
          </a:xfrm>
        </p:spPr>
        <p:txBody>
          <a:bodyPr>
            <a:normAutofit fontScale="92500" lnSpcReduction="20000"/>
          </a:bodyPr>
          <a:lstStyle/>
          <a:p>
            <a:pPr marL="320040" indent="-320040" fontAlgn="auto">
              <a:spcAft>
                <a:spcPts val="0"/>
              </a:spcAft>
              <a:buFont typeface="Wingdings 2"/>
              <a:buChar char=""/>
              <a:defRPr/>
            </a:pPr>
            <a:r>
              <a:rPr lang="en-US" dirty="0" smtClean="0"/>
              <a:t>Practitioners change their way of thinking about clinical problem solving </a:t>
            </a:r>
          </a:p>
          <a:p>
            <a:pPr marL="320040" indent="-320040" fontAlgn="auto">
              <a:spcAft>
                <a:spcPts val="0"/>
              </a:spcAft>
              <a:buFont typeface="Wingdings 2"/>
              <a:buChar char=""/>
              <a:defRPr/>
            </a:pPr>
            <a:r>
              <a:rPr lang="en-US" dirty="0"/>
              <a:t>P</a:t>
            </a:r>
            <a:r>
              <a:rPr lang="en-US" dirty="0" smtClean="0"/>
              <a:t>lace a lower value on authority unsupported by empirical evidence</a:t>
            </a:r>
          </a:p>
          <a:p>
            <a:pPr marL="320040" indent="-320040" fontAlgn="auto">
              <a:spcAft>
                <a:spcPts val="0"/>
              </a:spcAft>
              <a:buFont typeface="Wingdings 2"/>
              <a:buChar char=""/>
              <a:defRPr/>
            </a:pPr>
            <a:r>
              <a:rPr lang="en-US" dirty="0"/>
              <a:t>D</a:t>
            </a:r>
            <a:r>
              <a:rPr lang="en-US" dirty="0" smtClean="0"/>
              <a:t>ecision making requires careful examination of the evidence</a:t>
            </a:r>
          </a:p>
          <a:p>
            <a:pPr marL="320040" indent="-320040" fontAlgn="auto">
              <a:spcAft>
                <a:spcPts val="0"/>
              </a:spcAft>
              <a:buFont typeface="Wingdings 2"/>
              <a:buChar char=""/>
              <a:defRPr/>
            </a:pPr>
            <a:r>
              <a:rPr lang="en-US" dirty="0"/>
              <a:t>U</a:t>
            </a:r>
            <a:r>
              <a:rPr lang="en-US" dirty="0" smtClean="0"/>
              <a:t>ses a set of formal rules, applied in an explicit manner</a:t>
            </a:r>
          </a:p>
          <a:p>
            <a:pPr marL="320040" indent="-320040" fontAlgn="auto">
              <a:spcAft>
                <a:spcPts val="0"/>
              </a:spcAft>
              <a:buFont typeface="Wingdings 2"/>
              <a:buChar char=""/>
              <a:defRPr/>
            </a:pPr>
            <a:r>
              <a:rPr lang="en-US" dirty="0"/>
              <a:t>R</a:t>
            </a:r>
            <a:r>
              <a:rPr lang="en-US" dirty="0" smtClean="0"/>
              <a:t>equires the judicious application of research findings in the patient context</a:t>
            </a:r>
          </a:p>
          <a:p>
            <a:pPr marL="320040" indent="-320040" fontAlgn="auto">
              <a:spcAft>
                <a:spcPts val="0"/>
              </a:spcAft>
              <a:buFont typeface="Wingdings 2"/>
              <a:buChar char=""/>
              <a:defRPr/>
            </a:pPr>
            <a:r>
              <a:rPr lang="en-US" dirty="0" smtClean="0"/>
              <a:t>Requires a sense of the availability of resources, and an understanding of the values of those involved in the clinical decision</a:t>
            </a:r>
            <a:endParaRPr lang="en-US" dirty="0"/>
          </a:p>
        </p:txBody>
      </p:sp>
    </p:spTree>
    <p:extLst>
      <p:ext uri="{BB962C8B-B14F-4D97-AF65-F5344CB8AC3E}">
        <p14:creationId xmlns:p14="http://schemas.microsoft.com/office/powerpoint/2010/main" val="425234745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healthblog.ncpa.org/wp-content/uploads/2013/04/Evidence-Based-Practice-Tools-Summary.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6150" y="533400"/>
            <a:ext cx="4305300" cy="429577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141541" y="5484540"/>
            <a:ext cx="2454518" cy="369332"/>
          </a:xfrm>
          <a:prstGeom prst="rect">
            <a:avLst/>
          </a:prstGeom>
          <a:noFill/>
        </p:spPr>
        <p:txBody>
          <a:bodyPr wrap="none" rtlCol="0">
            <a:spAutoFit/>
          </a:bodyPr>
          <a:lstStyle/>
          <a:p>
            <a:r>
              <a:rPr lang="en-US" dirty="0" smtClean="0"/>
              <a:t>Hierarchy of Evidence</a:t>
            </a:r>
            <a:endParaRPr lang="en-US" dirty="0"/>
          </a:p>
        </p:txBody>
      </p:sp>
    </p:spTree>
    <p:extLst>
      <p:ext uri="{BB962C8B-B14F-4D97-AF65-F5344CB8AC3E}">
        <p14:creationId xmlns:p14="http://schemas.microsoft.com/office/powerpoint/2010/main" val="27920652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Cochrane Database for Systematic Reviews</a:t>
            </a:r>
            <a:endParaRPr lang="en-US" dirty="0"/>
          </a:p>
        </p:txBody>
      </p:sp>
      <p:sp>
        <p:nvSpPr>
          <p:cNvPr id="3" name="Content Placeholder 2"/>
          <p:cNvSpPr>
            <a:spLocks noGrp="1"/>
          </p:cNvSpPr>
          <p:nvPr>
            <p:ph sz="quarter" idx="1"/>
          </p:nvPr>
        </p:nvSpPr>
        <p:spPr/>
        <p:txBody>
          <a:bodyPr/>
          <a:lstStyle/>
          <a:p>
            <a:r>
              <a:rPr lang="en-US" dirty="0" smtClean="0"/>
              <a:t>Gold standard for use in EBM</a:t>
            </a:r>
          </a:p>
          <a:p>
            <a:r>
              <a:rPr lang="en-US" dirty="0" smtClean="0"/>
              <a:t>Rigorous process for identifying studies to include</a:t>
            </a:r>
          </a:p>
          <a:p>
            <a:r>
              <a:rPr lang="en-US" dirty="0" smtClean="0"/>
              <a:t>Evaluates study strengths and weaknesses</a:t>
            </a:r>
          </a:p>
          <a:p>
            <a:r>
              <a:rPr lang="en-US" dirty="0" smtClean="0"/>
              <a:t>5,000 reviews and 2,000 protocols</a:t>
            </a:r>
          </a:p>
          <a:p>
            <a:r>
              <a:rPr lang="en-US" dirty="0" smtClean="0"/>
              <a:t>EBM/EBP databases:     USA Biomedical Library</a:t>
            </a:r>
          </a:p>
          <a:p>
            <a:pPr marL="0" indent="0">
              <a:buNone/>
            </a:pPr>
            <a:r>
              <a:rPr lang="en-US" dirty="0"/>
              <a:t>	</a:t>
            </a:r>
            <a:r>
              <a:rPr lang="en-US" dirty="0" smtClean="0"/>
              <a:t>Evidence based healthcare        EBM/EBP 	databases        Cochrane Library</a:t>
            </a:r>
            <a:endParaRPr lang="en-US" dirty="0"/>
          </a:p>
        </p:txBody>
      </p:sp>
      <p:sp>
        <p:nvSpPr>
          <p:cNvPr id="4" name="Right Arrow 3"/>
          <p:cNvSpPr/>
          <p:nvPr/>
        </p:nvSpPr>
        <p:spPr>
          <a:xfrm>
            <a:off x="8077200" y="3657600"/>
            <a:ext cx="4572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ight Arrow 4"/>
          <p:cNvSpPr/>
          <p:nvPr/>
        </p:nvSpPr>
        <p:spPr>
          <a:xfrm>
            <a:off x="5410200" y="4191000"/>
            <a:ext cx="4572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Arrow 5"/>
          <p:cNvSpPr/>
          <p:nvPr/>
        </p:nvSpPr>
        <p:spPr>
          <a:xfrm>
            <a:off x="2895600" y="4572000"/>
            <a:ext cx="4572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872512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tx2">
                    <a:tint val="100000"/>
                    <a:satMod val="250000"/>
                  </a:schemeClr>
                </a:solidFill>
              </a:rPr>
              <a:t>Meta Analysis</a:t>
            </a:r>
            <a:endParaRPr lang="en-US" dirty="0">
              <a:solidFill>
                <a:schemeClr val="tx2">
                  <a:tint val="100000"/>
                  <a:satMod val="250000"/>
                </a:schemeClr>
              </a:solidFill>
            </a:endParaRPr>
          </a:p>
        </p:txBody>
      </p:sp>
      <p:sp>
        <p:nvSpPr>
          <p:cNvPr id="43011" name="Content Placeholder 2"/>
          <p:cNvSpPr>
            <a:spLocks noGrp="1"/>
          </p:cNvSpPr>
          <p:nvPr>
            <p:ph idx="1"/>
          </p:nvPr>
        </p:nvSpPr>
        <p:spPr/>
        <p:txBody>
          <a:bodyPr/>
          <a:lstStyle/>
          <a:p>
            <a:r>
              <a:rPr lang="en-US" altLang="en-US" smtClean="0"/>
              <a:t>Summations of similar studies to draw a unified conclusion</a:t>
            </a:r>
          </a:p>
          <a:p>
            <a:r>
              <a:rPr lang="en-US" altLang="en-US" smtClean="0"/>
              <a:t>Strongest when the studies are RCTs</a:t>
            </a:r>
          </a:p>
          <a:p>
            <a:r>
              <a:rPr lang="en-US" altLang="en-US" smtClean="0"/>
              <a:t>Quantitative method</a:t>
            </a:r>
          </a:p>
          <a:p>
            <a:r>
              <a:rPr lang="en-US" altLang="en-US" smtClean="0"/>
              <a:t>Four step method: literature review, calculation of effect size for each study, determination of a composite effect size, calculation of a failsafe number to assess the certainty of composite size</a:t>
            </a:r>
          </a:p>
        </p:txBody>
      </p:sp>
    </p:spTree>
    <p:extLst>
      <p:ext uri="{BB962C8B-B14F-4D97-AF65-F5344CB8AC3E}">
        <p14:creationId xmlns:p14="http://schemas.microsoft.com/office/powerpoint/2010/main" val="9700901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tx2">
                    <a:tint val="100000"/>
                    <a:satMod val="250000"/>
                  </a:schemeClr>
                </a:solidFill>
              </a:rPr>
              <a:t>Randomized Clinical Trials</a:t>
            </a:r>
            <a:endParaRPr lang="en-US" dirty="0">
              <a:solidFill>
                <a:schemeClr val="tx2">
                  <a:tint val="100000"/>
                  <a:satMod val="250000"/>
                </a:schemeClr>
              </a:solidFill>
            </a:endParaRPr>
          </a:p>
        </p:txBody>
      </p:sp>
      <p:sp>
        <p:nvSpPr>
          <p:cNvPr id="44035" name="Content Placeholder 2"/>
          <p:cNvSpPr>
            <a:spLocks noGrp="1"/>
          </p:cNvSpPr>
          <p:nvPr>
            <p:ph idx="1"/>
          </p:nvPr>
        </p:nvSpPr>
        <p:spPr/>
        <p:txBody>
          <a:bodyPr/>
          <a:lstStyle/>
          <a:p>
            <a:r>
              <a:rPr lang="en-US" altLang="en-US" smtClean="0"/>
              <a:t>Random assignment of patients </a:t>
            </a:r>
          </a:p>
          <a:p>
            <a:r>
              <a:rPr lang="en-US" altLang="en-US" smtClean="0"/>
              <a:t>Increased sample size increases the strength of the argument</a:t>
            </a:r>
          </a:p>
          <a:p>
            <a:r>
              <a:rPr lang="en-US" altLang="en-US" smtClean="0"/>
              <a:t>Blinding further increases the strength of the treatment</a:t>
            </a:r>
          </a:p>
          <a:p>
            <a:r>
              <a:rPr lang="en-US" altLang="en-US" smtClean="0"/>
              <a:t>Typical drug study</a:t>
            </a:r>
          </a:p>
        </p:txBody>
      </p:sp>
    </p:spTree>
    <p:extLst>
      <p:ext uri="{BB962C8B-B14F-4D97-AF65-F5344CB8AC3E}">
        <p14:creationId xmlns:p14="http://schemas.microsoft.com/office/powerpoint/2010/main" val="12596356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tx2">
                    <a:tint val="100000"/>
                    <a:satMod val="250000"/>
                  </a:schemeClr>
                </a:solidFill>
              </a:rPr>
              <a:t>Systematic Reviews of Observational Studies</a:t>
            </a:r>
            <a:endParaRPr lang="en-US" dirty="0">
              <a:solidFill>
                <a:schemeClr val="tx2">
                  <a:tint val="100000"/>
                  <a:satMod val="250000"/>
                </a:schemeClr>
              </a:solidFill>
            </a:endParaRPr>
          </a:p>
        </p:txBody>
      </p:sp>
      <p:sp>
        <p:nvSpPr>
          <p:cNvPr id="45059" name="Content Placeholder 2"/>
          <p:cNvSpPr>
            <a:spLocks noGrp="1"/>
          </p:cNvSpPr>
          <p:nvPr>
            <p:ph idx="1"/>
          </p:nvPr>
        </p:nvSpPr>
        <p:spPr/>
        <p:txBody>
          <a:bodyPr/>
          <a:lstStyle/>
          <a:p>
            <a:r>
              <a:rPr lang="en-US" altLang="en-US" smtClean="0"/>
              <a:t>Patients are allocated based on their or the clinician</a:t>
            </a:r>
            <a:r>
              <a:rPr lang="en-US" altLang="en-US" smtClean="0">
                <a:sym typeface="WP TypographicSymbols" pitchFamily="2" charset="0"/>
              </a:rPr>
              <a:t>’</a:t>
            </a:r>
            <a:r>
              <a:rPr lang="en-US" altLang="en-US" smtClean="0"/>
              <a:t>s preference</a:t>
            </a:r>
          </a:p>
          <a:p>
            <a:r>
              <a:rPr lang="en-US" altLang="en-US" smtClean="0"/>
              <a:t>Blinding is not possible</a:t>
            </a:r>
          </a:p>
          <a:p>
            <a:r>
              <a:rPr lang="en-US" altLang="en-US" smtClean="0"/>
              <a:t>Results of these studies often coincide with the results of RCTs</a:t>
            </a:r>
          </a:p>
          <a:p>
            <a:r>
              <a:rPr lang="en-US" altLang="en-US" smtClean="0"/>
              <a:t>Oxygen therapy during exercise increased exercise tolerance and dyspnea in COPD</a:t>
            </a:r>
          </a:p>
        </p:txBody>
      </p:sp>
    </p:spTree>
    <p:extLst>
      <p:ext uri="{BB962C8B-B14F-4D97-AF65-F5344CB8AC3E}">
        <p14:creationId xmlns:p14="http://schemas.microsoft.com/office/powerpoint/2010/main" val="36051307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tx2">
                    <a:tint val="100000"/>
                    <a:satMod val="250000"/>
                  </a:schemeClr>
                </a:solidFill>
              </a:rPr>
              <a:t>The Process of EBM Research</a:t>
            </a:r>
            <a:endParaRPr lang="en-US" dirty="0">
              <a:solidFill>
                <a:schemeClr val="tx2">
                  <a:tint val="100000"/>
                  <a:satMod val="250000"/>
                </a:schemeClr>
              </a:solidFill>
            </a:endParaRPr>
          </a:p>
        </p:txBody>
      </p:sp>
      <p:sp>
        <p:nvSpPr>
          <p:cNvPr id="46083" name="Content Placeholder 2"/>
          <p:cNvSpPr>
            <a:spLocks noGrp="1"/>
          </p:cNvSpPr>
          <p:nvPr>
            <p:ph idx="1"/>
          </p:nvPr>
        </p:nvSpPr>
        <p:spPr/>
        <p:txBody>
          <a:bodyPr/>
          <a:lstStyle/>
          <a:p>
            <a:r>
              <a:rPr lang="en-US" altLang="en-US" sz="4000" smtClean="0"/>
              <a:t>Formulating the Question</a:t>
            </a:r>
          </a:p>
          <a:p>
            <a:pPr lvl="1"/>
            <a:r>
              <a:rPr lang="en-US" altLang="en-US" sz="3600" smtClean="0"/>
              <a:t>pertinence to your practice</a:t>
            </a:r>
          </a:p>
          <a:p>
            <a:pPr lvl="1"/>
            <a:r>
              <a:rPr lang="en-US" altLang="en-US" sz="3600" smtClean="0"/>
              <a:t>process relies on a clear question (PICO)</a:t>
            </a:r>
          </a:p>
          <a:p>
            <a:pPr lvl="1"/>
            <a:r>
              <a:rPr lang="en-US" altLang="en-US" sz="3600" smtClean="0"/>
              <a:t>focus the question on the patient</a:t>
            </a:r>
            <a:r>
              <a:rPr lang="en-US" altLang="en-US" sz="3600" smtClean="0">
                <a:sym typeface="WP TypographicSymbols" pitchFamily="2" charset="0"/>
              </a:rPr>
              <a:t>’</a:t>
            </a:r>
            <a:r>
              <a:rPr lang="en-US" altLang="en-US" sz="3600" smtClean="0"/>
              <a:t>s needs</a:t>
            </a:r>
          </a:p>
        </p:txBody>
      </p:sp>
    </p:spTree>
    <p:extLst>
      <p:ext uri="{BB962C8B-B14F-4D97-AF65-F5344CB8AC3E}">
        <p14:creationId xmlns:p14="http://schemas.microsoft.com/office/powerpoint/2010/main" val="5716135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tx2">
                    <a:tint val="100000"/>
                    <a:satMod val="250000"/>
                  </a:schemeClr>
                </a:solidFill>
              </a:rPr>
              <a:t>PICO</a:t>
            </a:r>
            <a:endParaRPr lang="en-US" dirty="0">
              <a:solidFill>
                <a:schemeClr val="tx2">
                  <a:tint val="100000"/>
                  <a:satMod val="250000"/>
                </a:schemeClr>
              </a:solidFill>
            </a:endParaRPr>
          </a:p>
        </p:txBody>
      </p:sp>
      <p:sp>
        <p:nvSpPr>
          <p:cNvPr id="47107" name="Content Placeholder 2"/>
          <p:cNvSpPr>
            <a:spLocks noGrp="1"/>
          </p:cNvSpPr>
          <p:nvPr>
            <p:ph idx="1"/>
          </p:nvPr>
        </p:nvSpPr>
        <p:spPr/>
        <p:txBody>
          <a:bodyPr/>
          <a:lstStyle/>
          <a:p>
            <a:r>
              <a:rPr lang="en-US" altLang="en-US" smtClean="0"/>
              <a:t>Patient or problem</a:t>
            </a:r>
          </a:p>
          <a:p>
            <a:r>
              <a:rPr lang="en-US" altLang="en-US" smtClean="0"/>
              <a:t>Intervention, prognostic factor, or exposure</a:t>
            </a:r>
          </a:p>
          <a:p>
            <a:r>
              <a:rPr lang="en-US" altLang="en-US" smtClean="0"/>
              <a:t>Comparison</a:t>
            </a:r>
          </a:p>
          <a:p>
            <a:r>
              <a:rPr lang="en-US" altLang="en-US" smtClean="0"/>
              <a:t>Outcomes</a:t>
            </a:r>
          </a:p>
        </p:txBody>
      </p:sp>
    </p:spTree>
    <p:extLst>
      <p:ext uri="{BB962C8B-B14F-4D97-AF65-F5344CB8AC3E}">
        <p14:creationId xmlns:p14="http://schemas.microsoft.com/office/powerpoint/2010/main" val="15595603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685800"/>
          </a:xfrm>
        </p:spPr>
        <p:txBody>
          <a:bodyPr>
            <a:normAutofit/>
          </a:bodyPr>
          <a:lstStyle/>
          <a:p>
            <a:pPr fontAlgn="auto">
              <a:spcAft>
                <a:spcPts val="0"/>
              </a:spcAft>
              <a:defRPr/>
            </a:pPr>
            <a:r>
              <a:rPr lang="en-US" dirty="0" smtClean="0">
                <a:solidFill>
                  <a:schemeClr val="tx2">
                    <a:tint val="100000"/>
                    <a:satMod val="250000"/>
                  </a:schemeClr>
                </a:solidFill>
              </a:rPr>
              <a:t>Gathering the Evidence</a:t>
            </a:r>
            <a:endParaRPr lang="en-US" dirty="0">
              <a:solidFill>
                <a:schemeClr val="tx2">
                  <a:tint val="100000"/>
                  <a:satMod val="250000"/>
                </a:schemeClr>
              </a:solidFill>
            </a:endParaRPr>
          </a:p>
        </p:txBody>
      </p:sp>
      <p:sp>
        <p:nvSpPr>
          <p:cNvPr id="48131" name="Content Placeholder 2"/>
          <p:cNvSpPr>
            <a:spLocks noGrp="1"/>
          </p:cNvSpPr>
          <p:nvPr>
            <p:ph idx="1"/>
          </p:nvPr>
        </p:nvSpPr>
        <p:spPr>
          <a:xfrm>
            <a:off x="457200" y="1371600"/>
            <a:ext cx="8229600" cy="5334000"/>
          </a:xfrm>
        </p:spPr>
        <p:txBody>
          <a:bodyPr/>
          <a:lstStyle/>
          <a:p>
            <a:r>
              <a:rPr lang="en-US" altLang="en-US" dirty="0" smtClean="0"/>
              <a:t>EBM reviews-ACP Journal Club</a:t>
            </a:r>
          </a:p>
          <a:p>
            <a:pPr lvl="1"/>
            <a:r>
              <a:rPr lang="en-US" altLang="en-US" dirty="0" smtClean="0"/>
              <a:t>www.acponline.org</a:t>
            </a:r>
          </a:p>
          <a:p>
            <a:r>
              <a:rPr lang="en-US" altLang="en-US" dirty="0" smtClean="0"/>
              <a:t>Clinical Evidence</a:t>
            </a:r>
          </a:p>
          <a:p>
            <a:pPr lvl="1"/>
            <a:r>
              <a:rPr lang="en-US" altLang="en-US" dirty="0" smtClean="0"/>
              <a:t>www.clinicalevidence.org</a:t>
            </a:r>
          </a:p>
          <a:p>
            <a:r>
              <a:rPr lang="en-US" altLang="en-US" dirty="0" smtClean="0"/>
              <a:t>Cochrane Library</a:t>
            </a:r>
          </a:p>
          <a:p>
            <a:pPr lvl="1"/>
            <a:r>
              <a:rPr lang="en-US" altLang="en-US" dirty="0" smtClean="0"/>
              <a:t>www.cochranelibrary.com</a:t>
            </a:r>
          </a:p>
          <a:p>
            <a:r>
              <a:rPr lang="en-US" altLang="en-US" dirty="0" smtClean="0"/>
              <a:t>Medline at OVID</a:t>
            </a:r>
          </a:p>
          <a:p>
            <a:r>
              <a:rPr lang="en-US" altLang="en-US" dirty="0" smtClean="0"/>
              <a:t>Agency for Healthcare Research and Quality</a:t>
            </a:r>
          </a:p>
          <a:p>
            <a:pPr lvl="1"/>
            <a:r>
              <a:rPr lang="en-US" altLang="en-US" dirty="0" smtClean="0">
                <a:hlinkClick r:id="rId2"/>
              </a:rPr>
              <a:t>www.ahrq.gov</a:t>
            </a:r>
            <a:endParaRPr lang="en-US" altLang="en-US" dirty="0" smtClean="0"/>
          </a:p>
          <a:p>
            <a:r>
              <a:rPr lang="en-US" altLang="en-US" dirty="0" smtClean="0"/>
              <a:t>Evidence-based Guidelines</a:t>
            </a:r>
          </a:p>
          <a:p>
            <a:pPr lvl="1"/>
            <a:r>
              <a:rPr lang="en-US" altLang="en-US" dirty="0"/>
              <a:t>http://www.rcjournal.com/cpgs/</a:t>
            </a:r>
            <a:endParaRPr lang="en-US" altLang="en-US" dirty="0" smtClean="0"/>
          </a:p>
        </p:txBody>
      </p:sp>
    </p:spTree>
    <p:extLst>
      <p:ext uri="{BB962C8B-B14F-4D97-AF65-F5344CB8AC3E}">
        <p14:creationId xmlns:p14="http://schemas.microsoft.com/office/powerpoint/2010/main" val="32203331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tx2">
                    <a:tint val="100000"/>
                    <a:satMod val="250000"/>
                  </a:schemeClr>
                </a:solidFill>
              </a:rPr>
              <a:t>EBM Metrics for a Diagnostic Test</a:t>
            </a:r>
            <a:endParaRPr lang="en-US" dirty="0">
              <a:solidFill>
                <a:schemeClr val="tx2">
                  <a:tint val="100000"/>
                  <a:satMod val="250000"/>
                </a:schemeClr>
              </a:solidFill>
            </a:endParaRPr>
          </a:p>
        </p:txBody>
      </p:sp>
      <p:sp>
        <p:nvSpPr>
          <p:cNvPr id="49155" name="Content Placeholder 2"/>
          <p:cNvSpPr>
            <a:spLocks noGrp="1"/>
          </p:cNvSpPr>
          <p:nvPr>
            <p:ph idx="1"/>
          </p:nvPr>
        </p:nvSpPr>
        <p:spPr/>
        <p:txBody>
          <a:bodyPr/>
          <a:lstStyle/>
          <a:p>
            <a:r>
              <a:rPr lang="en-US" altLang="en-US" smtClean="0"/>
              <a:t>True/false positives and negatives</a:t>
            </a:r>
          </a:p>
          <a:p>
            <a:r>
              <a:rPr lang="en-US" altLang="en-US" smtClean="0"/>
              <a:t>Specificity and sensitivity</a:t>
            </a:r>
          </a:p>
          <a:p>
            <a:r>
              <a:rPr lang="en-US" altLang="en-US" smtClean="0"/>
              <a:t>Likelihood ratio</a:t>
            </a:r>
          </a:p>
          <a:p>
            <a:r>
              <a:rPr lang="en-US" altLang="en-US" smtClean="0"/>
              <a:t>Positive and negative predictive value</a:t>
            </a:r>
          </a:p>
          <a:p>
            <a:r>
              <a:rPr lang="en-US" altLang="en-US" smtClean="0"/>
              <a:t>Diagnostic accuracy</a:t>
            </a:r>
          </a:p>
        </p:txBody>
      </p:sp>
    </p:spTree>
    <p:extLst>
      <p:ext uri="{BB962C8B-B14F-4D97-AF65-F5344CB8AC3E}">
        <p14:creationId xmlns:p14="http://schemas.microsoft.com/office/powerpoint/2010/main" val="23173832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tx2">
                    <a:tint val="100000"/>
                    <a:satMod val="250000"/>
                  </a:schemeClr>
                </a:solidFill>
              </a:rPr>
              <a:t>True/false positives and negatives</a:t>
            </a:r>
            <a:endParaRPr lang="en-US" dirty="0">
              <a:solidFill>
                <a:schemeClr val="tx2">
                  <a:tint val="100000"/>
                  <a:satMod val="250000"/>
                </a:schemeClr>
              </a:solidFill>
            </a:endParaRPr>
          </a:p>
        </p:txBody>
      </p:sp>
      <p:sp>
        <p:nvSpPr>
          <p:cNvPr id="50179" name="Content Placeholder 2"/>
          <p:cNvSpPr>
            <a:spLocks noGrp="1"/>
          </p:cNvSpPr>
          <p:nvPr>
            <p:ph idx="1"/>
          </p:nvPr>
        </p:nvSpPr>
        <p:spPr/>
        <p:txBody>
          <a:bodyPr/>
          <a:lstStyle/>
          <a:p>
            <a:r>
              <a:rPr lang="en-US" altLang="en-US" smtClean="0"/>
              <a:t>True positive: reference standard and test result are positive</a:t>
            </a:r>
          </a:p>
          <a:p>
            <a:r>
              <a:rPr lang="en-US" altLang="en-US" smtClean="0"/>
              <a:t>True negative: reference standard and test result are both negative</a:t>
            </a:r>
          </a:p>
          <a:p>
            <a:r>
              <a:rPr lang="en-US" altLang="en-US" smtClean="0"/>
              <a:t>False positive: test result is positive, but reference standard is negative</a:t>
            </a:r>
          </a:p>
          <a:p>
            <a:r>
              <a:rPr lang="en-US" altLang="en-US" smtClean="0"/>
              <a:t>False negative: test result is negative, but reference standard is positive</a:t>
            </a:r>
          </a:p>
        </p:txBody>
      </p:sp>
    </p:spTree>
    <p:extLst>
      <p:ext uri="{BB962C8B-B14F-4D97-AF65-F5344CB8AC3E}">
        <p14:creationId xmlns:p14="http://schemas.microsoft.com/office/powerpoint/2010/main" val="39483391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tx2">
                    <a:tint val="100000"/>
                    <a:satMod val="250000"/>
                  </a:schemeClr>
                </a:solidFill>
              </a:rPr>
              <a:t>Sensitivity and Specificity</a:t>
            </a:r>
            <a:endParaRPr lang="en-US" dirty="0">
              <a:solidFill>
                <a:schemeClr val="tx2">
                  <a:tint val="100000"/>
                  <a:satMod val="250000"/>
                </a:schemeClr>
              </a:solidFill>
            </a:endParaRPr>
          </a:p>
        </p:txBody>
      </p:sp>
      <p:sp>
        <p:nvSpPr>
          <p:cNvPr id="51203" name="Content Placeholder 2"/>
          <p:cNvSpPr>
            <a:spLocks noGrp="1"/>
          </p:cNvSpPr>
          <p:nvPr>
            <p:ph idx="1"/>
          </p:nvPr>
        </p:nvSpPr>
        <p:spPr/>
        <p:txBody>
          <a:bodyPr/>
          <a:lstStyle/>
          <a:p>
            <a:pPr>
              <a:lnSpc>
                <a:spcPct val="90000"/>
              </a:lnSpc>
            </a:pPr>
            <a:r>
              <a:rPr lang="en-US" altLang="en-US" smtClean="0"/>
              <a:t>Sensitivity: the ability of a test to correctly identify patients with the condition of interest. </a:t>
            </a:r>
          </a:p>
          <a:p>
            <a:pPr lvl="1">
              <a:lnSpc>
                <a:spcPct val="90000"/>
              </a:lnSpc>
            </a:pPr>
            <a:r>
              <a:rPr lang="en-US" altLang="en-US" smtClean="0"/>
              <a:t>“If the patient has the condition, how likely is she to have a positive test?”</a:t>
            </a:r>
          </a:p>
          <a:p>
            <a:pPr>
              <a:lnSpc>
                <a:spcPct val="90000"/>
              </a:lnSpc>
            </a:pPr>
            <a:endParaRPr lang="en-US" altLang="en-US" smtClean="0"/>
          </a:p>
          <a:p>
            <a:pPr>
              <a:lnSpc>
                <a:spcPct val="90000"/>
              </a:lnSpc>
            </a:pPr>
            <a:r>
              <a:rPr lang="en-US" altLang="en-US" smtClean="0"/>
              <a:t>Specificity: the ability of a test to correctly identify patients who do not have the condition. </a:t>
            </a:r>
          </a:p>
          <a:p>
            <a:pPr lvl="1">
              <a:lnSpc>
                <a:spcPct val="90000"/>
              </a:lnSpc>
            </a:pPr>
            <a:r>
              <a:rPr lang="en-US" altLang="en-US" smtClean="0"/>
              <a:t>“If the patient does not have the condition, how likely is she to have a negative test?”</a:t>
            </a:r>
          </a:p>
        </p:txBody>
      </p:sp>
    </p:spTree>
    <p:extLst>
      <p:ext uri="{BB962C8B-B14F-4D97-AF65-F5344CB8AC3E}">
        <p14:creationId xmlns:p14="http://schemas.microsoft.com/office/powerpoint/2010/main" val="36955340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tx2">
                    <a:tint val="100000"/>
                    <a:satMod val="250000"/>
                  </a:schemeClr>
                </a:solidFill>
              </a:rPr>
              <a:t>Likelihood Ratio</a:t>
            </a:r>
            <a:endParaRPr lang="en-US" dirty="0">
              <a:solidFill>
                <a:schemeClr val="tx2">
                  <a:tint val="100000"/>
                  <a:satMod val="250000"/>
                </a:schemeClr>
              </a:solidFill>
            </a:endParaRPr>
          </a:p>
        </p:txBody>
      </p:sp>
      <p:sp>
        <p:nvSpPr>
          <p:cNvPr id="52227" name="Content Placeholder 2"/>
          <p:cNvSpPr>
            <a:spLocks noGrp="1"/>
          </p:cNvSpPr>
          <p:nvPr>
            <p:ph idx="1"/>
          </p:nvPr>
        </p:nvSpPr>
        <p:spPr/>
        <p:txBody>
          <a:bodyPr/>
          <a:lstStyle/>
          <a:p>
            <a:r>
              <a:rPr lang="en-US" altLang="en-US" dirty="0"/>
              <a:t>L</a:t>
            </a:r>
            <a:r>
              <a:rPr lang="en-US" altLang="en-US" dirty="0" smtClean="0"/>
              <a:t>ikelihood that a positive diagnostic test would be expected in a patient with a disorder of interest compared to the likelihood that the same result would be expected in a patient without the condition</a:t>
            </a:r>
          </a:p>
          <a:p>
            <a:r>
              <a:rPr lang="en-US" altLang="en-US" dirty="0" smtClean="0"/>
              <a:t>1 means no difference</a:t>
            </a:r>
          </a:p>
          <a:p>
            <a:r>
              <a:rPr lang="en-US" altLang="en-US" dirty="0" smtClean="0"/>
              <a:t>&gt;1 increases the probability that the target condition is present</a:t>
            </a:r>
          </a:p>
          <a:p>
            <a:r>
              <a:rPr lang="en-US" altLang="en-US" dirty="0" smtClean="0"/>
              <a:t>&lt; decreases the probability that the condition is present</a:t>
            </a:r>
          </a:p>
        </p:txBody>
      </p:sp>
    </p:spTree>
    <p:extLst>
      <p:ext uri="{BB962C8B-B14F-4D97-AF65-F5344CB8AC3E}">
        <p14:creationId xmlns:p14="http://schemas.microsoft.com/office/powerpoint/2010/main" val="31997868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tx2">
                    <a:tint val="100000"/>
                    <a:satMod val="250000"/>
                  </a:schemeClr>
                </a:solidFill>
              </a:rPr>
              <a:t>Positive and Negative Predictive Value</a:t>
            </a:r>
            <a:endParaRPr lang="en-US" dirty="0">
              <a:solidFill>
                <a:schemeClr val="tx2">
                  <a:tint val="100000"/>
                  <a:satMod val="250000"/>
                </a:schemeClr>
              </a:solidFill>
            </a:endParaRPr>
          </a:p>
        </p:txBody>
      </p:sp>
      <p:sp>
        <p:nvSpPr>
          <p:cNvPr id="3" name="Content Placeholder 2"/>
          <p:cNvSpPr>
            <a:spLocks noGrp="1"/>
          </p:cNvSpPr>
          <p:nvPr>
            <p:ph idx="1"/>
          </p:nvPr>
        </p:nvSpPr>
        <p:spPr/>
        <p:txBody>
          <a:bodyPr>
            <a:normAutofit/>
          </a:bodyPr>
          <a:lstStyle/>
          <a:p>
            <a:pPr marL="320040" indent="-320040" fontAlgn="auto">
              <a:spcAft>
                <a:spcPts val="0"/>
              </a:spcAft>
              <a:buFont typeface="Wingdings 2"/>
              <a:buChar char=""/>
              <a:defRPr/>
            </a:pPr>
            <a:r>
              <a:rPr lang="en-US" dirty="0" smtClean="0"/>
              <a:t>Positive predictive value is the probability that the condition of interest is present when the test is positive</a:t>
            </a:r>
          </a:p>
          <a:p>
            <a:pPr marL="320040" indent="-320040" fontAlgn="auto">
              <a:spcAft>
                <a:spcPts val="0"/>
              </a:spcAft>
              <a:buFont typeface="Wingdings 2"/>
              <a:buChar char=""/>
              <a:defRPr/>
            </a:pPr>
            <a:r>
              <a:rPr lang="en-US" dirty="0" smtClean="0"/>
              <a:t>Negative predictive value is the probability that the condition of interest is absent when the test is negative</a:t>
            </a:r>
          </a:p>
          <a:p>
            <a:pPr marL="320040" indent="-320040" fontAlgn="auto">
              <a:lnSpc>
                <a:spcPct val="90000"/>
              </a:lnSpc>
              <a:spcAft>
                <a:spcPts val="0"/>
              </a:spcAft>
              <a:buFont typeface="Wingdings 2"/>
              <a:buChar char=""/>
              <a:defRPr/>
            </a:pPr>
            <a:r>
              <a:rPr lang="en-US" dirty="0" smtClean="0"/>
              <a:t>These values are effected by the prevalence of the condition of interest, unlike sensitivity and specificity</a:t>
            </a:r>
          </a:p>
        </p:txBody>
      </p:sp>
    </p:spTree>
    <p:extLst>
      <p:ext uri="{BB962C8B-B14F-4D97-AF65-F5344CB8AC3E}">
        <p14:creationId xmlns:p14="http://schemas.microsoft.com/office/powerpoint/2010/main" val="6605717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Diagnostic Accuracy</a:t>
            </a:r>
            <a:endParaRPr lang="en-US" dirty="0"/>
          </a:p>
        </p:txBody>
      </p:sp>
      <p:sp>
        <p:nvSpPr>
          <p:cNvPr id="3" name="Content Placeholder 2"/>
          <p:cNvSpPr>
            <a:spLocks noGrp="1"/>
          </p:cNvSpPr>
          <p:nvPr>
            <p:ph sz="quarter" idx="1"/>
          </p:nvPr>
        </p:nvSpPr>
        <p:spPr/>
        <p:txBody>
          <a:bodyPr/>
          <a:lstStyle/>
          <a:p>
            <a:r>
              <a:rPr lang="en-US" dirty="0" smtClean="0"/>
              <a:t>The proportion of correct results out of all results</a:t>
            </a:r>
          </a:p>
          <a:p>
            <a:r>
              <a:rPr lang="en-US" dirty="0" smtClean="0"/>
              <a:t>Expressed as a percentage or decimal</a:t>
            </a:r>
            <a:endParaRPr lang="en-US" dirty="0"/>
          </a:p>
        </p:txBody>
      </p:sp>
    </p:spTree>
    <p:extLst>
      <p:ext uri="{BB962C8B-B14F-4D97-AF65-F5344CB8AC3E}">
        <p14:creationId xmlns:p14="http://schemas.microsoft.com/office/powerpoint/2010/main" val="39012243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tx2">
                    <a:tint val="100000"/>
                    <a:satMod val="250000"/>
                  </a:schemeClr>
                </a:solidFill>
              </a:rPr>
              <a:t>EBM Metrics for Diagnostic </a:t>
            </a:r>
            <a:r>
              <a:rPr lang="en-US" dirty="0">
                <a:solidFill>
                  <a:schemeClr val="tx2">
                    <a:tint val="100000"/>
                    <a:satMod val="250000"/>
                  </a:schemeClr>
                </a:solidFill>
              </a:rPr>
              <a:t>T</a:t>
            </a:r>
            <a:r>
              <a:rPr lang="en-US" dirty="0" smtClean="0">
                <a:solidFill>
                  <a:schemeClr val="tx2">
                    <a:tint val="100000"/>
                    <a:satMod val="250000"/>
                  </a:schemeClr>
                </a:solidFill>
              </a:rPr>
              <a:t>ests</a:t>
            </a:r>
            <a:endParaRPr lang="en-US" dirty="0">
              <a:solidFill>
                <a:schemeClr val="tx2">
                  <a:tint val="100000"/>
                  <a:satMod val="250000"/>
                </a:schemeClr>
              </a:solidFill>
            </a:endParaRPr>
          </a:p>
        </p:txBody>
      </p:sp>
      <p:sp>
        <p:nvSpPr>
          <p:cNvPr id="54275" name="Content Placeholder 2"/>
          <p:cNvSpPr>
            <a:spLocks noGrp="1"/>
          </p:cNvSpPr>
          <p:nvPr>
            <p:ph idx="1"/>
          </p:nvPr>
        </p:nvSpPr>
        <p:spPr/>
        <p:txBody>
          <a:bodyPr/>
          <a:lstStyle/>
          <a:p>
            <a:endParaRPr lang="en-US" altLang="en-US" smtClean="0"/>
          </a:p>
        </p:txBody>
      </p:sp>
      <p:pic>
        <p:nvPicPr>
          <p:cNvPr id="5427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133600"/>
            <a:ext cx="7467600" cy="420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3209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533400"/>
            <a:ext cx="8229600" cy="1524000"/>
          </a:xfrm>
        </p:spPr>
        <p:txBody>
          <a:bodyPr/>
          <a:lstStyle/>
          <a:p>
            <a:pPr fontAlgn="auto">
              <a:spcAft>
                <a:spcPts val="0"/>
              </a:spcAft>
              <a:defRPr/>
            </a:pPr>
            <a:endParaRPr lang="en-US" dirty="0">
              <a:solidFill>
                <a:schemeClr val="tx2">
                  <a:tint val="100000"/>
                  <a:satMod val="250000"/>
                </a:schemeClr>
              </a:solidFill>
            </a:endParaRPr>
          </a:p>
        </p:txBody>
      </p:sp>
      <p:pic>
        <p:nvPicPr>
          <p:cNvPr id="5529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28600"/>
            <a:ext cx="8077200" cy="633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97044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tx2">
                    <a:tint val="100000"/>
                    <a:satMod val="250000"/>
                  </a:schemeClr>
                </a:solidFill>
              </a:rPr>
              <a:t>EBM metrics for a diagnostic test</a:t>
            </a:r>
            <a:endParaRPr lang="en-US" dirty="0">
              <a:solidFill>
                <a:schemeClr val="tx2">
                  <a:tint val="100000"/>
                  <a:satMod val="250000"/>
                </a:schemeClr>
              </a:solidFill>
            </a:endParaRPr>
          </a:p>
        </p:txBody>
      </p:sp>
      <p:sp>
        <p:nvSpPr>
          <p:cNvPr id="56323" name="Content Placeholder 2"/>
          <p:cNvSpPr>
            <a:spLocks noGrp="1"/>
          </p:cNvSpPr>
          <p:nvPr>
            <p:ph idx="1"/>
          </p:nvPr>
        </p:nvSpPr>
        <p:spPr/>
        <p:txBody>
          <a:bodyPr/>
          <a:lstStyle/>
          <a:p>
            <a:r>
              <a:rPr lang="en-US" altLang="en-US" dirty="0" smtClean="0"/>
              <a:t>Receiver Operating Curve (ROC): plots the true positive rate against the false positive rate over a range of cutoff values</a:t>
            </a:r>
          </a:p>
          <a:p>
            <a:endParaRPr lang="en-US" altLang="en-US" dirty="0" smtClean="0"/>
          </a:p>
          <a:p>
            <a:endParaRPr lang="en-US" altLang="en-US" dirty="0" smtClean="0"/>
          </a:p>
        </p:txBody>
      </p:sp>
      <p:pic>
        <p:nvPicPr>
          <p:cNvPr id="5632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3352800"/>
            <a:ext cx="3273425" cy="297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5" name="TextBox 4"/>
          <p:cNvSpPr txBox="1">
            <a:spLocks noChangeArrowheads="1"/>
          </p:cNvSpPr>
          <p:nvPr/>
        </p:nvSpPr>
        <p:spPr bwMode="auto">
          <a:xfrm>
            <a:off x="6400800" y="3581400"/>
            <a:ext cx="18605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eaLnBrk="1" hangingPunct="1"/>
            <a:r>
              <a:rPr lang="en-US" altLang="en-US">
                <a:latin typeface="Corbel" pitchFamily="34" charset="0"/>
              </a:rPr>
              <a:t>ROC for the RSBI </a:t>
            </a:r>
          </a:p>
        </p:txBody>
      </p:sp>
    </p:spTree>
    <p:extLst>
      <p:ext uri="{BB962C8B-B14F-4D97-AF65-F5344CB8AC3E}">
        <p14:creationId xmlns:p14="http://schemas.microsoft.com/office/powerpoint/2010/main" val="17515407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tx2">
                    <a:tint val="100000"/>
                    <a:satMod val="250000"/>
                  </a:schemeClr>
                </a:solidFill>
              </a:rPr>
              <a:t>EBM metrics for a Therapy</a:t>
            </a:r>
            <a:endParaRPr lang="en-US" dirty="0">
              <a:solidFill>
                <a:schemeClr val="tx2">
                  <a:tint val="100000"/>
                  <a:satMod val="250000"/>
                </a:schemeClr>
              </a:solidFill>
            </a:endParaRPr>
          </a:p>
        </p:txBody>
      </p:sp>
      <p:sp>
        <p:nvSpPr>
          <p:cNvPr id="57347" name="Content Placeholder 2"/>
          <p:cNvSpPr>
            <a:spLocks noGrp="1"/>
          </p:cNvSpPr>
          <p:nvPr>
            <p:ph idx="1"/>
          </p:nvPr>
        </p:nvSpPr>
        <p:spPr/>
        <p:txBody>
          <a:bodyPr/>
          <a:lstStyle/>
          <a:p>
            <a:r>
              <a:rPr lang="en-US" altLang="en-US" smtClean="0"/>
              <a:t>Controlled event rate</a:t>
            </a:r>
          </a:p>
          <a:p>
            <a:r>
              <a:rPr lang="en-US" altLang="en-US" smtClean="0"/>
              <a:t>Experimental event rate</a:t>
            </a:r>
          </a:p>
          <a:p>
            <a:r>
              <a:rPr lang="en-US" altLang="en-US" smtClean="0"/>
              <a:t>Relative risk</a:t>
            </a:r>
          </a:p>
          <a:p>
            <a:r>
              <a:rPr lang="en-US" altLang="en-US" smtClean="0"/>
              <a:t>Relative risk reduction</a:t>
            </a:r>
          </a:p>
          <a:p>
            <a:r>
              <a:rPr lang="en-US" altLang="en-US" smtClean="0"/>
              <a:t>Absolute risk reduction</a:t>
            </a:r>
          </a:p>
          <a:p>
            <a:r>
              <a:rPr lang="en-US" altLang="en-US" smtClean="0"/>
              <a:t>Number needed to treat</a:t>
            </a:r>
          </a:p>
          <a:p>
            <a:r>
              <a:rPr lang="en-US" altLang="en-US" smtClean="0"/>
              <a:t>Odds ratio</a:t>
            </a:r>
          </a:p>
        </p:txBody>
      </p:sp>
    </p:spTree>
    <p:extLst>
      <p:ext uri="{BB962C8B-B14F-4D97-AF65-F5344CB8AC3E}">
        <p14:creationId xmlns:p14="http://schemas.microsoft.com/office/powerpoint/2010/main" val="17297591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457200"/>
          </a:xfrm>
        </p:spPr>
        <p:txBody>
          <a:bodyPr>
            <a:normAutofit fontScale="90000"/>
          </a:bodyPr>
          <a:lstStyle/>
          <a:p>
            <a:pPr fontAlgn="auto">
              <a:spcAft>
                <a:spcPts val="0"/>
              </a:spcAft>
              <a:defRPr/>
            </a:pPr>
            <a:r>
              <a:rPr lang="en-US" dirty="0" smtClean="0">
                <a:solidFill>
                  <a:schemeClr val="tx2">
                    <a:tint val="100000"/>
                    <a:satMod val="250000"/>
                  </a:schemeClr>
                </a:solidFill>
              </a:rPr>
              <a:t>EBM Metrics for a Therapy</a:t>
            </a:r>
            <a:endParaRPr lang="en-US" dirty="0">
              <a:solidFill>
                <a:schemeClr val="tx2">
                  <a:tint val="100000"/>
                  <a:satMod val="250000"/>
                </a:schemeClr>
              </a:solidFill>
            </a:endParaRPr>
          </a:p>
        </p:txBody>
      </p:sp>
      <p:sp>
        <p:nvSpPr>
          <p:cNvPr id="65539" name="Content Placeholder 2"/>
          <p:cNvSpPr>
            <a:spLocks noGrp="1"/>
          </p:cNvSpPr>
          <p:nvPr>
            <p:ph idx="1"/>
          </p:nvPr>
        </p:nvSpPr>
        <p:spPr>
          <a:xfrm>
            <a:off x="457200" y="1600200"/>
            <a:ext cx="8229600" cy="4953000"/>
          </a:xfrm>
        </p:spPr>
        <p:txBody>
          <a:bodyPr>
            <a:normAutofit lnSpcReduction="10000"/>
          </a:bodyPr>
          <a:lstStyle/>
          <a:p>
            <a:pPr>
              <a:defRPr/>
            </a:pPr>
            <a:r>
              <a:rPr lang="en-US" dirty="0" smtClean="0"/>
              <a:t>Controlled event rate: proportion of patients in the control group in whom the event is observed</a:t>
            </a:r>
          </a:p>
          <a:p>
            <a:pPr>
              <a:defRPr/>
            </a:pPr>
            <a:r>
              <a:rPr lang="en-US" dirty="0" smtClean="0"/>
              <a:t>Experimental event rate: proportion of patients in the experimental group in whom the event is observed</a:t>
            </a:r>
          </a:p>
          <a:p>
            <a:pPr>
              <a:defRPr/>
            </a:pPr>
            <a:r>
              <a:rPr lang="en-US" dirty="0" smtClean="0"/>
              <a:t>Relative risk: ratio of the risk of an event in the experimental group to that in the control group</a:t>
            </a:r>
          </a:p>
          <a:p>
            <a:pPr lvl="1">
              <a:defRPr/>
            </a:pPr>
            <a:r>
              <a:rPr lang="en-US" dirty="0" smtClean="0"/>
              <a:t>&lt;1 indicates a benefit from the intervention</a:t>
            </a:r>
          </a:p>
          <a:p>
            <a:pPr lvl="1">
              <a:defRPr/>
            </a:pPr>
            <a:r>
              <a:rPr lang="en-US" dirty="0" smtClean="0"/>
              <a:t>&gt;1 indicates harm from the intervention</a:t>
            </a:r>
          </a:p>
          <a:p>
            <a:pPr lvl="1">
              <a:defRPr/>
            </a:pPr>
            <a:r>
              <a:rPr lang="en-US" dirty="0" smtClean="0"/>
              <a:t>1=no effect of the intervention</a:t>
            </a:r>
          </a:p>
          <a:p>
            <a:pPr lvl="1">
              <a:defRPr/>
            </a:pPr>
            <a:r>
              <a:rPr lang="en-US" dirty="0" smtClean="0"/>
              <a:t>If the associated CI does not include 1, it is statistically significant</a:t>
            </a:r>
          </a:p>
        </p:txBody>
      </p:sp>
    </p:spTree>
    <p:extLst>
      <p:ext uri="{BB962C8B-B14F-4D97-AF65-F5344CB8AC3E}">
        <p14:creationId xmlns:p14="http://schemas.microsoft.com/office/powerpoint/2010/main" val="39389313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tx2">
                    <a:tint val="100000"/>
                    <a:satMod val="250000"/>
                  </a:schemeClr>
                </a:solidFill>
              </a:rPr>
              <a:t>EBM metrics for a Therapy</a:t>
            </a:r>
            <a:endParaRPr lang="en-US" dirty="0">
              <a:solidFill>
                <a:schemeClr val="tx2">
                  <a:tint val="100000"/>
                  <a:satMod val="250000"/>
                </a:schemeClr>
              </a:solidFill>
            </a:endParaRPr>
          </a:p>
        </p:txBody>
      </p:sp>
      <p:sp>
        <p:nvSpPr>
          <p:cNvPr id="3" name="Content Placeholder 2"/>
          <p:cNvSpPr>
            <a:spLocks noGrp="1"/>
          </p:cNvSpPr>
          <p:nvPr>
            <p:ph idx="1"/>
          </p:nvPr>
        </p:nvSpPr>
        <p:spPr/>
        <p:txBody>
          <a:bodyPr>
            <a:normAutofit/>
          </a:bodyPr>
          <a:lstStyle/>
          <a:p>
            <a:pPr marL="320040" indent="-320040" fontAlgn="auto">
              <a:spcAft>
                <a:spcPts val="0"/>
              </a:spcAft>
              <a:buFont typeface="Wingdings 2"/>
              <a:buChar char=""/>
              <a:defRPr/>
            </a:pPr>
            <a:r>
              <a:rPr lang="en-US" dirty="0" smtClean="0"/>
              <a:t>Relative risk reduction: estimate of the proportion of baseline risk that is removed by the therapy</a:t>
            </a:r>
          </a:p>
          <a:p>
            <a:pPr marL="320040" indent="-320040" fontAlgn="auto">
              <a:spcAft>
                <a:spcPts val="0"/>
              </a:spcAft>
              <a:buFont typeface="Wingdings 2"/>
              <a:buChar char=""/>
              <a:defRPr/>
            </a:pPr>
            <a:r>
              <a:rPr lang="en-US" dirty="0" smtClean="0"/>
              <a:t>Absolute risk reduction: difference in the absolute risk (% of patients with an outcome) in the experimental event rate versus the control event rate</a:t>
            </a:r>
          </a:p>
          <a:p>
            <a:pPr marL="320040" indent="-320040" fontAlgn="auto">
              <a:spcAft>
                <a:spcPts val="0"/>
              </a:spcAft>
              <a:buFont typeface="Wingdings 2"/>
              <a:buChar char=""/>
              <a:defRPr/>
            </a:pPr>
            <a:r>
              <a:rPr lang="en-US" dirty="0" smtClean="0"/>
              <a:t>Number needed to treat: number of patients who need to be treated to prevent one bad outcome</a:t>
            </a:r>
          </a:p>
          <a:p>
            <a:pPr marL="320040" indent="-320040" fontAlgn="auto">
              <a:spcAft>
                <a:spcPts val="0"/>
              </a:spcAft>
              <a:buFont typeface="Wingdings 2"/>
              <a:buChar char=""/>
              <a:defRPr/>
            </a:pPr>
            <a:endParaRPr lang="en-US" dirty="0"/>
          </a:p>
        </p:txBody>
      </p:sp>
    </p:spTree>
    <p:extLst>
      <p:ext uri="{BB962C8B-B14F-4D97-AF65-F5344CB8AC3E}">
        <p14:creationId xmlns:p14="http://schemas.microsoft.com/office/powerpoint/2010/main" val="2009821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fontAlgn="auto">
              <a:spcAft>
                <a:spcPts val="0"/>
              </a:spcAft>
              <a:defRPr/>
            </a:pPr>
            <a:r>
              <a:rPr lang="en-US" dirty="0" smtClean="0">
                <a:solidFill>
                  <a:schemeClr val="tx2">
                    <a:tint val="100000"/>
                    <a:satMod val="250000"/>
                  </a:schemeClr>
                </a:solidFill>
              </a:rPr>
              <a:t>EBM metrics for a Therapy</a:t>
            </a:r>
            <a:endParaRPr lang="en-US" dirty="0">
              <a:solidFill>
                <a:schemeClr val="tx2">
                  <a:tint val="100000"/>
                  <a:satMod val="250000"/>
                </a:schemeClr>
              </a:solidFill>
            </a:endParaRPr>
          </a:p>
        </p:txBody>
      </p:sp>
      <p:sp>
        <p:nvSpPr>
          <p:cNvPr id="60419" name="Content Placeholder 4"/>
          <p:cNvSpPr>
            <a:spLocks noGrp="1"/>
          </p:cNvSpPr>
          <p:nvPr>
            <p:ph idx="1"/>
          </p:nvPr>
        </p:nvSpPr>
        <p:spPr/>
        <p:txBody>
          <a:bodyPr/>
          <a:lstStyle/>
          <a:p>
            <a:r>
              <a:rPr lang="en-US" altLang="en-US" dirty="0" smtClean="0"/>
              <a:t>Odds ratio: the ratio of the odds in the experimental group to the odds of the same event in the control group</a:t>
            </a:r>
          </a:p>
          <a:p>
            <a:pPr lvl="1"/>
            <a:r>
              <a:rPr lang="en-US" altLang="en-US" dirty="0" smtClean="0"/>
              <a:t>OR = 1 means there’s no difference</a:t>
            </a:r>
          </a:p>
          <a:p>
            <a:pPr lvl="1"/>
            <a:r>
              <a:rPr lang="en-US" altLang="en-US" dirty="0" smtClean="0"/>
              <a:t>OR &gt; 1, the rate of the event is increased in patients exposed to the risk factor</a:t>
            </a:r>
          </a:p>
          <a:p>
            <a:pPr lvl="1"/>
            <a:r>
              <a:rPr lang="en-US" altLang="en-US" dirty="0" smtClean="0"/>
              <a:t>OR &lt; 1, the rate of the even is reduced</a:t>
            </a:r>
          </a:p>
          <a:p>
            <a:pPr lvl="1"/>
            <a:r>
              <a:rPr lang="en-US" altLang="en-US" dirty="0" smtClean="0"/>
              <a:t>If the CI of the OR includes 1, it is not significant, because the OR may be 1 indicating no difference</a:t>
            </a:r>
          </a:p>
        </p:txBody>
      </p:sp>
    </p:spTree>
    <p:extLst>
      <p:ext uri="{BB962C8B-B14F-4D97-AF65-F5344CB8AC3E}">
        <p14:creationId xmlns:p14="http://schemas.microsoft.com/office/powerpoint/2010/main" val="39609976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609600"/>
            <a:ext cx="8143875"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5790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685800"/>
            <a:ext cx="80645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43713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tx2">
                    <a:tint val="100000"/>
                    <a:satMod val="250000"/>
                  </a:schemeClr>
                </a:solidFill>
              </a:rPr>
              <a:t>Meta Analysis</a:t>
            </a:r>
            <a:endParaRPr lang="en-US" dirty="0">
              <a:solidFill>
                <a:schemeClr val="tx2">
                  <a:tint val="100000"/>
                  <a:satMod val="250000"/>
                </a:schemeClr>
              </a:solidFill>
            </a:endParaRPr>
          </a:p>
        </p:txBody>
      </p:sp>
      <p:sp>
        <p:nvSpPr>
          <p:cNvPr id="3" name="Content Placeholder 2"/>
          <p:cNvSpPr>
            <a:spLocks noGrp="1"/>
          </p:cNvSpPr>
          <p:nvPr>
            <p:ph idx="1"/>
          </p:nvPr>
        </p:nvSpPr>
        <p:spPr/>
        <p:txBody>
          <a:bodyPr>
            <a:normAutofit/>
          </a:bodyPr>
          <a:lstStyle/>
          <a:p>
            <a:pPr marL="320040" indent="-320040" fontAlgn="auto">
              <a:spcAft>
                <a:spcPts val="0"/>
              </a:spcAft>
              <a:buFont typeface="Wingdings 2"/>
              <a:buChar char=""/>
              <a:defRPr/>
            </a:pPr>
            <a:r>
              <a:rPr lang="en-US" dirty="0" smtClean="0"/>
              <a:t>A statistical analysis that combines the results of several independent studies</a:t>
            </a:r>
          </a:p>
          <a:p>
            <a:pPr marL="320040" indent="-320040" fontAlgn="auto">
              <a:spcAft>
                <a:spcPts val="0"/>
              </a:spcAft>
              <a:buFont typeface="Wingdings 2"/>
              <a:buChar char=""/>
              <a:defRPr/>
            </a:pPr>
            <a:r>
              <a:rPr lang="en-US" dirty="0" smtClean="0"/>
              <a:t>Based on a literature review</a:t>
            </a:r>
          </a:p>
          <a:p>
            <a:pPr marL="320040" indent="-320040" fontAlgn="auto">
              <a:spcAft>
                <a:spcPts val="0"/>
              </a:spcAft>
              <a:buFont typeface="Wingdings 2"/>
              <a:buChar char=""/>
              <a:defRPr/>
            </a:pPr>
            <a:r>
              <a:rPr lang="en-US" dirty="0" smtClean="0"/>
              <a:t>Observational</a:t>
            </a:r>
          </a:p>
          <a:p>
            <a:pPr marL="320040" indent="-320040" fontAlgn="auto">
              <a:spcAft>
                <a:spcPts val="0"/>
              </a:spcAft>
              <a:buFont typeface="Wingdings 2"/>
              <a:buChar char=""/>
              <a:defRPr/>
            </a:pPr>
            <a:r>
              <a:rPr lang="en-US" dirty="0" smtClean="0"/>
              <a:t>Studies should be comparable</a:t>
            </a:r>
          </a:p>
          <a:p>
            <a:pPr marL="320040" indent="-320040" fontAlgn="auto">
              <a:spcAft>
                <a:spcPts val="0"/>
              </a:spcAft>
              <a:buFont typeface="Wingdings 2"/>
              <a:buChar char=""/>
              <a:defRPr/>
            </a:pPr>
            <a:r>
              <a:rPr lang="en-US" dirty="0" smtClean="0"/>
              <a:t>A meta analysis is a higher level of evidence then a single RCT</a:t>
            </a:r>
          </a:p>
          <a:p>
            <a:pPr marL="320040" indent="-320040" fontAlgn="auto">
              <a:spcAft>
                <a:spcPts val="0"/>
              </a:spcAft>
              <a:buFont typeface="Wingdings 2"/>
              <a:buChar char=""/>
              <a:defRPr/>
            </a:pPr>
            <a:r>
              <a:rPr lang="en-US" dirty="0" smtClean="0"/>
              <a:t>Often expressed as a forest plot</a:t>
            </a:r>
          </a:p>
        </p:txBody>
      </p:sp>
    </p:spTree>
    <p:extLst>
      <p:ext uri="{BB962C8B-B14F-4D97-AF65-F5344CB8AC3E}">
        <p14:creationId xmlns:p14="http://schemas.microsoft.com/office/powerpoint/2010/main" val="38996573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381000"/>
            <a:ext cx="6400800" cy="615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441361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457200"/>
            <a:ext cx="6248400" cy="614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500731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685800"/>
          </a:xfrm>
        </p:spPr>
        <p:txBody>
          <a:bodyPr>
            <a:normAutofit/>
          </a:bodyPr>
          <a:lstStyle/>
          <a:p>
            <a:pPr fontAlgn="auto">
              <a:spcAft>
                <a:spcPts val="0"/>
              </a:spcAft>
              <a:defRPr/>
            </a:pPr>
            <a:r>
              <a:rPr lang="en-US" dirty="0" smtClean="0">
                <a:solidFill>
                  <a:schemeClr val="tx2">
                    <a:tint val="100000"/>
                    <a:satMod val="250000"/>
                  </a:schemeClr>
                </a:solidFill>
              </a:rPr>
              <a:t>Outcomes Research</a:t>
            </a:r>
            <a:endParaRPr lang="en-US" dirty="0">
              <a:solidFill>
                <a:schemeClr val="tx2">
                  <a:tint val="100000"/>
                  <a:satMod val="250000"/>
                </a:schemeClr>
              </a:solidFill>
            </a:endParaRPr>
          </a:p>
        </p:txBody>
      </p:sp>
      <p:sp>
        <p:nvSpPr>
          <p:cNvPr id="3" name="Content Placeholder 2"/>
          <p:cNvSpPr>
            <a:spLocks noGrp="1"/>
          </p:cNvSpPr>
          <p:nvPr>
            <p:ph idx="1"/>
          </p:nvPr>
        </p:nvSpPr>
        <p:spPr>
          <a:xfrm>
            <a:off x="457200" y="1371600"/>
            <a:ext cx="8229600" cy="4922838"/>
          </a:xfrm>
        </p:spPr>
        <p:txBody>
          <a:bodyPr>
            <a:normAutofit/>
          </a:bodyPr>
          <a:lstStyle/>
          <a:p>
            <a:pPr marL="320040" indent="-320040" fontAlgn="auto">
              <a:spcAft>
                <a:spcPts val="0"/>
              </a:spcAft>
              <a:buFont typeface="Wingdings 2"/>
              <a:buChar char=""/>
              <a:defRPr/>
            </a:pPr>
            <a:r>
              <a:rPr lang="en-US" dirty="0" smtClean="0"/>
              <a:t>Seeks to understand the end results of particular health care interventions</a:t>
            </a:r>
          </a:p>
          <a:p>
            <a:pPr marL="320040" indent="-320040" fontAlgn="auto">
              <a:spcAft>
                <a:spcPts val="0"/>
              </a:spcAft>
              <a:buFont typeface="Wingdings 2"/>
              <a:buChar char=""/>
              <a:defRPr/>
            </a:pPr>
            <a:r>
              <a:rPr lang="en-US" dirty="0" smtClean="0"/>
              <a:t>Used to cut nonessential practices and protect those that maintain quality of care</a:t>
            </a:r>
          </a:p>
          <a:p>
            <a:pPr marL="320040" indent="-320040" fontAlgn="auto">
              <a:spcAft>
                <a:spcPts val="0"/>
              </a:spcAft>
              <a:buFont typeface="Wingdings 2"/>
              <a:buChar char=""/>
              <a:defRPr/>
            </a:pPr>
            <a:r>
              <a:rPr lang="en-US" dirty="0" smtClean="0"/>
              <a:t>Utilizes EBM</a:t>
            </a:r>
          </a:p>
          <a:p>
            <a:pPr marL="320040" indent="-320040" fontAlgn="auto">
              <a:spcAft>
                <a:spcPts val="0"/>
              </a:spcAft>
              <a:buFont typeface="Wingdings 2"/>
              <a:buChar char=""/>
              <a:defRPr/>
            </a:pPr>
            <a:r>
              <a:rPr lang="en-US" dirty="0" smtClean="0"/>
              <a:t>The scientific study of the results of diverse therapies used for particular diseases, conditions, or illnesses with the goals of:</a:t>
            </a:r>
          </a:p>
          <a:p>
            <a:pPr marL="630936" lvl="1" indent="-274320" fontAlgn="auto">
              <a:spcAft>
                <a:spcPts val="0"/>
              </a:spcAft>
              <a:buFont typeface="Wingdings 2"/>
              <a:buChar char=""/>
              <a:defRPr/>
            </a:pPr>
            <a:r>
              <a:rPr lang="en-US" dirty="0" smtClean="0"/>
              <a:t>creating treatment guidelines (i.e. CPGs)</a:t>
            </a:r>
          </a:p>
          <a:p>
            <a:pPr marL="630936" lvl="1" indent="-274320" fontAlgn="auto">
              <a:spcAft>
                <a:spcPts val="0"/>
              </a:spcAft>
              <a:buFont typeface="Wingdings 2"/>
              <a:buChar char=""/>
              <a:defRPr/>
            </a:pPr>
            <a:r>
              <a:rPr lang="en-US" dirty="0" smtClean="0"/>
              <a:t>documenting treatment effectiveness</a:t>
            </a:r>
          </a:p>
          <a:p>
            <a:pPr marL="630936" lvl="1" indent="-274320" fontAlgn="auto">
              <a:spcAft>
                <a:spcPts val="0"/>
              </a:spcAft>
              <a:buFont typeface="Wingdings 2"/>
              <a:buChar char=""/>
              <a:defRPr/>
            </a:pPr>
            <a:r>
              <a:rPr lang="en-US" dirty="0" smtClean="0"/>
              <a:t>Studying the effect of reimbursement policies on outcomes</a:t>
            </a:r>
          </a:p>
          <a:p>
            <a:pPr marL="320040" indent="-320040" fontAlgn="auto">
              <a:spcAft>
                <a:spcPts val="0"/>
              </a:spcAft>
              <a:buFont typeface="Wingdings 2"/>
              <a:buChar char=""/>
              <a:defRPr/>
            </a:pPr>
            <a:endParaRPr lang="en-US" dirty="0"/>
          </a:p>
        </p:txBody>
      </p:sp>
    </p:spTree>
    <p:extLst>
      <p:ext uri="{BB962C8B-B14F-4D97-AF65-F5344CB8AC3E}">
        <p14:creationId xmlns:p14="http://schemas.microsoft.com/office/powerpoint/2010/main" val="164893373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534400" cy="987552"/>
          </a:xfrm>
        </p:spPr>
        <p:txBody>
          <a:bodyPr>
            <a:normAutofit fontScale="90000"/>
          </a:bodyPr>
          <a:lstStyle/>
          <a:p>
            <a:pPr fontAlgn="auto">
              <a:spcAft>
                <a:spcPts val="0"/>
              </a:spcAft>
              <a:defRPr/>
            </a:pPr>
            <a:r>
              <a:rPr lang="en-US" dirty="0" smtClean="0">
                <a:solidFill>
                  <a:schemeClr val="tx2">
                    <a:tint val="100000"/>
                    <a:satMod val="250000"/>
                  </a:schemeClr>
                </a:solidFill>
              </a:rPr>
              <a:t>Outcomes research asks the fundamental questions:</a:t>
            </a:r>
            <a:endParaRPr lang="en-US" dirty="0">
              <a:solidFill>
                <a:schemeClr val="tx2">
                  <a:tint val="100000"/>
                  <a:satMod val="250000"/>
                </a:schemeClr>
              </a:solidFill>
            </a:endParaRPr>
          </a:p>
        </p:txBody>
      </p:sp>
      <p:sp>
        <p:nvSpPr>
          <p:cNvPr id="68611" name="Content Placeholder 2"/>
          <p:cNvSpPr>
            <a:spLocks noGrp="1"/>
          </p:cNvSpPr>
          <p:nvPr>
            <p:ph idx="1"/>
          </p:nvPr>
        </p:nvSpPr>
        <p:spPr/>
        <p:txBody>
          <a:bodyPr/>
          <a:lstStyle/>
          <a:p>
            <a:r>
              <a:rPr lang="en-US" altLang="en-US" smtClean="0"/>
              <a:t>What works?</a:t>
            </a:r>
          </a:p>
          <a:p>
            <a:r>
              <a:rPr lang="en-US" altLang="en-US" smtClean="0"/>
              <a:t>What doesn</a:t>
            </a:r>
            <a:r>
              <a:rPr lang="en-US" altLang="en-US" smtClean="0">
                <a:sym typeface="WP TypographicSymbols" pitchFamily="2" charset="0"/>
              </a:rPr>
              <a:t>’</a:t>
            </a:r>
            <a:r>
              <a:rPr lang="en-US" altLang="en-US" smtClean="0"/>
              <a:t>t?</a:t>
            </a:r>
          </a:p>
          <a:p>
            <a:r>
              <a:rPr lang="en-US" altLang="en-US" smtClean="0"/>
              <a:t>When in the course of an illness does it work or not?</a:t>
            </a:r>
          </a:p>
          <a:p>
            <a:r>
              <a:rPr lang="en-US" altLang="en-US" smtClean="0"/>
              <a:t>At what cost?</a:t>
            </a:r>
          </a:p>
        </p:txBody>
      </p:sp>
    </p:spTree>
    <p:extLst>
      <p:ext uri="{BB962C8B-B14F-4D97-AF65-F5344CB8AC3E}">
        <p14:creationId xmlns:p14="http://schemas.microsoft.com/office/powerpoint/2010/main" val="5677047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tx2">
                    <a:tint val="100000"/>
                    <a:satMod val="250000"/>
                  </a:schemeClr>
                </a:solidFill>
              </a:rPr>
              <a:t>Outcomes Research Jargon</a:t>
            </a:r>
            <a:endParaRPr lang="en-US" dirty="0">
              <a:solidFill>
                <a:schemeClr val="tx2">
                  <a:tint val="100000"/>
                  <a:satMod val="250000"/>
                </a:schemeClr>
              </a:solidFill>
            </a:endParaRPr>
          </a:p>
        </p:txBody>
      </p:sp>
      <p:sp>
        <p:nvSpPr>
          <p:cNvPr id="3" name="Content Placeholder 2"/>
          <p:cNvSpPr>
            <a:spLocks noGrp="1"/>
          </p:cNvSpPr>
          <p:nvPr>
            <p:ph idx="1"/>
          </p:nvPr>
        </p:nvSpPr>
        <p:spPr/>
        <p:txBody>
          <a:bodyPr>
            <a:normAutofit fontScale="92500" lnSpcReduction="10000"/>
          </a:bodyPr>
          <a:lstStyle/>
          <a:p>
            <a:pPr marL="320040" indent="-320040" fontAlgn="auto">
              <a:spcAft>
                <a:spcPts val="0"/>
              </a:spcAft>
              <a:buFont typeface="Wingdings 2"/>
              <a:buNone/>
              <a:defRPr/>
            </a:pPr>
            <a:r>
              <a:rPr lang="en-US" dirty="0" smtClean="0"/>
              <a:t>Disease management</a:t>
            </a:r>
          </a:p>
          <a:p>
            <a:pPr marL="320040" indent="-320040" fontAlgn="auto">
              <a:spcAft>
                <a:spcPts val="0"/>
              </a:spcAft>
              <a:buFont typeface="Wingdings 2"/>
              <a:buChar char=""/>
              <a:defRPr/>
            </a:pPr>
            <a:r>
              <a:rPr lang="en-US" dirty="0" smtClean="0"/>
              <a:t>systematic population-based approach to identifying patients at risk</a:t>
            </a:r>
          </a:p>
          <a:p>
            <a:pPr marL="320040" indent="-320040" fontAlgn="auto">
              <a:spcAft>
                <a:spcPts val="0"/>
              </a:spcAft>
              <a:buFont typeface="Wingdings 2"/>
              <a:buChar char=""/>
              <a:defRPr/>
            </a:pPr>
            <a:r>
              <a:rPr lang="en-US" dirty="0" smtClean="0"/>
              <a:t>intervention with specific programs</a:t>
            </a:r>
          </a:p>
          <a:p>
            <a:pPr marL="320040" indent="-320040" fontAlgn="auto">
              <a:spcAft>
                <a:spcPts val="0"/>
              </a:spcAft>
              <a:buFont typeface="Wingdings 2"/>
              <a:buChar char=""/>
              <a:defRPr/>
            </a:pPr>
            <a:r>
              <a:rPr lang="en-US" dirty="0" smtClean="0"/>
              <a:t>measuring outcomes</a:t>
            </a:r>
          </a:p>
          <a:p>
            <a:pPr marL="320040" indent="-320040" fontAlgn="auto">
              <a:spcAft>
                <a:spcPts val="0"/>
              </a:spcAft>
              <a:buFont typeface="Wingdings 2"/>
              <a:buChar char=""/>
              <a:defRPr/>
            </a:pPr>
            <a:r>
              <a:rPr lang="en-US" dirty="0" smtClean="0">
                <a:sym typeface="WP TypographicSymbols"/>
              </a:rPr>
              <a:t>“</a:t>
            </a:r>
            <a:r>
              <a:rPr lang="en-US" dirty="0" smtClean="0"/>
              <a:t>There is an optimal strategy for reduced costs and better outcomes. Its emphasis is on identifying populations of interest, creating comprehensive interventions, explicitly defining and measuring outcomes, and providing a strategy for continuous quality improvement.</a:t>
            </a:r>
            <a:r>
              <a:rPr lang="en-US" dirty="0" smtClean="0">
                <a:sym typeface="WP TypographicSymbols"/>
              </a:rPr>
              <a:t>”</a:t>
            </a:r>
            <a:endParaRPr lang="en-US" dirty="0"/>
          </a:p>
        </p:txBody>
      </p:sp>
    </p:spTree>
    <p:extLst>
      <p:ext uri="{BB962C8B-B14F-4D97-AF65-F5344CB8AC3E}">
        <p14:creationId xmlns:p14="http://schemas.microsoft.com/office/powerpoint/2010/main" val="245194212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tx2">
                    <a:tint val="100000"/>
                    <a:satMod val="250000"/>
                  </a:schemeClr>
                </a:solidFill>
              </a:rPr>
              <a:t>Outcomes Research Jargon</a:t>
            </a:r>
            <a:endParaRPr lang="en-US" dirty="0">
              <a:solidFill>
                <a:schemeClr val="tx2">
                  <a:tint val="100000"/>
                  <a:satMod val="250000"/>
                </a:schemeClr>
              </a:solidFill>
            </a:endParaRPr>
          </a:p>
        </p:txBody>
      </p:sp>
      <p:sp>
        <p:nvSpPr>
          <p:cNvPr id="70659" name="Content Placeholder 2"/>
          <p:cNvSpPr>
            <a:spLocks noGrp="1"/>
          </p:cNvSpPr>
          <p:nvPr>
            <p:ph idx="1"/>
          </p:nvPr>
        </p:nvSpPr>
        <p:spPr/>
        <p:txBody>
          <a:bodyPr/>
          <a:lstStyle/>
          <a:p>
            <a:pPr>
              <a:buFont typeface="Wingdings 2" pitchFamily="18" charset="2"/>
              <a:buNone/>
            </a:pPr>
            <a:r>
              <a:rPr lang="en-US" altLang="en-US" smtClean="0"/>
              <a:t>Continuous quality improvement</a:t>
            </a:r>
          </a:p>
          <a:p>
            <a:r>
              <a:rPr lang="en-US" altLang="en-US" smtClean="0"/>
              <a:t>cycle of activities focused on identifying problems or opportunities, creating and implementing plans, and using outcomes analysis to redefine problems and opportunities</a:t>
            </a:r>
          </a:p>
          <a:p>
            <a:endParaRPr lang="en-US" altLang="en-US" smtClean="0"/>
          </a:p>
        </p:txBody>
      </p:sp>
    </p:spTree>
    <p:extLst>
      <p:ext uri="{BB962C8B-B14F-4D97-AF65-F5344CB8AC3E}">
        <p14:creationId xmlns:p14="http://schemas.microsoft.com/office/powerpoint/2010/main" val="326569592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fontAlgn="auto">
              <a:spcAft>
                <a:spcPts val="0"/>
              </a:spcAft>
              <a:defRPr/>
            </a:pPr>
            <a:r>
              <a:rPr lang="en-US" dirty="0" smtClean="0">
                <a:solidFill>
                  <a:schemeClr val="tx2">
                    <a:tint val="100000"/>
                    <a:satMod val="250000"/>
                  </a:schemeClr>
                </a:solidFill>
              </a:rPr>
              <a:t>Outcomes Research: Focus and Methods</a:t>
            </a:r>
            <a:endParaRPr lang="en-US" dirty="0">
              <a:solidFill>
                <a:schemeClr val="tx2">
                  <a:tint val="100000"/>
                  <a:satMod val="250000"/>
                </a:schemeClr>
              </a:solidFill>
            </a:endParaRPr>
          </a:p>
        </p:txBody>
      </p:sp>
      <p:graphicFrame>
        <p:nvGraphicFramePr>
          <p:cNvPr id="7" name="Group 34"/>
          <p:cNvGraphicFramePr>
            <a:graphicFrameLocks noGrp="1"/>
          </p:cNvGraphicFramePr>
          <p:nvPr/>
        </p:nvGraphicFramePr>
        <p:xfrm>
          <a:off x="914400" y="2133600"/>
          <a:ext cx="7010400" cy="3778249"/>
        </p:xfrm>
        <a:graphic>
          <a:graphicData uri="http://schemas.openxmlformats.org/drawingml/2006/table">
            <a:tbl>
              <a:tblPr/>
              <a:tblGrid>
                <a:gridCol w="3505200"/>
                <a:gridCol w="3505200"/>
              </a:tblGrid>
              <a:tr h="37153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Calibri" pitchFamily="34" charset="0"/>
                        </a:rPr>
                        <a:t>Traditional Clinical Research</a:t>
                      </a:r>
                    </a:p>
                  </a:txBody>
                  <a:tcPr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alibri" pitchFamily="34" charset="0"/>
                        </a:rPr>
                        <a:t>Outcomes Research</a:t>
                      </a:r>
                    </a:p>
                  </a:txBody>
                  <a:tcPr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53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Calibri" pitchFamily="34" charset="0"/>
                        </a:rPr>
                        <a:t>Disease-centered </a:t>
                      </a:r>
                    </a:p>
                  </a:txBody>
                  <a:tcPr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Patient and community-centered</a:t>
                      </a:r>
                    </a:p>
                  </a:txBody>
                  <a:tcPr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7153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Calibri" pitchFamily="34" charset="0"/>
                        </a:rPr>
                        <a:t>Drugs and devices </a:t>
                      </a:r>
                    </a:p>
                  </a:txBody>
                  <a:tcPr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Processes and delivery of care </a:t>
                      </a:r>
                    </a:p>
                  </a:txBody>
                  <a:tcPr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37153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FF0000"/>
                          </a:solidFill>
                          <a:effectLst/>
                          <a:latin typeface="Calibri" pitchFamily="34" charset="0"/>
                        </a:rPr>
                        <a:t>Experimental</a:t>
                      </a:r>
                    </a:p>
                  </a:txBody>
                  <a:tcPr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Observational </a:t>
                      </a:r>
                    </a:p>
                  </a:txBody>
                  <a:tcPr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6401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Methods from “hard sciences” (e.g., physics, biochemistry) </a:t>
                      </a:r>
                    </a:p>
                  </a:txBody>
                  <a:tcPr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Methods from “social sciences” (e.g., economics, epidemiology)</a:t>
                      </a:r>
                      <a:endParaRPr kumimoji="0" lang="en-US" sz="1800" b="0" i="0" u="none" strike="noStrike" cap="none" normalizeH="0" baseline="0" smtClean="0">
                        <a:ln>
                          <a:noFill/>
                        </a:ln>
                        <a:solidFill>
                          <a:schemeClr val="tx1"/>
                        </a:solidFill>
                        <a:effectLst/>
                        <a:latin typeface="Calibri" pitchFamily="34" charset="0"/>
                      </a:endParaRPr>
                    </a:p>
                  </a:txBody>
                  <a:tcPr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37153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Efficacy</a:t>
                      </a:r>
                      <a:endParaRPr kumimoji="0" lang="en-US" sz="1800" b="0" i="0" u="none" strike="noStrike" cap="none" normalizeH="0" baseline="0" smtClean="0">
                        <a:ln>
                          <a:noFill/>
                        </a:ln>
                        <a:solidFill>
                          <a:schemeClr val="tx1"/>
                        </a:solidFill>
                        <a:effectLst/>
                        <a:latin typeface="Calibri" pitchFamily="34" charset="0"/>
                      </a:endParaRPr>
                    </a:p>
                  </a:txBody>
                  <a:tcPr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Effectiveness </a:t>
                      </a:r>
                    </a:p>
                  </a:txBody>
                  <a:tcPr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6401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Mechanisms of disease</a:t>
                      </a:r>
                    </a:p>
                  </a:txBody>
                  <a:tcPr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Consequences of disease on patients </a:t>
                      </a:r>
                    </a:p>
                  </a:txBody>
                  <a:tcPr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6401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FF0000"/>
                          </a:solidFill>
                          <a:effectLst/>
                          <a:latin typeface="Calibri" pitchFamily="34" charset="0"/>
                        </a:rPr>
                        <a:t>Effects of biochemical and physiologic factors</a:t>
                      </a:r>
                    </a:p>
                  </a:txBody>
                  <a:tcPr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Calibri" pitchFamily="34" charset="0"/>
                        </a:rPr>
                        <a:t>Effects of socioeconomic factors </a:t>
                      </a:r>
                    </a:p>
                  </a:txBody>
                  <a:tcPr marT="45728" marB="4572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bl>
          </a:graphicData>
        </a:graphic>
      </p:graphicFrame>
    </p:spTree>
    <p:extLst>
      <p:ext uri="{BB962C8B-B14F-4D97-AF65-F5344CB8AC3E}">
        <p14:creationId xmlns:p14="http://schemas.microsoft.com/office/powerpoint/2010/main" val="316305406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lstStyle/>
          <a:p>
            <a:pPr fontAlgn="auto">
              <a:spcAft>
                <a:spcPts val="0"/>
              </a:spcAft>
              <a:defRPr/>
            </a:pPr>
            <a:r>
              <a:rPr lang="en-US" dirty="0" smtClean="0">
                <a:solidFill>
                  <a:schemeClr val="tx2">
                    <a:tint val="100000"/>
                    <a:satMod val="250000"/>
                  </a:schemeClr>
                </a:solidFill>
              </a:rPr>
              <a:t>Outcome Measures</a:t>
            </a:r>
            <a:endParaRPr lang="en-US" dirty="0">
              <a:solidFill>
                <a:schemeClr val="tx2">
                  <a:tint val="100000"/>
                  <a:satMod val="250000"/>
                </a:schemeClr>
              </a:solidFill>
            </a:endParaRPr>
          </a:p>
        </p:txBody>
      </p:sp>
      <p:sp>
        <p:nvSpPr>
          <p:cNvPr id="6" name="Content Placeholder 5"/>
          <p:cNvSpPr>
            <a:spLocks noGrp="1"/>
          </p:cNvSpPr>
          <p:nvPr>
            <p:ph idx="1"/>
          </p:nvPr>
        </p:nvSpPr>
        <p:spPr>
          <a:xfrm>
            <a:off x="457200" y="1524000"/>
            <a:ext cx="8229600" cy="5029200"/>
          </a:xfrm>
        </p:spPr>
        <p:txBody>
          <a:bodyPr>
            <a:normAutofit lnSpcReduction="10000"/>
          </a:bodyPr>
          <a:lstStyle/>
          <a:p>
            <a:pPr marL="320040" indent="-320040" fontAlgn="auto">
              <a:spcAft>
                <a:spcPts val="0"/>
              </a:spcAft>
              <a:buFont typeface="Wingdings 2"/>
              <a:buChar char=""/>
              <a:defRPr/>
            </a:pPr>
            <a:r>
              <a:rPr lang="en-US" dirty="0" smtClean="0"/>
              <a:t>Clinical</a:t>
            </a:r>
          </a:p>
          <a:p>
            <a:pPr marL="630936" lvl="1" indent="-274320" fontAlgn="auto">
              <a:spcAft>
                <a:spcPts val="0"/>
              </a:spcAft>
              <a:buFont typeface="Wingdings 2"/>
              <a:buChar char=""/>
              <a:defRPr/>
            </a:pPr>
            <a:r>
              <a:rPr lang="en-US" dirty="0" smtClean="0"/>
              <a:t>clinical events (MI, exacerbation, asthma attack)</a:t>
            </a:r>
          </a:p>
          <a:p>
            <a:pPr marL="630936" lvl="1" indent="-274320" fontAlgn="auto">
              <a:spcAft>
                <a:spcPts val="0"/>
              </a:spcAft>
              <a:buFont typeface="Wingdings 2"/>
              <a:buChar char=""/>
              <a:defRPr/>
            </a:pPr>
            <a:r>
              <a:rPr lang="en-US" dirty="0" smtClean="0"/>
              <a:t>physiologic measures (PFTs)</a:t>
            </a:r>
          </a:p>
          <a:p>
            <a:pPr marL="630936" lvl="1" indent="-274320" fontAlgn="auto">
              <a:spcAft>
                <a:spcPts val="0"/>
              </a:spcAft>
              <a:buFont typeface="Wingdings 2"/>
              <a:buChar char=""/>
              <a:defRPr/>
            </a:pPr>
            <a:r>
              <a:rPr lang="en-US" dirty="0" smtClean="0"/>
              <a:t>mortality (Asthma/COPD deaths)</a:t>
            </a:r>
          </a:p>
          <a:p>
            <a:pPr marL="320040" indent="-320040" fontAlgn="auto">
              <a:spcAft>
                <a:spcPts val="0"/>
              </a:spcAft>
              <a:buFont typeface="Wingdings 2"/>
              <a:buChar char=""/>
              <a:defRPr/>
            </a:pPr>
            <a:r>
              <a:rPr lang="en-US" dirty="0" smtClean="0"/>
              <a:t>Economic</a:t>
            </a:r>
          </a:p>
          <a:p>
            <a:pPr marL="630936" lvl="1" indent="-274320" fontAlgn="auto">
              <a:spcAft>
                <a:spcPts val="0"/>
              </a:spcAft>
              <a:buFont typeface="Wingdings 2"/>
              <a:buChar char=""/>
              <a:defRPr/>
            </a:pPr>
            <a:r>
              <a:rPr lang="en-US" dirty="0" smtClean="0"/>
              <a:t>direct medical costs (hospital and outpatient visits)</a:t>
            </a:r>
          </a:p>
          <a:p>
            <a:pPr marL="630936" lvl="1" indent="-274320" fontAlgn="auto">
              <a:spcAft>
                <a:spcPts val="0"/>
              </a:spcAft>
              <a:buFont typeface="Wingdings 2"/>
              <a:buChar char=""/>
              <a:defRPr/>
            </a:pPr>
            <a:r>
              <a:rPr lang="en-US" dirty="0" smtClean="0"/>
              <a:t>indirect costs (work loss, loss of productivity)</a:t>
            </a:r>
          </a:p>
          <a:p>
            <a:pPr marL="320040" indent="-320040" fontAlgn="auto">
              <a:spcAft>
                <a:spcPts val="0"/>
              </a:spcAft>
              <a:buFont typeface="Wingdings 2"/>
              <a:buChar char=""/>
              <a:defRPr/>
            </a:pPr>
            <a:r>
              <a:rPr lang="en-US" dirty="0" smtClean="0"/>
              <a:t>Humanistic</a:t>
            </a:r>
          </a:p>
          <a:p>
            <a:pPr marL="630936" lvl="1" indent="-274320" fontAlgn="auto">
              <a:spcAft>
                <a:spcPts val="0"/>
              </a:spcAft>
              <a:buFont typeface="Wingdings 2"/>
              <a:buChar char=""/>
              <a:defRPr/>
            </a:pPr>
            <a:r>
              <a:rPr lang="en-US" dirty="0" smtClean="0"/>
              <a:t>symptoms (dyspnea)</a:t>
            </a:r>
          </a:p>
          <a:p>
            <a:pPr marL="630936" lvl="1" indent="-274320" fontAlgn="auto">
              <a:spcAft>
                <a:spcPts val="0"/>
              </a:spcAft>
              <a:buFont typeface="Wingdings 2"/>
              <a:buChar char=""/>
              <a:defRPr/>
            </a:pPr>
            <a:r>
              <a:rPr lang="en-US" dirty="0" smtClean="0"/>
              <a:t>Quality of life (results of questionnaires)</a:t>
            </a:r>
          </a:p>
          <a:p>
            <a:pPr marL="630936" lvl="1" indent="-274320" fontAlgn="auto">
              <a:spcAft>
                <a:spcPts val="0"/>
              </a:spcAft>
              <a:buFont typeface="Wingdings 2"/>
              <a:buChar char=""/>
              <a:defRPr/>
            </a:pPr>
            <a:r>
              <a:rPr lang="en-US" dirty="0" smtClean="0"/>
              <a:t>Functional status (ADL)</a:t>
            </a:r>
          </a:p>
          <a:p>
            <a:pPr marL="630936" lvl="1" indent="-274320" fontAlgn="auto">
              <a:spcAft>
                <a:spcPts val="0"/>
              </a:spcAft>
              <a:buFont typeface="Wingdings 2"/>
              <a:buChar char=""/>
              <a:defRPr/>
            </a:pPr>
            <a:r>
              <a:rPr lang="en-US" dirty="0" smtClean="0"/>
              <a:t>Patient satisfaction (results of questionnaires)</a:t>
            </a:r>
          </a:p>
          <a:p>
            <a:pPr marL="320040" indent="-320040" fontAlgn="auto">
              <a:spcAft>
                <a:spcPts val="0"/>
              </a:spcAft>
              <a:buFont typeface="Wingdings 2"/>
              <a:buChar char=""/>
              <a:defRPr/>
            </a:pPr>
            <a:endParaRPr lang="en-US" dirty="0"/>
          </a:p>
        </p:txBody>
      </p:sp>
    </p:spTree>
    <p:extLst>
      <p:ext uri="{BB962C8B-B14F-4D97-AF65-F5344CB8AC3E}">
        <p14:creationId xmlns:p14="http://schemas.microsoft.com/office/powerpoint/2010/main" val="376509622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pPr fontAlgn="auto">
              <a:spcAft>
                <a:spcPts val="0"/>
              </a:spcAft>
              <a:defRPr/>
            </a:pPr>
            <a:endParaRPr lang="en-US">
              <a:solidFill>
                <a:schemeClr val="tx2">
                  <a:tint val="100000"/>
                  <a:satMod val="250000"/>
                </a:schemeClr>
              </a:solidFill>
            </a:endParaRPr>
          </a:p>
        </p:txBody>
      </p:sp>
      <p:pic>
        <p:nvPicPr>
          <p:cNvPr id="7373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457200"/>
            <a:ext cx="8169275"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901280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609600"/>
          </a:xfrm>
        </p:spPr>
        <p:txBody>
          <a:bodyPr>
            <a:normAutofit/>
          </a:bodyPr>
          <a:lstStyle/>
          <a:p>
            <a:pPr fontAlgn="auto">
              <a:spcAft>
                <a:spcPts val="0"/>
              </a:spcAft>
              <a:defRPr/>
            </a:pPr>
            <a:r>
              <a:rPr lang="en-US" dirty="0" smtClean="0">
                <a:solidFill>
                  <a:schemeClr val="tx2">
                    <a:tint val="100000"/>
                    <a:satMod val="250000"/>
                  </a:schemeClr>
                </a:solidFill>
              </a:rPr>
              <a:t>Types of analyses in outcomes research</a:t>
            </a:r>
            <a:endParaRPr lang="en-US" dirty="0">
              <a:solidFill>
                <a:schemeClr val="tx2">
                  <a:tint val="100000"/>
                  <a:satMod val="250000"/>
                </a:schemeClr>
              </a:solidFill>
            </a:endParaRPr>
          </a:p>
        </p:txBody>
      </p:sp>
      <p:sp>
        <p:nvSpPr>
          <p:cNvPr id="3" name="Content Placeholder 2"/>
          <p:cNvSpPr>
            <a:spLocks noGrp="1"/>
          </p:cNvSpPr>
          <p:nvPr>
            <p:ph idx="1"/>
          </p:nvPr>
        </p:nvSpPr>
        <p:spPr>
          <a:xfrm>
            <a:off x="457200" y="1752600"/>
            <a:ext cx="8229600" cy="4876800"/>
          </a:xfrm>
        </p:spPr>
        <p:txBody>
          <a:bodyPr>
            <a:normAutofit fontScale="85000" lnSpcReduction="20000"/>
          </a:bodyPr>
          <a:lstStyle/>
          <a:p>
            <a:pPr marL="320040" indent="-320040" fontAlgn="auto">
              <a:spcAft>
                <a:spcPts val="0"/>
              </a:spcAft>
              <a:buFont typeface="Wingdings 2"/>
              <a:buChar char=""/>
              <a:defRPr/>
            </a:pPr>
            <a:r>
              <a:rPr lang="en-US" dirty="0" smtClean="0"/>
              <a:t>Decision analysis</a:t>
            </a:r>
          </a:p>
          <a:p>
            <a:pPr marL="630936" lvl="1" indent="-274320" fontAlgn="auto">
              <a:spcAft>
                <a:spcPts val="0"/>
              </a:spcAft>
              <a:buFont typeface="Wingdings 2"/>
              <a:buChar char=""/>
              <a:defRPr/>
            </a:pPr>
            <a:r>
              <a:rPr lang="en-US" dirty="0" smtClean="0"/>
              <a:t>determines optimal strategies when there are several alternative actions and an uncertain or risk-filled pattern of future events</a:t>
            </a:r>
          </a:p>
          <a:p>
            <a:pPr marL="630936" lvl="1" indent="-274320" fontAlgn="auto">
              <a:spcAft>
                <a:spcPts val="0"/>
              </a:spcAft>
              <a:buFont typeface="Wingdings 2"/>
              <a:buChar char=""/>
              <a:defRPr/>
            </a:pPr>
            <a:r>
              <a:rPr lang="en-US" dirty="0" smtClean="0"/>
              <a:t>a model is created in the form of a decision tree</a:t>
            </a:r>
          </a:p>
          <a:p>
            <a:pPr marL="320040" indent="-320040" fontAlgn="auto">
              <a:spcAft>
                <a:spcPts val="0"/>
              </a:spcAft>
              <a:buFont typeface="Wingdings 2"/>
              <a:buChar char=""/>
              <a:defRPr/>
            </a:pPr>
            <a:r>
              <a:rPr lang="en-US" dirty="0" smtClean="0"/>
              <a:t>Cost identification</a:t>
            </a:r>
          </a:p>
          <a:p>
            <a:pPr marL="630936" lvl="1" indent="-274320" fontAlgn="auto">
              <a:spcAft>
                <a:spcPts val="0"/>
              </a:spcAft>
              <a:buFont typeface="Wingdings 2"/>
              <a:buChar char=""/>
              <a:defRPr/>
            </a:pPr>
            <a:r>
              <a:rPr lang="en-US" dirty="0" smtClean="0"/>
              <a:t>description of the costs of providing intervention</a:t>
            </a:r>
          </a:p>
          <a:p>
            <a:pPr marL="320040" indent="-320040" fontAlgn="auto">
              <a:spcAft>
                <a:spcPts val="0"/>
              </a:spcAft>
              <a:buFont typeface="Wingdings 2"/>
              <a:buChar char=""/>
              <a:defRPr/>
            </a:pPr>
            <a:r>
              <a:rPr lang="en-US" dirty="0" smtClean="0"/>
              <a:t>Cost of illness</a:t>
            </a:r>
          </a:p>
          <a:p>
            <a:pPr marL="630936" lvl="1" indent="-274320" fontAlgn="auto">
              <a:spcAft>
                <a:spcPts val="0"/>
              </a:spcAft>
              <a:buFont typeface="Wingdings 2"/>
              <a:buChar char=""/>
              <a:defRPr/>
            </a:pPr>
            <a:r>
              <a:rPr lang="en-US" dirty="0" smtClean="0"/>
              <a:t>total cost of a disease or disability to society</a:t>
            </a:r>
          </a:p>
          <a:p>
            <a:pPr marL="630936" lvl="1" indent="-274320" fontAlgn="auto">
              <a:spcAft>
                <a:spcPts val="0"/>
              </a:spcAft>
              <a:buFont typeface="Wingdings 2"/>
              <a:buChar char=""/>
              <a:defRPr/>
            </a:pPr>
            <a:r>
              <a:rPr lang="en-US" dirty="0" smtClean="0"/>
              <a:t>heart disease costs $128B/yr</a:t>
            </a:r>
          </a:p>
          <a:p>
            <a:pPr marL="320040" indent="-320040" fontAlgn="auto">
              <a:spcAft>
                <a:spcPts val="0"/>
              </a:spcAft>
              <a:buFont typeface="Wingdings 2"/>
              <a:buChar char=""/>
              <a:defRPr/>
            </a:pPr>
            <a:r>
              <a:rPr lang="en-US" dirty="0" smtClean="0"/>
              <a:t>Cost minimization</a:t>
            </a:r>
          </a:p>
          <a:p>
            <a:pPr marL="630936" lvl="1" indent="-274320" fontAlgn="auto">
              <a:spcAft>
                <a:spcPts val="0"/>
              </a:spcAft>
              <a:buFont typeface="Wingdings 2"/>
              <a:buChar char=""/>
              <a:defRPr/>
            </a:pPr>
            <a:r>
              <a:rPr lang="en-US" dirty="0" smtClean="0"/>
              <a:t>two or more interventions are being compared</a:t>
            </a:r>
          </a:p>
          <a:p>
            <a:pPr marL="320040" indent="-320040" fontAlgn="auto">
              <a:spcAft>
                <a:spcPts val="0"/>
              </a:spcAft>
              <a:buFont typeface="Wingdings 2"/>
              <a:buChar char=""/>
              <a:defRPr/>
            </a:pPr>
            <a:r>
              <a:rPr lang="en-US" dirty="0" smtClean="0"/>
              <a:t>Other cost-related indices</a:t>
            </a:r>
          </a:p>
          <a:p>
            <a:pPr marL="630936" lvl="1" indent="-274320" fontAlgn="auto">
              <a:spcAft>
                <a:spcPts val="0"/>
              </a:spcAft>
              <a:buFont typeface="Wingdings 2"/>
              <a:buChar char=""/>
              <a:defRPr/>
            </a:pPr>
            <a:r>
              <a:rPr lang="en-US" dirty="0" smtClean="0"/>
              <a:t>Cost effectiveness analysis</a:t>
            </a:r>
          </a:p>
          <a:p>
            <a:pPr marL="630936" lvl="1" indent="-274320" fontAlgn="auto">
              <a:spcAft>
                <a:spcPts val="0"/>
              </a:spcAft>
              <a:buFont typeface="Wingdings 2"/>
              <a:buChar char=""/>
              <a:defRPr/>
            </a:pPr>
            <a:r>
              <a:rPr lang="en-US" dirty="0" smtClean="0"/>
              <a:t>Cost benefit analysis</a:t>
            </a:r>
          </a:p>
          <a:p>
            <a:pPr marL="630936" lvl="1" indent="-274320" fontAlgn="auto">
              <a:spcAft>
                <a:spcPts val="0"/>
              </a:spcAft>
              <a:buFont typeface="Wingdings 2"/>
              <a:buChar char=""/>
              <a:defRPr/>
            </a:pPr>
            <a:r>
              <a:rPr lang="en-US" dirty="0" smtClean="0"/>
              <a:t>Cost utility analysis</a:t>
            </a:r>
          </a:p>
        </p:txBody>
      </p:sp>
    </p:spTree>
    <p:extLst>
      <p:ext uri="{BB962C8B-B14F-4D97-AF65-F5344CB8AC3E}">
        <p14:creationId xmlns:p14="http://schemas.microsoft.com/office/powerpoint/2010/main" val="217214475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tx2">
                    <a:tint val="100000"/>
                    <a:satMod val="250000"/>
                  </a:schemeClr>
                </a:solidFill>
              </a:rPr>
              <a:t>Levels of impact of outcomes research</a:t>
            </a:r>
            <a:endParaRPr lang="en-US" dirty="0">
              <a:solidFill>
                <a:schemeClr val="tx2">
                  <a:tint val="100000"/>
                  <a:satMod val="250000"/>
                </a:schemeClr>
              </a:solidFill>
            </a:endParaRPr>
          </a:p>
        </p:txBody>
      </p:sp>
      <p:sp>
        <p:nvSpPr>
          <p:cNvPr id="75779" name="Content Placeholder 2"/>
          <p:cNvSpPr>
            <a:spLocks noGrp="1"/>
          </p:cNvSpPr>
          <p:nvPr>
            <p:ph idx="1"/>
          </p:nvPr>
        </p:nvSpPr>
        <p:spPr/>
        <p:txBody>
          <a:bodyPr/>
          <a:lstStyle/>
          <a:p>
            <a:r>
              <a:rPr lang="en-US" altLang="en-US" smtClean="0"/>
              <a:t>Findings that contribute, but do not alone reflect a change in policy or practice</a:t>
            </a:r>
          </a:p>
          <a:p>
            <a:r>
              <a:rPr lang="en-US" altLang="en-US" smtClean="0"/>
              <a:t>Findings that prompt the creation of a new policy or program </a:t>
            </a:r>
          </a:p>
          <a:p>
            <a:r>
              <a:rPr lang="en-US" altLang="en-US" smtClean="0"/>
              <a:t>Findings that change what clinicians or patients do</a:t>
            </a:r>
          </a:p>
          <a:p>
            <a:r>
              <a:rPr lang="en-US" altLang="en-US" smtClean="0"/>
              <a:t>Actual changes in health outcomes</a:t>
            </a:r>
          </a:p>
          <a:p>
            <a:endParaRPr lang="en-US" altLang="en-US" smtClean="0"/>
          </a:p>
        </p:txBody>
      </p:sp>
    </p:spTree>
    <p:extLst>
      <p:ext uri="{BB962C8B-B14F-4D97-AF65-F5344CB8AC3E}">
        <p14:creationId xmlns:p14="http://schemas.microsoft.com/office/powerpoint/2010/main" val="33507967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endParaRPr lang="en-US">
              <a:solidFill>
                <a:schemeClr val="tx2">
                  <a:tint val="100000"/>
                  <a:satMod val="250000"/>
                </a:schemeClr>
              </a:solidFill>
            </a:endParaRPr>
          </a:p>
        </p:txBody>
      </p:sp>
      <p:sp>
        <p:nvSpPr>
          <p:cNvPr id="3" name="Content Placeholder 2"/>
          <p:cNvSpPr>
            <a:spLocks noGrp="1"/>
          </p:cNvSpPr>
          <p:nvPr>
            <p:ph idx="1"/>
          </p:nvPr>
        </p:nvSpPr>
        <p:spPr/>
        <p:txBody>
          <a:bodyPr>
            <a:normAutofit lnSpcReduction="10000"/>
          </a:bodyPr>
          <a:lstStyle/>
          <a:p>
            <a:pPr marL="320040" indent="-320040" fontAlgn="auto">
              <a:spcAft>
                <a:spcPts val="0"/>
              </a:spcAft>
              <a:buFont typeface="Wingdings 2"/>
              <a:buNone/>
              <a:defRPr/>
            </a:pPr>
            <a:r>
              <a:rPr lang="en-US" dirty="0" smtClean="0"/>
              <a:t>It has been suggested that Outcomes research, along with its methodologies and core curriculum, be viewed as an important discipline in respiratory care to:</a:t>
            </a:r>
          </a:p>
          <a:p>
            <a:pPr marL="320040" indent="-320040" fontAlgn="auto">
              <a:spcAft>
                <a:spcPts val="0"/>
              </a:spcAft>
              <a:buFont typeface="Wingdings 2"/>
              <a:buChar char=""/>
              <a:defRPr/>
            </a:pPr>
            <a:r>
              <a:rPr lang="en-US" dirty="0" smtClean="0"/>
              <a:t>Determine the effectiveness of CQI initiatives</a:t>
            </a:r>
          </a:p>
          <a:p>
            <a:pPr marL="320040" indent="-320040" fontAlgn="auto">
              <a:spcAft>
                <a:spcPts val="0"/>
              </a:spcAft>
              <a:buFont typeface="Wingdings 2"/>
              <a:buChar char=""/>
              <a:defRPr/>
            </a:pPr>
            <a:r>
              <a:rPr lang="en-US" dirty="0" smtClean="0"/>
              <a:t>Compare differences in respiratory care practice in order to identify optimum strategies</a:t>
            </a:r>
          </a:p>
          <a:p>
            <a:pPr marL="320040" indent="-320040" fontAlgn="auto">
              <a:spcAft>
                <a:spcPts val="0"/>
              </a:spcAft>
              <a:buFont typeface="Wingdings 2"/>
              <a:buChar char=""/>
              <a:defRPr/>
            </a:pPr>
            <a:r>
              <a:rPr lang="en-US" dirty="0" smtClean="0"/>
              <a:t>Develop and assess innovations</a:t>
            </a:r>
          </a:p>
          <a:p>
            <a:pPr marL="320040" indent="-320040" fontAlgn="auto">
              <a:spcAft>
                <a:spcPts val="0"/>
              </a:spcAft>
              <a:buFont typeface="Wingdings 2"/>
              <a:buChar char=""/>
              <a:defRPr/>
            </a:pPr>
            <a:r>
              <a:rPr lang="en-US" dirty="0" smtClean="0"/>
              <a:t>Evaluate resource utilization in areas employing respiratory therapists, compared to similar settings without them.</a:t>
            </a:r>
            <a:endParaRPr lang="en-US" dirty="0"/>
          </a:p>
        </p:txBody>
      </p:sp>
    </p:spTree>
    <p:extLst>
      <p:ext uri="{BB962C8B-B14F-4D97-AF65-F5344CB8AC3E}">
        <p14:creationId xmlns:p14="http://schemas.microsoft.com/office/powerpoint/2010/main" val="225796400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tx2">
                    <a:tint val="100000"/>
                    <a:satMod val="250000"/>
                  </a:schemeClr>
                </a:solidFill>
              </a:rPr>
              <a:t>Benchmarking</a:t>
            </a:r>
            <a:endParaRPr lang="en-US" dirty="0">
              <a:solidFill>
                <a:schemeClr val="tx2">
                  <a:tint val="100000"/>
                  <a:satMod val="250000"/>
                </a:schemeClr>
              </a:solidFill>
            </a:endParaRPr>
          </a:p>
        </p:txBody>
      </p:sp>
      <p:sp>
        <p:nvSpPr>
          <p:cNvPr id="3" name="Content Placeholder 2"/>
          <p:cNvSpPr>
            <a:spLocks noGrp="1"/>
          </p:cNvSpPr>
          <p:nvPr>
            <p:ph idx="1"/>
          </p:nvPr>
        </p:nvSpPr>
        <p:spPr/>
        <p:txBody>
          <a:bodyPr>
            <a:normAutofit/>
          </a:bodyPr>
          <a:lstStyle/>
          <a:p>
            <a:pPr marL="320040" indent="-320040" fontAlgn="auto">
              <a:spcAft>
                <a:spcPts val="0"/>
              </a:spcAft>
              <a:buFont typeface="Wingdings 2"/>
              <a:buChar char=""/>
              <a:defRPr/>
            </a:pPr>
            <a:r>
              <a:rPr lang="en-US" dirty="0" smtClean="0"/>
              <a:t>The use of a standard or point of reference in measuring quality</a:t>
            </a:r>
          </a:p>
          <a:p>
            <a:pPr marL="320040" indent="-320040" fontAlgn="auto">
              <a:spcAft>
                <a:spcPts val="0"/>
              </a:spcAft>
              <a:buFont typeface="Wingdings 2"/>
              <a:buChar char=""/>
              <a:defRPr/>
            </a:pPr>
            <a:r>
              <a:rPr lang="en-US" dirty="0" smtClean="0"/>
              <a:t>Next best thing to scientific method, when scientific method cannot be used</a:t>
            </a:r>
          </a:p>
          <a:p>
            <a:pPr marL="320040" indent="-320040" fontAlgn="auto">
              <a:spcAft>
                <a:spcPts val="0"/>
              </a:spcAft>
              <a:buFont typeface="Wingdings 2"/>
              <a:buChar char=""/>
              <a:defRPr/>
            </a:pPr>
            <a:r>
              <a:rPr lang="en-US" dirty="0" smtClean="0"/>
              <a:t>Compares your performance to a peer's to see who is most successful</a:t>
            </a:r>
          </a:p>
          <a:p>
            <a:pPr marL="320040" indent="-320040" fontAlgn="auto">
              <a:spcAft>
                <a:spcPts val="0"/>
              </a:spcAft>
              <a:buFont typeface="Wingdings 2"/>
              <a:buChar char=""/>
              <a:defRPr/>
            </a:pPr>
            <a:r>
              <a:rPr lang="en-US" dirty="0" smtClean="0"/>
              <a:t>"a continuous process of measuring products, services and practices against one's toughest competitors and renowned industry leaders and learning from them"</a:t>
            </a:r>
          </a:p>
          <a:p>
            <a:pPr marL="320040" indent="-320040" fontAlgn="auto">
              <a:spcAft>
                <a:spcPts val="0"/>
              </a:spcAft>
              <a:buFont typeface="Wingdings 2"/>
              <a:buChar char=""/>
              <a:defRPr/>
            </a:pPr>
            <a:endParaRPr lang="en-US" dirty="0"/>
          </a:p>
        </p:txBody>
      </p:sp>
    </p:spTree>
    <p:extLst>
      <p:ext uri="{BB962C8B-B14F-4D97-AF65-F5344CB8AC3E}">
        <p14:creationId xmlns:p14="http://schemas.microsoft.com/office/powerpoint/2010/main" val="131002762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tx2">
                    <a:tint val="100000"/>
                    <a:satMod val="250000"/>
                  </a:schemeClr>
                </a:solidFill>
              </a:rPr>
              <a:t>Benchmarking Paradigm</a:t>
            </a:r>
            <a:endParaRPr lang="en-US" dirty="0">
              <a:solidFill>
                <a:schemeClr val="tx2">
                  <a:tint val="100000"/>
                  <a:satMod val="250000"/>
                </a:schemeClr>
              </a:solidFill>
            </a:endParaRPr>
          </a:p>
        </p:txBody>
      </p:sp>
      <p:sp>
        <p:nvSpPr>
          <p:cNvPr id="78851" name="Content Placeholder 2"/>
          <p:cNvSpPr>
            <a:spLocks noGrp="1"/>
          </p:cNvSpPr>
          <p:nvPr>
            <p:ph idx="1"/>
          </p:nvPr>
        </p:nvSpPr>
        <p:spPr/>
        <p:txBody>
          <a:bodyPr/>
          <a:lstStyle/>
          <a:p>
            <a:r>
              <a:rPr lang="en-US" altLang="en-US" smtClean="0"/>
              <a:t>Identify critical success factors and determine key indicators</a:t>
            </a:r>
          </a:p>
          <a:p>
            <a:r>
              <a:rPr lang="en-US" altLang="en-US" smtClean="0"/>
              <a:t>Collect information on the key indicators</a:t>
            </a:r>
          </a:p>
          <a:p>
            <a:r>
              <a:rPr lang="en-US" altLang="en-US" smtClean="0"/>
              <a:t>Search out extraordinary performers</a:t>
            </a:r>
          </a:p>
          <a:p>
            <a:r>
              <a:rPr lang="en-US" altLang="en-US" smtClean="0"/>
              <a:t>Identify factors that drive superior performance</a:t>
            </a:r>
          </a:p>
          <a:p>
            <a:r>
              <a:rPr lang="en-US" altLang="en-US" smtClean="0"/>
              <a:t>Adapt those factors to fit into your process</a:t>
            </a:r>
          </a:p>
          <a:p>
            <a:endParaRPr lang="en-US" altLang="en-US" smtClean="0"/>
          </a:p>
        </p:txBody>
      </p:sp>
    </p:spTree>
    <p:extLst>
      <p:ext uri="{BB962C8B-B14F-4D97-AF65-F5344CB8AC3E}">
        <p14:creationId xmlns:p14="http://schemas.microsoft.com/office/powerpoint/2010/main" val="36707162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endParaRPr lang="en-US">
              <a:solidFill>
                <a:schemeClr val="tx2">
                  <a:tint val="100000"/>
                  <a:satMod val="250000"/>
                </a:schemeClr>
              </a:solidFill>
            </a:endParaRPr>
          </a:p>
        </p:txBody>
      </p:sp>
      <p:sp>
        <p:nvSpPr>
          <p:cNvPr id="3" name="Content Placeholder 2"/>
          <p:cNvSpPr>
            <a:spLocks noGrp="1"/>
          </p:cNvSpPr>
          <p:nvPr>
            <p:ph idx="1"/>
          </p:nvPr>
        </p:nvSpPr>
        <p:spPr/>
        <p:txBody>
          <a:bodyPr>
            <a:normAutofit/>
          </a:bodyPr>
          <a:lstStyle/>
          <a:p>
            <a:pPr marL="320040" indent="-320040" fontAlgn="auto">
              <a:spcAft>
                <a:spcPts val="0"/>
              </a:spcAft>
              <a:buFont typeface="Wingdings 2"/>
              <a:buChar char=""/>
              <a:defRPr/>
            </a:pPr>
            <a:r>
              <a:rPr lang="en-US" dirty="0" smtClean="0"/>
              <a:t>There are a variety of benchmarking indicators: ratio, process, and outcome</a:t>
            </a:r>
          </a:p>
          <a:p>
            <a:pPr marL="320040" indent="-320040" fontAlgn="auto">
              <a:spcAft>
                <a:spcPts val="0"/>
              </a:spcAft>
              <a:buFont typeface="Wingdings 2"/>
              <a:buChar char=""/>
              <a:defRPr/>
            </a:pPr>
            <a:r>
              <a:rPr lang="en-US" dirty="0" smtClean="0"/>
              <a:t>Once data are gathered they are analyzed the same as in a formal research process, a process called gap analysis</a:t>
            </a:r>
          </a:p>
          <a:p>
            <a:pPr marL="320040" indent="-320040" fontAlgn="auto">
              <a:spcAft>
                <a:spcPts val="0"/>
              </a:spcAft>
              <a:buFont typeface="Wingdings 2"/>
              <a:buChar char=""/>
              <a:defRPr/>
            </a:pPr>
            <a:r>
              <a:rPr lang="en-US" dirty="0" smtClean="0"/>
              <a:t>Outcomes to acceptance of benchmarking results: denial, rationalization, and learning</a:t>
            </a:r>
          </a:p>
          <a:p>
            <a:pPr marL="320040" indent="-320040" fontAlgn="auto">
              <a:spcAft>
                <a:spcPts val="0"/>
              </a:spcAft>
              <a:buFont typeface="Wingdings 2"/>
              <a:buChar char=""/>
              <a:defRPr/>
            </a:pPr>
            <a:r>
              <a:rPr lang="en-US" dirty="0" smtClean="0"/>
              <a:t> Examples of projects used for benchmarking: incidence of  VAP, best practices in secretion clearance in CF, absenteeism, missed treatments</a:t>
            </a:r>
          </a:p>
          <a:p>
            <a:pPr marL="320040" indent="-320040" fontAlgn="auto">
              <a:spcAft>
                <a:spcPts val="0"/>
              </a:spcAft>
              <a:buFont typeface="Wingdings 2"/>
              <a:buChar char=""/>
              <a:defRPr/>
            </a:pPr>
            <a:endParaRPr lang="en-US" dirty="0"/>
          </a:p>
        </p:txBody>
      </p:sp>
    </p:spTree>
    <p:extLst>
      <p:ext uri="{BB962C8B-B14F-4D97-AF65-F5344CB8AC3E}">
        <p14:creationId xmlns:p14="http://schemas.microsoft.com/office/powerpoint/2010/main" val="96943080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Review of the Literature</a:t>
            </a:r>
            <a:endParaRPr lang="en-US" dirty="0"/>
          </a:p>
        </p:txBody>
      </p:sp>
      <p:sp>
        <p:nvSpPr>
          <p:cNvPr id="5" name="Content Placeholder 4"/>
          <p:cNvSpPr>
            <a:spLocks noGrp="1"/>
          </p:cNvSpPr>
          <p:nvPr>
            <p:ph sz="quarter" idx="1"/>
          </p:nvPr>
        </p:nvSpPr>
        <p:spPr/>
        <p:txBody>
          <a:bodyPr/>
          <a:lstStyle/>
          <a:p>
            <a:r>
              <a:rPr lang="en-US" dirty="0" smtClean="0"/>
              <a:t>Attributes of the literature review</a:t>
            </a:r>
          </a:p>
          <a:p>
            <a:r>
              <a:rPr lang="en-US" dirty="0" smtClean="0"/>
              <a:t>What are the resources to use</a:t>
            </a:r>
          </a:p>
          <a:p>
            <a:r>
              <a:rPr lang="en-US" dirty="0" smtClean="0"/>
              <a:t>What databases are available</a:t>
            </a:r>
          </a:p>
          <a:p>
            <a:r>
              <a:rPr lang="en-US" dirty="0" smtClean="0"/>
              <a:t>Writing the literature review</a:t>
            </a:r>
          </a:p>
          <a:p>
            <a:r>
              <a:rPr lang="en-US" dirty="0" smtClean="0"/>
              <a:t>Read literature reviews to understand the format and the language used</a:t>
            </a:r>
          </a:p>
          <a:p>
            <a:endParaRPr lang="en-US" dirty="0" smtClean="0"/>
          </a:p>
          <a:p>
            <a:endParaRPr lang="en-US" dirty="0"/>
          </a:p>
        </p:txBody>
      </p:sp>
    </p:spTree>
    <p:extLst>
      <p:ext uri="{BB962C8B-B14F-4D97-AF65-F5344CB8AC3E}">
        <p14:creationId xmlns:p14="http://schemas.microsoft.com/office/powerpoint/2010/main" val="144178470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successful literature review should:</a:t>
            </a:r>
            <a:endParaRPr lang="en-US" dirty="0"/>
          </a:p>
        </p:txBody>
      </p:sp>
      <p:sp>
        <p:nvSpPr>
          <p:cNvPr id="3" name="Content Placeholder 2"/>
          <p:cNvSpPr>
            <a:spLocks noGrp="1"/>
          </p:cNvSpPr>
          <p:nvPr>
            <p:ph sz="quarter" idx="1"/>
          </p:nvPr>
        </p:nvSpPr>
        <p:spPr/>
        <p:txBody>
          <a:bodyPr/>
          <a:lstStyle/>
          <a:p>
            <a:r>
              <a:rPr lang="en-US" dirty="0" smtClean="0"/>
              <a:t>Provide an overview of the available literature on the study topic</a:t>
            </a:r>
          </a:p>
          <a:p>
            <a:r>
              <a:rPr lang="en-US" dirty="0" smtClean="0"/>
              <a:t>Help determine what is known about the study topic</a:t>
            </a:r>
          </a:p>
          <a:p>
            <a:r>
              <a:rPr lang="en-US" dirty="0" smtClean="0"/>
              <a:t>Identify areas of controversy</a:t>
            </a:r>
          </a:p>
          <a:p>
            <a:r>
              <a:rPr lang="en-US" dirty="0" smtClean="0"/>
              <a:t>Identify areas of weakness in existing research</a:t>
            </a:r>
          </a:p>
          <a:p>
            <a:r>
              <a:rPr lang="en-US" dirty="0" smtClean="0"/>
              <a:t>Help formulate questions regarding further research</a:t>
            </a:r>
          </a:p>
          <a:p>
            <a:r>
              <a:rPr lang="en-US" dirty="0" smtClean="0"/>
              <a:t>Provide research tools/instruments</a:t>
            </a:r>
            <a:endParaRPr lang="en-US" dirty="0"/>
          </a:p>
        </p:txBody>
      </p:sp>
    </p:spTree>
    <p:extLst>
      <p:ext uri="{BB962C8B-B14F-4D97-AF65-F5344CB8AC3E}">
        <p14:creationId xmlns:p14="http://schemas.microsoft.com/office/powerpoint/2010/main" val="413633566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Characteristics of the Literature Review</a:t>
            </a:r>
            <a:endParaRPr lang="en-US" dirty="0"/>
          </a:p>
        </p:txBody>
      </p:sp>
      <p:sp>
        <p:nvSpPr>
          <p:cNvPr id="3" name="Content Placeholder 2"/>
          <p:cNvSpPr>
            <a:spLocks noGrp="1"/>
          </p:cNvSpPr>
          <p:nvPr>
            <p:ph sz="quarter" idx="1"/>
          </p:nvPr>
        </p:nvSpPr>
        <p:spPr/>
        <p:txBody>
          <a:bodyPr>
            <a:normAutofit fontScale="92500"/>
          </a:bodyPr>
          <a:lstStyle/>
          <a:p>
            <a:r>
              <a:rPr lang="en-US" dirty="0" smtClean="0"/>
              <a:t>Large, well-referenced section of a thesis or dissertation (chapter 2)</a:t>
            </a:r>
          </a:p>
          <a:p>
            <a:r>
              <a:rPr lang="en-US" dirty="0" smtClean="0"/>
              <a:t>Provides a solid basis for evaluating and understanding the depth and breadth of the research investigation</a:t>
            </a:r>
          </a:p>
          <a:p>
            <a:r>
              <a:rPr lang="en-US" dirty="0" smtClean="0"/>
              <a:t>Provides information with which the reader can contrast the results and conclusions of the current research</a:t>
            </a:r>
          </a:p>
          <a:p>
            <a:r>
              <a:rPr lang="en-US" dirty="0" smtClean="0"/>
              <a:t>Becomes the basis for the discussion section of the current research</a:t>
            </a:r>
          </a:p>
          <a:p>
            <a:pPr lvl="1"/>
            <a:r>
              <a:rPr lang="en-US" dirty="0" smtClean="0"/>
              <a:t>That which is the second section of the proposal becomes the basis of the discussion section</a:t>
            </a:r>
            <a:endParaRPr lang="en-US" dirty="0"/>
          </a:p>
        </p:txBody>
      </p:sp>
    </p:spTree>
    <p:extLst>
      <p:ext uri="{BB962C8B-B14F-4D97-AF65-F5344CB8AC3E}">
        <p14:creationId xmlns:p14="http://schemas.microsoft.com/office/powerpoint/2010/main" val="361141975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to Start?</a:t>
            </a:r>
            <a:endParaRPr lang="en-US" dirty="0"/>
          </a:p>
        </p:txBody>
      </p:sp>
      <p:sp>
        <p:nvSpPr>
          <p:cNvPr id="3" name="Content Placeholder 2"/>
          <p:cNvSpPr>
            <a:spLocks noGrp="1"/>
          </p:cNvSpPr>
          <p:nvPr>
            <p:ph sz="quarter" idx="1"/>
          </p:nvPr>
        </p:nvSpPr>
        <p:spPr/>
        <p:txBody>
          <a:bodyPr/>
          <a:lstStyle/>
          <a:p>
            <a:r>
              <a:rPr lang="en-US" dirty="0" smtClean="0"/>
              <a:t>A carefully-worded research question or hypothesis helps the researcher</a:t>
            </a:r>
          </a:p>
          <a:p>
            <a:pPr lvl="1"/>
            <a:r>
              <a:rPr lang="en-US" dirty="0" smtClean="0"/>
              <a:t>Choose the best resources and key words</a:t>
            </a:r>
          </a:p>
          <a:p>
            <a:pPr lvl="1"/>
            <a:r>
              <a:rPr lang="en-US" dirty="0" smtClean="0"/>
              <a:t>Avoid wasting time</a:t>
            </a:r>
          </a:p>
          <a:p>
            <a:pPr lvl="1"/>
            <a:endParaRPr lang="en-US" dirty="0" smtClean="0"/>
          </a:p>
          <a:p>
            <a:endParaRPr lang="en-US" dirty="0"/>
          </a:p>
        </p:txBody>
      </p:sp>
    </p:spTree>
    <p:extLst>
      <p:ext uri="{BB962C8B-B14F-4D97-AF65-F5344CB8AC3E}">
        <p14:creationId xmlns:p14="http://schemas.microsoft.com/office/powerpoint/2010/main" val="53238866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Selecting Resources</a:t>
            </a:r>
            <a:endParaRPr lang="en-US" dirty="0"/>
          </a:p>
        </p:txBody>
      </p:sp>
      <p:sp>
        <p:nvSpPr>
          <p:cNvPr id="3" name="Content Placeholder 2"/>
          <p:cNvSpPr>
            <a:spLocks noGrp="1"/>
          </p:cNvSpPr>
          <p:nvPr>
            <p:ph sz="quarter" idx="1"/>
          </p:nvPr>
        </p:nvSpPr>
        <p:spPr/>
        <p:txBody>
          <a:bodyPr/>
          <a:lstStyle/>
          <a:p>
            <a:r>
              <a:rPr lang="en-US" dirty="0" smtClean="0"/>
              <a:t>Books</a:t>
            </a:r>
          </a:p>
          <a:p>
            <a:pPr lvl="1"/>
            <a:r>
              <a:rPr lang="en-US" dirty="0" smtClean="0"/>
              <a:t>Help define terms</a:t>
            </a:r>
          </a:p>
          <a:p>
            <a:pPr lvl="1"/>
            <a:r>
              <a:rPr lang="en-US" dirty="0" smtClean="0"/>
              <a:t>Establish the state of practice</a:t>
            </a:r>
          </a:p>
          <a:p>
            <a:pPr lvl="1"/>
            <a:r>
              <a:rPr lang="en-US" dirty="0" smtClean="0"/>
              <a:t>Identify authorities</a:t>
            </a:r>
          </a:p>
          <a:p>
            <a:r>
              <a:rPr lang="en-US" dirty="0" smtClean="0"/>
              <a:t>Professional journals</a:t>
            </a:r>
          </a:p>
          <a:p>
            <a:pPr lvl="1"/>
            <a:r>
              <a:rPr lang="en-US" dirty="0" smtClean="0"/>
              <a:t>Provide primary information</a:t>
            </a:r>
          </a:p>
          <a:p>
            <a:pPr lvl="1"/>
            <a:r>
              <a:rPr lang="en-US" dirty="0" smtClean="0"/>
              <a:t>Scholarly, peer-reviewed</a:t>
            </a:r>
          </a:p>
          <a:p>
            <a:pPr lvl="1"/>
            <a:r>
              <a:rPr lang="en-US" dirty="0" smtClean="0"/>
              <a:t>Use online bibliographic databases</a:t>
            </a:r>
          </a:p>
          <a:p>
            <a:r>
              <a:rPr lang="en-US" dirty="0" smtClean="0"/>
              <a:t>Use the librarian</a:t>
            </a:r>
          </a:p>
        </p:txBody>
      </p:sp>
    </p:spTree>
    <p:extLst>
      <p:ext uri="{BB962C8B-B14F-4D97-AF65-F5344CB8AC3E}">
        <p14:creationId xmlns:p14="http://schemas.microsoft.com/office/powerpoint/2010/main" val="386019648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Medline: “Ovid” or “</a:t>
            </a:r>
            <a:r>
              <a:rPr lang="en-US" dirty="0" err="1" smtClean="0"/>
              <a:t>Pubmed</a:t>
            </a:r>
            <a:r>
              <a:rPr lang="en-US" dirty="0" smtClean="0"/>
              <a:t>”</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Links to biomedical information</a:t>
            </a:r>
          </a:p>
          <a:p>
            <a:r>
              <a:rPr lang="en-US" dirty="0" smtClean="0"/>
              <a:t>Uses a controlled vocabulary of Medical Subject Headings (</a:t>
            </a:r>
            <a:r>
              <a:rPr lang="en-US" dirty="0" err="1" smtClean="0"/>
              <a:t>MeSH</a:t>
            </a:r>
            <a:r>
              <a:rPr lang="en-US" dirty="0" smtClean="0"/>
              <a:t>), “key words”</a:t>
            </a:r>
          </a:p>
          <a:p>
            <a:pPr lvl="1"/>
            <a:r>
              <a:rPr lang="en-US" dirty="0" smtClean="0"/>
              <a:t>Can be combined with AND </a:t>
            </a:r>
            <a:r>
              <a:rPr lang="en-US" dirty="0" err="1" smtClean="0"/>
              <a:t>and</a:t>
            </a:r>
            <a:r>
              <a:rPr lang="en-US" dirty="0" smtClean="0"/>
              <a:t> OR to get precise results</a:t>
            </a:r>
          </a:p>
          <a:p>
            <a:r>
              <a:rPr lang="en-US" dirty="0" smtClean="0"/>
              <a:t>Authors’ names may be searched</a:t>
            </a:r>
          </a:p>
          <a:p>
            <a:r>
              <a:rPr lang="en-US" dirty="0" smtClean="0"/>
              <a:t>Limits</a:t>
            </a:r>
          </a:p>
          <a:p>
            <a:pPr lvl="1"/>
            <a:r>
              <a:rPr lang="en-US" dirty="0" smtClean="0"/>
              <a:t>Age</a:t>
            </a:r>
          </a:p>
          <a:p>
            <a:pPr lvl="1"/>
            <a:r>
              <a:rPr lang="en-US" dirty="0" smtClean="0"/>
              <a:t>Range of years</a:t>
            </a:r>
          </a:p>
          <a:p>
            <a:pPr lvl="1"/>
            <a:r>
              <a:rPr lang="en-US" dirty="0" smtClean="0"/>
              <a:t>Language</a:t>
            </a:r>
          </a:p>
          <a:p>
            <a:pPr lvl="1"/>
            <a:r>
              <a:rPr lang="en-US" dirty="0" smtClean="0"/>
              <a:t>Type of publication</a:t>
            </a:r>
          </a:p>
          <a:p>
            <a:pPr lvl="1"/>
            <a:r>
              <a:rPr lang="en-US" dirty="0" smtClean="0"/>
              <a:t>Etc.</a:t>
            </a:r>
            <a:endParaRPr lang="en-US" dirty="0"/>
          </a:p>
        </p:txBody>
      </p:sp>
    </p:spTree>
    <p:extLst>
      <p:ext uri="{BB962C8B-B14F-4D97-AF65-F5344CB8AC3E}">
        <p14:creationId xmlns:p14="http://schemas.microsoft.com/office/powerpoint/2010/main" val="64819393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Databases</a:t>
            </a:r>
            <a:endParaRPr lang="en-US" dirty="0"/>
          </a:p>
        </p:txBody>
      </p:sp>
      <p:sp>
        <p:nvSpPr>
          <p:cNvPr id="3" name="Content Placeholder 2"/>
          <p:cNvSpPr>
            <a:spLocks noGrp="1"/>
          </p:cNvSpPr>
          <p:nvPr>
            <p:ph sz="quarter" idx="1"/>
          </p:nvPr>
        </p:nvSpPr>
        <p:spPr/>
        <p:txBody>
          <a:bodyPr/>
          <a:lstStyle/>
          <a:p>
            <a:r>
              <a:rPr lang="en-US" dirty="0" smtClean="0"/>
              <a:t>CINAHL</a:t>
            </a:r>
          </a:p>
          <a:p>
            <a:pPr lvl="1"/>
            <a:r>
              <a:rPr lang="en-US" dirty="0" smtClean="0"/>
              <a:t>Allied health and nursing</a:t>
            </a:r>
          </a:p>
          <a:p>
            <a:pPr lvl="1"/>
            <a:r>
              <a:rPr lang="en-US" dirty="0" smtClean="0"/>
              <a:t>May not be peer reviewed, but may provide education and management literature</a:t>
            </a:r>
          </a:p>
          <a:p>
            <a:r>
              <a:rPr lang="en-US" dirty="0" smtClean="0"/>
              <a:t>Google Scholar</a:t>
            </a:r>
          </a:p>
          <a:p>
            <a:pPr lvl="1"/>
            <a:r>
              <a:rPr lang="en-US" dirty="0" smtClean="0"/>
              <a:t>Retrieval ranked by where the article was published, author, and frequency of citation</a:t>
            </a:r>
          </a:p>
          <a:p>
            <a:pPr lvl="1"/>
            <a:r>
              <a:rPr lang="en-US" dirty="0" smtClean="0"/>
              <a:t>Records of dissertations</a:t>
            </a:r>
          </a:p>
          <a:p>
            <a:pPr lvl="1"/>
            <a:r>
              <a:rPr lang="en-US" dirty="0" smtClean="0"/>
              <a:t>Advanced feature limits: specifies words or phrases, author, source, date, pdf availability</a:t>
            </a:r>
          </a:p>
        </p:txBody>
      </p:sp>
    </p:spTree>
    <p:extLst>
      <p:ext uri="{BB962C8B-B14F-4D97-AF65-F5344CB8AC3E}">
        <p14:creationId xmlns:p14="http://schemas.microsoft.com/office/powerpoint/2010/main" val="154449529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609600"/>
            <a:ext cx="8805333" cy="495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1082691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Database</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a:t>Education Resources Information Center </a:t>
            </a:r>
            <a:r>
              <a:rPr lang="en-US" dirty="0" smtClean="0"/>
              <a:t>(ERIC)</a:t>
            </a:r>
          </a:p>
          <a:p>
            <a:pPr lvl="1"/>
            <a:r>
              <a:rPr lang="en-US" dirty="0" smtClean="0"/>
              <a:t>Papers on educational issues</a:t>
            </a:r>
          </a:p>
          <a:p>
            <a:pPr lvl="1"/>
            <a:r>
              <a:rPr lang="en-US" dirty="0"/>
              <a:t>P</a:t>
            </a:r>
            <a:r>
              <a:rPr lang="en-US" dirty="0" smtClean="0"/>
              <a:t>rovides </a:t>
            </a:r>
            <a:r>
              <a:rPr lang="en-US" dirty="0"/>
              <a:t>a comprehensive, easy-to-use, searchable, Internet-based bibliographic and full-text database of education research and information for educators, researchers, and the general </a:t>
            </a:r>
            <a:r>
              <a:rPr lang="en-US" dirty="0" smtClean="0"/>
              <a:t>public</a:t>
            </a:r>
          </a:p>
          <a:p>
            <a:r>
              <a:rPr lang="en-US" dirty="0"/>
              <a:t>journal articles</a:t>
            </a:r>
          </a:p>
          <a:p>
            <a:r>
              <a:rPr lang="en-US" dirty="0"/>
              <a:t>books</a:t>
            </a:r>
          </a:p>
          <a:p>
            <a:r>
              <a:rPr lang="en-US" dirty="0"/>
              <a:t>research syntheses</a:t>
            </a:r>
          </a:p>
          <a:p>
            <a:r>
              <a:rPr lang="en-US" dirty="0"/>
              <a:t>conference papers</a:t>
            </a:r>
          </a:p>
          <a:p>
            <a:r>
              <a:rPr lang="en-US" dirty="0"/>
              <a:t>technical reports</a:t>
            </a:r>
          </a:p>
          <a:p>
            <a:r>
              <a:rPr lang="en-US" dirty="0"/>
              <a:t>dissertations</a:t>
            </a:r>
          </a:p>
          <a:p>
            <a:r>
              <a:rPr lang="en-US" dirty="0"/>
              <a:t>policy papers, and</a:t>
            </a:r>
          </a:p>
          <a:p>
            <a:r>
              <a:rPr lang="en-US" dirty="0"/>
              <a:t>other education-related </a:t>
            </a:r>
            <a:r>
              <a:rPr lang="en-US" dirty="0" smtClean="0"/>
              <a:t>materials</a:t>
            </a:r>
            <a:endParaRPr lang="en-US" dirty="0"/>
          </a:p>
        </p:txBody>
      </p:sp>
    </p:spTree>
    <p:extLst>
      <p:ext uri="{BB962C8B-B14F-4D97-AF65-F5344CB8AC3E}">
        <p14:creationId xmlns:p14="http://schemas.microsoft.com/office/powerpoint/2010/main" val="189779878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762000"/>
            <a:ext cx="8940800" cy="502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9259218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Writing the Literature Review</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Summarize each paper</a:t>
            </a:r>
          </a:p>
          <a:p>
            <a:pPr lvl="1"/>
            <a:r>
              <a:rPr lang="en-US" dirty="0" smtClean="0"/>
              <a:t>Read all the papers and determine the main outcomes of the studies</a:t>
            </a:r>
          </a:p>
          <a:p>
            <a:pPr lvl="1"/>
            <a:r>
              <a:rPr lang="en-US" dirty="0" smtClean="0"/>
              <a:t>Prepare an outline of those outcomes</a:t>
            </a:r>
          </a:p>
          <a:p>
            <a:pPr lvl="1"/>
            <a:r>
              <a:rPr lang="en-US" dirty="0" smtClean="0"/>
              <a:t>Summarize the papers</a:t>
            </a:r>
          </a:p>
          <a:p>
            <a:pPr lvl="1"/>
            <a:r>
              <a:rPr lang="en-US" dirty="0" smtClean="0"/>
              <a:t>In a study of </a:t>
            </a:r>
            <a:r>
              <a:rPr lang="en-US" u="sng" dirty="0" smtClean="0"/>
              <a:t>topic or n subjects with disease or disorder</a:t>
            </a:r>
            <a:r>
              <a:rPr lang="en-US" dirty="0" smtClean="0"/>
              <a:t>, </a:t>
            </a:r>
            <a:r>
              <a:rPr lang="en-US" u="sng" dirty="0" smtClean="0"/>
              <a:t>author</a:t>
            </a:r>
            <a:r>
              <a:rPr lang="en-US" dirty="0" smtClean="0"/>
              <a:t> found that there was </a:t>
            </a:r>
            <a:r>
              <a:rPr lang="en-US" u="sng" dirty="0" smtClean="0"/>
              <a:t>a difference/not a difference</a:t>
            </a:r>
            <a:r>
              <a:rPr lang="en-US" dirty="0" smtClean="0"/>
              <a:t> </a:t>
            </a:r>
            <a:r>
              <a:rPr lang="en-US" u="sng" dirty="0" smtClean="0"/>
              <a:t>(p= </a:t>
            </a:r>
            <a:r>
              <a:rPr lang="en-US" dirty="0" smtClean="0"/>
              <a:t>X) in the </a:t>
            </a:r>
            <a:r>
              <a:rPr lang="en-US" u="sng" dirty="0" smtClean="0"/>
              <a:t>dependent variable</a:t>
            </a:r>
            <a:r>
              <a:rPr lang="en-US" dirty="0" smtClean="0"/>
              <a:t> when the </a:t>
            </a:r>
            <a:r>
              <a:rPr lang="en-US" u="sng" dirty="0" smtClean="0"/>
              <a:t>independent variable</a:t>
            </a:r>
            <a:r>
              <a:rPr lang="en-US" dirty="0" smtClean="0"/>
              <a:t> was </a:t>
            </a:r>
            <a:r>
              <a:rPr lang="en-US" u="sng" dirty="0" smtClean="0"/>
              <a:t>used/changed.</a:t>
            </a:r>
            <a:r>
              <a:rPr lang="en-US" dirty="0" smtClean="0"/>
              <a:t> </a:t>
            </a:r>
          </a:p>
          <a:p>
            <a:pPr lvl="1"/>
            <a:r>
              <a:rPr lang="en-US" dirty="0" smtClean="0"/>
              <a:t>Describe their findings and conclusions</a:t>
            </a:r>
          </a:p>
          <a:p>
            <a:pPr lvl="1"/>
            <a:r>
              <a:rPr lang="en-US" dirty="0" smtClean="0"/>
              <a:t>Make your conclusions</a:t>
            </a:r>
          </a:p>
          <a:p>
            <a:pPr lvl="1"/>
            <a:r>
              <a:rPr lang="en-US" dirty="0" smtClean="0"/>
              <a:t>When preparing the manuscript of your project, make this the body of your discussion</a:t>
            </a:r>
            <a:endParaRPr lang="en-US" dirty="0"/>
          </a:p>
        </p:txBody>
      </p:sp>
    </p:spTree>
    <p:extLst>
      <p:ext uri="{BB962C8B-B14F-4D97-AF65-F5344CB8AC3E}">
        <p14:creationId xmlns:p14="http://schemas.microsoft.com/office/powerpoint/2010/main" val="297347279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normAutofit fontScale="90000"/>
          </a:bodyPr>
          <a:lstStyle/>
          <a:p>
            <a:pPr eaLnBrk="1" hangingPunct="1">
              <a:defRPr/>
            </a:pPr>
            <a:r>
              <a:rPr lang="en-US" sz="4400" smtClean="0"/>
              <a:t>Evidence-based practice and information literacy skills for cardiorespiratory therapy</a:t>
            </a:r>
          </a:p>
        </p:txBody>
      </p:sp>
      <p:sp>
        <p:nvSpPr>
          <p:cNvPr id="2051" name="Rectangle 3"/>
          <p:cNvSpPr>
            <a:spLocks noGrp="1" noChangeArrowheads="1"/>
          </p:cNvSpPr>
          <p:nvPr>
            <p:ph type="subTitle" idx="1"/>
          </p:nvPr>
        </p:nvSpPr>
        <p:spPr/>
        <p:txBody>
          <a:bodyPr/>
          <a:lstStyle/>
          <a:p>
            <a:pPr eaLnBrk="1" hangingPunct="1">
              <a:defRPr/>
            </a:pPr>
            <a:r>
              <a:rPr lang="en-US" dirty="0" err="1" smtClean="0"/>
              <a:t>Clista</a:t>
            </a:r>
            <a:r>
              <a:rPr lang="en-US" dirty="0" smtClean="0"/>
              <a:t> Clanton, MSLS, AHIP</a:t>
            </a:r>
          </a:p>
        </p:txBody>
      </p:sp>
    </p:spTree>
    <p:extLst>
      <p:ext uri="{BB962C8B-B14F-4D97-AF65-F5344CB8AC3E}">
        <p14:creationId xmlns:p14="http://schemas.microsoft.com/office/powerpoint/2010/main" val="4186079280"/>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defRPr/>
            </a:pPr>
            <a:r>
              <a:rPr lang="en-US" dirty="0" smtClean="0"/>
              <a:t>Evidence-based practice</a:t>
            </a:r>
          </a:p>
        </p:txBody>
      </p:sp>
      <p:sp>
        <p:nvSpPr>
          <p:cNvPr id="5" name="Content Placeholder 4"/>
          <p:cNvSpPr>
            <a:spLocks noGrp="1"/>
          </p:cNvSpPr>
          <p:nvPr>
            <p:ph idx="1"/>
          </p:nvPr>
        </p:nvSpPr>
        <p:spPr/>
        <p:txBody>
          <a:bodyPr/>
          <a:lstStyle/>
          <a:p>
            <a:pPr>
              <a:defRPr/>
            </a:pPr>
            <a:r>
              <a:rPr lang="en-US" dirty="0" smtClean="0"/>
              <a:t>Evidence-Based Practice (EBP) requires that decisions about health care are based on the best available, current, valid and relevant evidence. These decisions should be made by those receiving care, informed by the tacit and explicit knowledge of those providing care, within the context of available resources.</a:t>
            </a:r>
          </a:p>
          <a:p>
            <a:pPr>
              <a:defRPr/>
            </a:pPr>
            <a:endParaRPr lang="en-US" dirty="0"/>
          </a:p>
        </p:txBody>
      </p:sp>
      <p:sp>
        <p:nvSpPr>
          <p:cNvPr id="4100" name="TextBox 3"/>
          <p:cNvSpPr txBox="1">
            <a:spLocks noChangeArrowheads="1"/>
          </p:cNvSpPr>
          <p:nvPr/>
        </p:nvSpPr>
        <p:spPr bwMode="auto">
          <a:xfrm>
            <a:off x="817075" y="5410200"/>
            <a:ext cx="80772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itchFamily="2" charset="2"/>
              <a:buChar char="Ø"/>
              <a:defRPr sz="3200">
                <a:solidFill>
                  <a:schemeClr val="tx1"/>
                </a:solidFill>
                <a:latin typeface="Arial" pitchFamily="34"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pitchFamily="34" charset="0"/>
              </a:defRPr>
            </a:lvl2pPr>
            <a:lvl3pPr marL="1143000" indent="-228600">
              <a:spcBef>
                <a:spcPct val="20000"/>
              </a:spcBef>
              <a:buClr>
                <a:schemeClr val="accent2"/>
              </a:buClr>
              <a:buChar char="•"/>
              <a:defRPr sz="2400">
                <a:solidFill>
                  <a:schemeClr val="tx1"/>
                </a:solidFill>
                <a:latin typeface="Arial" pitchFamily="34"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pitchFamily="34" charset="0"/>
              </a:defRPr>
            </a:lvl4pPr>
            <a:lvl5pPr marL="2057400" indent="-228600">
              <a:spcBef>
                <a:spcPct val="20000"/>
              </a:spcBef>
              <a:buClr>
                <a:schemeClr val="hlink"/>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itchFamily="34" charset="0"/>
              </a:defRPr>
            </a:lvl9pPr>
          </a:lstStyle>
          <a:p>
            <a:pPr>
              <a:spcBef>
                <a:spcPct val="0"/>
              </a:spcBef>
              <a:buClrTx/>
              <a:buSzTx/>
              <a:buFontTx/>
              <a:buNone/>
            </a:pPr>
            <a:r>
              <a:rPr lang="en-US" altLang="en-US" sz="1600" dirty="0">
                <a:latin typeface="Corbel" pitchFamily="34" charset="0"/>
              </a:rPr>
              <a:t>Dawes, M., </a:t>
            </a:r>
            <a:r>
              <a:rPr lang="en-US" altLang="en-US" sz="1600" dirty="0" err="1">
                <a:latin typeface="Corbel" pitchFamily="34" charset="0"/>
              </a:rPr>
              <a:t>Summerskill</a:t>
            </a:r>
            <a:r>
              <a:rPr lang="en-US" altLang="en-US" sz="1600" dirty="0">
                <a:latin typeface="Corbel" pitchFamily="34" charset="0"/>
              </a:rPr>
              <a:t>, W., </a:t>
            </a:r>
            <a:r>
              <a:rPr lang="en-US" altLang="en-US" sz="1600" dirty="0" err="1">
                <a:latin typeface="Corbel" pitchFamily="34" charset="0"/>
              </a:rPr>
              <a:t>Glaszion</a:t>
            </a:r>
            <a:r>
              <a:rPr lang="en-US" altLang="en-US" sz="1600" dirty="0">
                <a:latin typeface="Corbel" pitchFamily="34" charset="0"/>
              </a:rPr>
              <a:t>, P., </a:t>
            </a:r>
            <a:r>
              <a:rPr lang="en-US" altLang="en-US" sz="1600" dirty="0" err="1">
                <a:latin typeface="Corbel" pitchFamily="34" charset="0"/>
              </a:rPr>
              <a:t>Cartabellotta</a:t>
            </a:r>
            <a:r>
              <a:rPr lang="en-US" altLang="en-US" sz="1600" dirty="0">
                <a:latin typeface="Corbel" pitchFamily="34" charset="0"/>
              </a:rPr>
              <a:t>, A., Martin, J., </a:t>
            </a:r>
            <a:r>
              <a:rPr lang="en-US" altLang="en-US" sz="1600" dirty="0" err="1">
                <a:latin typeface="Corbel" pitchFamily="34" charset="0"/>
              </a:rPr>
              <a:t>Hopayian</a:t>
            </a:r>
            <a:r>
              <a:rPr lang="en-US" altLang="en-US" sz="1600" dirty="0">
                <a:latin typeface="Corbel" pitchFamily="34" charset="0"/>
              </a:rPr>
              <a:t>, K. et al.  (2005) Sicily  statement on evidence-based practice.  </a:t>
            </a:r>
            <a:r>
              <a:rPr lang="en-US" altLang="en-US" sz="1600" i="1" dirty="0">
                <a:latin typeface="Corbel" pitchFamily="34" charset="0"/>
              </a:rPr>
              <a:t>BMC Medical Education</a:t>
            </a:r>
            <a:r>
              <a:rPr lang="en-US" altLang="en-US" sz="1600" dirty="0">
                <a:latin typeface="Corbel" pitchFamily="34" charset="0"/>
              </a:rPr>
              <a:t>, 5.  Retrieved 7/22/09 from </a:t>
            </a:r>
            <a:r>
              <a:rPr lang="en-US" altLang="en-US" sz="1600" dirty="0">
                <a:latin typeface="Corbel" pitchFamily="34" charset="0"/>
                <a:hlinkClick r:id="rId2"/>
              </a:rPr>
              <a:t>http://www.biomedcentral.com/1472-6920/5/1</a:t>
            </a:r>
            <a:endParaRPr lang="en-US" altLang="en-US" sz="1600" dirty="0">
              <a:latin typeface="Corbel" pitchFamily="34" charset="0"/>
            </a:endParaRPr>
          </a:p>
        </p:txBody>
      </p:sp>
    </p:spTree>
    <p:extLst>
      <p:ext uri="{BB962C8B-B14F-4D97-AF65-F5344CB8AC3E}">
        <p14:creationId xmlns:p14="http://schemas.microsoft.com/office/powerpoint/2010/main" val="3234150074"/>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533400"/>
            <a:ext cx="7958138"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TextBox 4"/>
          <p:cNvSpPr txBox="1">
            <a:spLocks noChangeArrowheads="1"/>
          </p:cNvSpPr>
          <p:nvPr/>
        </p:nvSpPr>
        <p:spPr bwMode="auto">
          <a:xfrm>
            <a:off x="921945" y="5721790"/>
            <a:ext cx="80216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80000"/>
              <a:buFont typeface="Wingdings" pitchFamily="2" charset="2"/>
              <a:buChar char="Ø"/>
              <a:defRPr sz="3200">
                <a:solidFill>
                  <a:schemeClr val="tx1"/>
                </a:solidFill>
                <a:latin typeface="Arial" pitchFamily="34"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pitchFamily="34" charset="0"/>
              </a:defRPr>
            </a:lvl2pPr>
            <a:lvl3pPr marL="1143000" indent="-228600">
              <a:spcBef>
                <a:spcPct val="20000"/>
              </a:spcBef>
              <a:buClr>
                <a:schemeClr val="accent2"/>
              </a:buClr>
              <a:buChar char="•"/>
              <a:defRPr sz="2400">
                <a:solidFill>
                  <a:schemeClr val="tx1"/>
                </a:solidFill>
                <a:latin typeface="Arial" pitchFamily="34"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pitchFamily="34" charset="0"/>
              </a:defRPr>
            </a:lvl4pPr>
            <a:lvl5pPr marL="2057400" indent="-228600">
              <a:spcBef>
                <a:spcPct val="20000"/>
              </a:spcBef>
              <a:buClr>
                <a:schemeClr val="hlink"/>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itchFamily="34" charset="0"/>
              </a:defRPr>
            </a:lvl9pPr>
          </a:lstStyle>
          <a:p>
            <a:pPr>
              <a:spcBef>
                <a:spcPct val="0"/>
              </a:spcBef>
              <a:buClrTx/>
              <a:buSzTx/>
              <a:buFontTx/>
              <a:buNone/>
            </a:pPr>
            <a:r>
              <a:rPr lang="en-US" altLang="en-US" sz="1600" dirty="0">
                <a:latin typeface="Corbel" pitchFamily="34" charset="0"/>
              </a:rPr>
              <a:t>Adapted from: </a:t>
            </a:r>
            <a:r>
              <a:rPr lang="en-US" altLang="en-US" sz="1600" dirty="0" err="1">
                <a:latin typeface="Corbel" pitchFamily="34" charset="0"/>
              </a:rPr>
              <a:t>Sackett</a:t>
            </a:r>
            <a:r>
              <a:rPr lang="en-US" altLang="en-US" sz="1600" dirty="0">
                <a:latin typeface="Corbel" pitchFamily="34" charset="0"/>
              </a:rPr>
              <a:t> D.L., Rosenberg M.C., Gray J.A., Haynes R.B., Richardson W.S. (1996).</a:t>
            </a:r>
          </a:p>
          <a:p>
            <a:pPr>
              <a:spcBef>
                <a:spcPct val="0"/>
              </a:spcBef>
              <a:buClrTx/>
              <a:buSzTx/>
              <a:buFontTx/>
              <a:buNone/>
            </a:pPr>
            <a:r>
              <a:rPr lang="en-US" altLang="en-US" sz="1600" dirty="0">
                <a:latin typeface="Corbel" pitchFamily="34" charset="0"/>
              </a:rPr>
              <a:t> Evidence based medicine: what it is and what it isn't. </a:t>
            </a:r>
            <a:r>
              <a:rPr lang="en-US" altLang="en-US" sz="1600" i="1" dirty="0">
                <a:latin typeface="Corbel" pitchFamily="34" charset="0"/>
              </a:rPr>
              <a:t>BMJ, </a:t>
            </a:r>
            <a:r>
              <a:rPr lang="en-US" altLang="en-US" sz="1600" dirty="0">
                <a:latin typeface="Corbel" pitchFamily="34" charset="0"/>
              </a:rPr>
              <a:t>312, 71-72.</a:t>
            </a:r>
          </a:p>
        </p:txBody>
      </p:sp>
    </p:spTree>
    <p:extLst>
      <p:ext uri="{BB962C8B-B14F-4D97-AF65-F5344CB8AC3E}">
        <p14:creationId xmlns:p14="http://schemas.microsoft.com/office/powerpoint/2010/main" val="339838579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olidFill>
                  <a:schemeClr val="accent1">
                    <a:satMod val="150000"/>
                  </a:schemeClr>
                </a:solidFill>
              </a:rPr>
              <a:t>Background Questions</a:t>
            </a:r>
            <a:endParaRPr lang="en-US" dirty="0"/>
          </a:p>
        </p:txBody>
      </p:sp>
      <p:sp>
        <p:nvSpPr>
          <p:cNvPr id="3" name="Content Placeholder 2"/>
          <p:cNvSpPr>
            <a:spLocks noGrp="1"/>
          </p:cNvSpPr>
          <p:nvPr>
            <p:ph idx="1"/>
          </p:nvPr>
        </p:nvSpPr>
        <p:spPr/>
        <p:txBody>
          <a:bodyPr/>
          <a:lstStyle/>
          <a:p>
            <a:pPr marL="438912" indent="-320040" eaLnBrk="1" fontAlgn="auto" hangingPunct="1">
              <a:spcBef>
                <a:spcPts val="0"/>
              </a:spcBef>
              <a:spcAft>
                <a:spcPts val="0"/>
              </a:spcAft>
              <a:buFont typeface="Wingdings 2"/>
              <a:buChar char=""/>
              <a:defRPr/>
            </a:pPr>
            <a:r>
              <a:rPr lang="en-US" dirty="0" smtClean="0"/>
              <a:t>Background questions ask for general information about a condition or thing.</a:t>
            </a:r>
          </a:p>
          <a:p>
            <a:pPr marL="731520" lvl="1" indent="-274320" eaLnBrk="1" fontAlgn="auto" hangingPunct="1">
              <a:spcAft>
                <a:spcPts val="0"/>
              </a:spcAft>
              <a:buFont typeface="Wingdings"/>
              <a:buChar char=""/>
              <a:defRPr/>
            </a:pPr>
            <a:r>
              <a:rPr lang="en-US" dirty="0" smtClean="0"/>
              <a:t>A question root (who, what, when, etc) combined with a verb.</a:t>
            </a:r>
          </a:p>
          <a:p>
            <a:pPr marL="731520" lvl="1" indent="-274320" eaLnBrk="1" fontAlgn="auto" hangingPunct="1">
              <a:spcAft>
                <a:spcPts val="0"/>
              </a:spcAft>
              <a:buFont typeface="Wingdings"/>
              <a:buChar char=""/>
              <a:defRPr/>
            </a:pPr>
            <a:r>
              <a:rPr lang="en-US" dirty="0" smtClean="0"/>
              <a:t>A disorder, test, treatment, or some other form of healthcare.</a:t>
            </a:r>
          </a:p>
          <a:p>
            <a:pPr marL="1131570" lvl="2" indent="-274320" eaLnBrk="1" fontAlgn="auto" hangingPunct="1">
              <a:spcAft>
                <a:spcPts val="0"/>
              </a:spcAft>
              <a:buFont typeface="Wingdings"/>
              <a:buChar char=""/>
              <a:defRPr/>
            </a:pPr>
            <a:r>
              <a:rPr lang="en-US" dirty="0" smtClean="0">
                <a:solidFill>
                  <a:schemeClr val="tx2"/>
                </a:solidFill>
              </a:rPr>
              <a:t>What are the causes of COPD?</a:t>
            </a:r>
          </a:p>
          <a:p>
            <a:pPr>
              <a:defRPr/>
            </a:pPr>
            <a:endParaRPr lang="en-US" dirty="0"/>
          </a:p>
        </p:txBody>
      </p:sp>
      <p:sp>
        <p:nvSpPr>
          <p:cNvPr id="4" name="TextBox 6"/>
          <p:cNvSpPr txBox="1">
            <a:spLocks noChangeArrowheads="1"/>
          </p:cNvSpPr>
          <p:nvPr/>
        </p:nvSpPr>
        <p:spPr bwMode="auto">
          <a:xfrm>
            <a:off x="914400" y="5791200"/>
            <a:ext cx="7696200" cy="4619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itchFamily="2" charset="2"/>
              <a:buChar char="Ø"/>
              <a:defRPr sz="3200">
                <a:solidFill>
                  <a:schemeClr val="tx1"/>
                </a:solidFill>
                <a:latin typeface="Arial" pitchFamily="34"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pitchFamily="34" charset="0"/>
              </a:defRPr>
            </a:lvl2pPr>
            <a:lvl3pPr marL="1143000" indent="-228600">
              <a:spcBef>
                <a:spcPct val="20000"/>
              </a:spcBef>
              <a:buClr>
                <a:schemeClr val="accent2"/>
              </a:buClr>
              <a:buChar char="•"/>
              <a:defRPr sz="2400">
                <a:solidFill>
                  <a:schemeClr val="tx1"/>
                </a:solidFill>
                <a:latin typeface="Arial" pitchFamily="34"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pitchFamily="34" charset="0"/>
              </a:defRPr>
            </a:lvl4pPr>
            <a:lvl5pPr marL="2057400" indent="-228600">
              <a:spcBef>
                <a:spcPct val="20000"/>
              </a:spcBef>
              <a:buClr>
                <a:schemeClr val="hlink"/>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itchFamily="34" charset="0"/>
              </a:defRPr>
            </a:lvl9pPr>
          </a:lstStyle>
          <a:p>
            <a:pPr algn="ctr">
              <a:spcBef>
                <a:spcPct val="0"/>
              </a:spcBef>
              <a:buClrTx/>
              <a:buSzTx/>
              <a:buFontTx/>
              <a:buNone/>
            </a:pPr>
            <a:r>
              <a:rPr lang="en-US" altLang="en-US" sz="2400">
                <a:latin typeface="Corbel" pitchFamily="34" charset="0"/>
              </a:rPr>
              <a:t>Background questions are typically answered by textbooks.  </a:t>
            </a:r>
          </a:p>
        </p:txBody>
      </p:sp>
    </p:spTree>
    <p:extLst>
      <p:ext uri="{BB962C8B-B14F-4D97-AF65-F5344CB8AC3E}">
        <p14:creationId xmlns:p14="http://schemas.microsoft.com/office/powerpoint/2010/main" val="39895589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olidFill>
                  <a:schemeClr val="accent1">
                    <a:satMod val="150000"/>
                  </a:schemeClr>
                </a:solidFill>
              </a:rPr>
              <a:t>Foreground Questions</a:t>
            </a:r>
            <a:endParaRPr lang="en-US" dirty="0"/>
          </a:p>
        </p:txBody>
      </p:sp>
      <p:sp>
        <p:nvSpPr>
          <p:cNvPr id="3" name="Content Placeholder 2"/>
          <p:cNvSpPr>
            <a:spLocks noGrp="1"/>
          </p:cNvSpPr>
          <p:nvPr>
            <p:ph idx="1"/>
          </p:nvPr>
        </p:nvSpPr>
        <p:spPr/>
        <p:txBody>
          <a:bodyPr/>
          <a:lstStyle/>
          <a:p>
            <a:pPr>
              <a:defRPr/>
            </a:pPr>
            <a:r>
              <a:rPr lang="en-US" dirty="0" smtClean="0"/>
              <a:t>Foreground questions ask for specific knowledge about a specific patient with a specific condition.</a:t>
            </a:r>
          </a:p>
          <a:p>
            <a:pPr lvl="1">
              <a:defRPr/>
            </a:pPr>
            <a:r>
              <a:rPr lang="en-US" dirty="0" smtClean="0">
                <a:effectLst/>
              </a:rPr>
              <a:t>Do patients </a:t>
            </a:r>
            <a:r>
              <a:rPr lang="en-US" dirty="0" err="1" smtClean="0">
                <a:effectLst/>
              </a:rPr>
              <a:t>intubated</a:t>
            </a:r>
            <a:r>
              <a:rPr lang="en-US" dirty="0" smtClean="0">
                <a:effectLst/>
              </a:rPr>
              <a:t> in the field experience higher rates of hospital-acquired pneumonia than those who are </a:t>
            </a:r>
            <a:r>
              <a:rPr lang="en-US" dirty="0" err="1" smtClean="0">
                <a:effectLst/>
              </a:rPr>
              <a:t>intubated</a:t>
            </a:r>
            <a:r>
              <a:rPr lang="en-US" dirty="0" smtClean="0">
                <a:effectLst/>
              </a:rPr>
              <a:t> after hospital admission?</a:t>
            </a:r>
          </a:p>
          <a:p>
            <a:pPr lvl="1">
              <a:defRPr/>
            </a:pPr>
            <a:endParaRPr lang="en-US" dirty="0" smtClean="0"/>
          </a:p>
        </p:txBody>
      </p:sp>
      <p:sp>
        <p:nvSpPr>
          <p:cNvPr id="4" name="TextBox 4"/>
          <p:cNvSpPr txBox="1">
            <a:spLocks noChangeArrowheads="1"/>
          </p:cNvSpPr>
          <p:nvPr/>
        </p:nvSpPr>
        <p:spPr bwMode="auto">
          <a:xfrm>
            <a:off x="1219200" y="4953000"/>
            <a:ext cx="6781800" cy="120015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itchFamily="2" charset="2"/>
              <a:buChar char="Ø"/>
              <a:defRPr sz="3200">
                <a:solidFill>
                  <a:schemeClr val="tx1"/>
                </a:solidFill>
                <a:latin typeface="Arial" pitchFamily="34"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pitchFamily="34" charset="0"/>
              </a:defRPr>
            </a:lvl2pPr>
            <a:lvl3pPr marL="1143000" indent="-228600">
              <a:spcBef>
                <a:spcPct val="20000"/>
              </a:spcBef>
              <a:buClr>
                <a:schemeClr val="accent2"/>
              </a:buClr>
              <a:buChar char="•"/>
              <a:defRPr sz="2400">
                <a:solidFill>
                  <a:schemeClr val="tx1"/>
                </a:solidFill>
                <a:latin typeface="Arial" pitchFamily="34"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pitchFamily="34" charset="0"/>
              </a:defRPr>
            </a:lvl4pPr>
            <a:lvl5pPr marL="2057400" indent="-228600">
              <a:spcBef>
                <a:spcPct val="20000"/>
              </a:spcBef>
              <a:buClr>
                <a:schemeClr val="hlink"/>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itchFamily="34" charset="0"/>
              </a:defRPr>
            </a:lvl9pPr>
          </a:lstStyle>
          <a:p>
            <a:pPr algn="ctr">
              <a:spcBef>
                <a:spcPct val="0"/>
              </a:spcBef>
              <a:buClrTx/>
              <a:buSzTx/>
              <a:buFontTx/>
              <a:buNone/>
            </a:pPr>
            <a:r>
              <a:rPr lang="en-US" altLang="en-US" sz="2400">
                <a:latin typeface="Corbel" pitchFamily="34" charset="0"/>
              </a:rPr>
              <a:t>Foreground questions are typically answered </a:t>
            </a:r>
            <a:br>
              <a:rPr lang="en-US" altLang="en-US" sz="2400">
                <a:latin typeface="Corbel" pitchFamily="34" charset="0"/>
              </a:rPr>
            </a:br>
            <a:r>
              <a:rPr lang="en-US" altLang="en-US" sz="2400">
                <a:latin typeface="Corbel" pitchFamily="34" charset="0"/>
              </a:rPr>
              <a:t>by databases that access the research </a:t>
            </a:r>
            <a:br>
              <a:rPr lang="en-US" altLang="en-US" sz="2400">
                <a:latin typeface="Corbel" pitchFamily="34" charset="0"/>
              </a:rPr>
            </a:br>
            <a:r>
              <a:rPr lang="en-US" altLang="en-US" sz="2400">
                <a:latin typeface="Corbel" pitchFamily="34" charset="0"/>
              </a:rPr>
              <a:t>literature found in journals</a:t>
            </a:r>
          </a:p>
        </p:txBody>
      </p:sp>
    </p:spTree>
    <p:extLst>
      <p:ext uri="{BB962C8B-B14F-4D97-AF65-F5344CB8AC3E}">
        <p14:creationId xmlns:p14="http://schemas.microsoft.com/office/powerpoint/2010/main" val="26224279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0"/>
          <p:cNvSpPr>
            <a:spLocks noChangeArrowheads="1"/>
          </p:cNvSpPr>
          <p:nvPr/>
        </p:nvSpPr>
        <p:spPr bwMode="auto">
          <a:xfrm>
            <a:off x="1447800" y="2209800"/>
            <a:ext cx="6248400" cy="3200400"/>
          </a:xfrm>
          <a:prstGeom prst="rect">
            <a:avLst/>
          </a:prstGeom>
          <a:solidFill>
            <a:schemeClr val="hlink"/>
          </a:solidFill>
          <a:ln w="9525">
            <a:solidFill>
              <a:schemeClr val="tx1"/>
            </a:solidFill>
            <a:miter lim="800000"/>
            <a:headEnd/>
            <a:tailEnd/>
          </a:ln>
        </p:spPr>
        <p:txBody>
          <a:bodyPr wrap="none" anchor="ctr"/>
          <a:lstStyle>
            <a:lvl1pPr>
              <a:spcBef>
                <a:spcPct val="20000"/>
              </a:spcBef>
              <a:buClr>
                <a:schemeClr val="hlink"/>
              </a:buClr>
              <a:buSzPct val="80000"/>
              <a:buFont typeface="Wingdings" pitchFamily="2" charset="2"/>
              <a:buChar char="Ø"/>
              <a:defRPr sz="3200">
                <a:solidFill>
                  <a:schemeClr val="tx1"/>
                </a:solidFill>
                <a:latin typeface="Arial" pitchFamily="34"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pitchFamily="34" charset="0"/>
              </a:defRPr>
            </a:lvl2pPr>
            <a:lvl3pPr marL="1143000" indent="-228600">
              <a:spcBef>
                <a:spcPct val="20000"/>
              </a:spcBef>
              <a:buClr>
                <a:schemeClr val="accent2"/>
              </a:buClr>
              <a:buChar char="•"/>
              <a:defRPr sz="2400">
                <a:solidFill>
                  <a:schemeClr val="tx1"/>
                </a:solidFill>
                <a:latin typeface="Arial" pitchFamily="34"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pitchFamily="34" charset="0"/>
              </a:defRPr>
            </a:lvl4pPr>
            <a:lvl5pPr marL="2057400" indent="-228600">
              <a:spcBef>
                <a:spcPct val="20000"/>
              </a:spcBef>
              <a:buClr>
                <a:schemeClr val="hlink"/>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itchFamily="34" charset="0"/>
              </a:defRPr>
            </a:lvl9pPr>
          </a:lstStyle>
          <a:p>
            <a:pPr>
              <a:spcBef>
                <a:spcPct val="0"/>
              </a:spcBef>
              <a:buClrTx/>
              <a:buSzTx/>
              <a:buFontTx/>
              <a:buNone/>
            </a:pPr>
            <a:endParaRPr lang="en-US" altLang="en-US" sz="1800"/>
          </a:p>
        </p:txBody>
      </p:sp>
      <p:sp>
        <p:nvSpPr>
          <p:cNvPr id="8195" name="Line 11"/>
          <p:cNvSpPr>
            <a:spLocks noChangeShapeType="1"/>
          </p:cNvSpPr>
          <p:nvPr/>
        </p:nvSpPr>
        <p:spPr bwMode="auto">
          <a:xfrm>
            <a:off x="1447800" y="2209800"/>
            <a:ext cx="6248400" cy="3200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96" name="Text Box 12"/>
          <p:cNvSpPr txBox="1">
            <a:spLocks noChangeArrowheads="1"/>
          </p:cNvSpPr>
          <p:nvPr/>
        </p:nvSpPr>
        <p:spPr bwMode="auto">
          <a:xfrm>
            <a:off x="2209800" y="5791200"/>
            <a:ext cx="5105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itchFamily="2" charset="2"/>
              <a:buChar char="Ø"/>
              <a:defRPr sz="3200">
                <a:solidFill>
                  <a:schemeClr val="tx1"/>
                </a:solidFill>
                <a:latin typeface="Arial" pitchFamily="34"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pitchFamily="34" charset="0"/>
              </a:defRPr>
            </a:lvl2pPr>
            <a:lvl3pPr marL="1143000" indent="-228600">
              <a:spcBef>
                <a:spcPct val="20000"/>
              </a:spcBef>
              <a:buClr>
                <a:schemeClr val="accent2"/>
              </a:buClr>
              <a:buChar char="•"/>
              <a:defRPr sz="2400">
                <a:solidFill>
                  <a:schemeClr val="tx1"/>
                </a:solidFill>
                <a:latin typeface="Arial" pitchFamily="34"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pitchFamily="34" charset="0"/>
              </a:defRPr>
            </a:lvl4pPr>
            <a:lvl5pPr marL="2057400" indent="-228600">
              <a:spcBef>
                <a:spcPct val="20000"/>
              </a:spcBef>
              <a:buClr>
                <a:schemeClr val="hlink"/>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itchFamily="34" charset="0"/>
              </a:defRPr>
            </a:lvl9pPr>
          </a:lstStyle>
          <a:p>
            <a:pPr algn="ctr" eaLnBrk="1" hangingPunct="1">
              <a:spcBef>
                <a:spcPct val="50000"/>
              </a:spcBef>
              <a:buClrTx/>
              <a:buSzTx/>
              <a:buFontTx/>
              <a:buNone/>
            </a:pPr>
            <a:r>
              <a:rPr lang="en-US" altLang="en-US" sz="2400">
                <a:latin typeface="Times New Roman" pitchFamily="18" charset="0"/>
              </a:rPr>
              <a:t>Experience with Condition</a:t>
            </a:r>
          </a:p>
        </p:txBody>
      </p:sp>
      <p:sp>
        <p:nvSpPr>
          <p:cNvPr id="8197" name="Text Box 13"/>
          <p:cNvSpPr txBox="1">
            <a:spLocks noChangeArrowheads="1"/>
          </p:cNvSpPr>
          <p:nvPr/>
        </p:nvSpPr>
        <p:spPr bwMode="auto">
          <a:xfrm>
            <a:off x="2057400" y="4191000"/>
            <a:ext cx="2590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itchFamily="2" charset="2"/>
              <a:buChar char="Ø"/>
              <a:defRPr sz="3200">
                <a:solidFill>
                  <a:schemeClr val="tx1"/>
                </a:solidFill>
                <a:latin typeface="Arial" pitchFamily="34"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pitchFamily="34" charset="0"/>
              </a:defRPr>
            </a:lvl2pPr>
            <a:lvl3pPr marL="1143000" indent="-228600">
              <a:spcBef>
                <a:spcPct val="20000"/>
              </a:spcBef>
              <a:buClr>
                <a:schemeClr val="accent2"/>
              </a:buClr>
              <a:buChar char="•"/>
              <a:defRPr sz="2400">
                <a:solidFill>
                  <a:schemeClr val="tx1"/>
                </a:solidFill>
                <a:latin typeface="Arial" pitchFamily="34"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pitchFamily="34" charset="0"/>
              </a:defRPr>
            </a:lvl4pPr>
            <a:lvl5pPr marL="2057400" indent="-228600">
              <a:spcBef>
                <a:spcPct val="20000"/>
              </a:spcBef>
              <a:buClr>
                <a:schemeClr val="hlink"/>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itchFamily="34" charset="0"/>
              </a:defRPr>
            </a:lvl9pPr>
          </a:lstStyle>
          <a:p>
            <a:pPr eaLnBrk="1" hangingPunct="1">
              <a:spcBef>
                <a:spcPct val="50000"/>
              </a:spcBef>
              <a:buClrTx/>
              <a:buSzTx/>
              <a:buFontTx/>
              <a:buNone/>
            </a:pPr>
            <a:r>
              <a:rPr lang="en-US" altLang="en-US" sz="2400">
                <a:solidFill>
                  <a:schemeClr val="accent2"/>
                </a:solidFill>
                <a:latin typeface="Times New Roman" pitchFamily="18" charset="0"/>
              </a:rPr>
              <a:t>Background</a:t>
            </a:r>
          </a:p>
        </p:txBody>
      </p:sp>
      <p:sp>
        <p:nvSpPr>
          <p:cNvPr id="8198" name="Text Box 14"/>
          <p:cNvSpPr txBox="1">
            <a:spLocks noChangeArrowheads="1"/>
          </p:cNvSpPr>
          <p:nvPr/>
        </p:nvSpPr>
        <p:spPr bwMode="auto">
          <a:xfrm>
            <a:off x="4267200" y="2667000"/>
            <a:ext cx="274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itchFamily="2" charset="2"/>
              <a:buChar char="Ø"/>
              <a:defRPr sz="3200">
                <a:solidFill>
                  <a:schemeClr val="tx1"/>
                </a:solidFill>
                <a:latin typeface="Arial" pitchFamily="34"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pitchFamily="34" charset="0"/>
              </a:defRPr>
            </a:lvl2pPr>
            <a:lvl3pPr marL="1143000" indent="-228600">
              <a:spcBef>
                <a:spcPct val="20000"/>
              </a:spcBef>
              <a:buClr>
                <a:schemeClr val="accent2"/>
              </a:buClr>
              <a:buChar char="•"/>
              <a:defRPr sz="2400">
                <a:solidFill>
                  <a:schemeClr val="tx1"/>
                </a:solidFill>
                <a:latin typeface="Arial" pitchFamily="34"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pitchFamily="34" charset="0"/>
              </a:defRPr>
            </a:lvl4pPr>
            <a:lvl5pPr marL="2057400" indent="-228600">
              <a:spcBef>
                <a:spcPct val="20000"/>
              </a:spcBef>
              <a:buClr>
                <a:schemeClr val="hlink"/>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itchFamily="34" charset="0"/>
              </a:defRPr>
            </a:lvl9pPr>
          </a:lstStyle>
          <a:p>
            <a:pPr eaLnBrk="1" hangingPunct="1">
              <a:spcBef>
                <a:spcPct val="50000"/>
              </a:spcBef>
              <a:buClrTx/>
              <a:buSzTx/>
              <a:buFontTx/>
              <a:buNone/>
            </a:pPr>
            <a:r>
              <a:rPr lang="en-US" altLang="en-US" sz="2400">
                <a:solidFill>
                  <a:schemeClr val="accent2"/>
                </a:solidFill>
                <a:latin typeface="Times New Roman" pitchFamily="18" charset="0"/>
              </a:rPr>
              <a:t>Foreground</a:t>
            </a:r>
          </a:p>
        </p:txBody>
      </p:sp>
      <p:sp>
        <p:nvSpPr>
          <p:cNvPr id="8199" name="Line 15"/>
          <p:cNvSpPr>
            <a:spLocks noChangeShapeType="1"/>
          </p:cNvSpPr>
          <p:nvPr/>
        </p:nvSpPr>
        <p:spPr bwMode="auto">
          <a:xfrm>
            <a:off x="1447800" y="5638800"/>
            <a:ext cx="6172200" cy="0"/>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6640" name="Rectangle 16"/>
          <p:cNvSpPr>
            <a:spLocks noGrp="1" noChangeArrowheads="1"/>
          </p:cNvSpPr>
          <p:nvPr>
            <p:ph type="title"/>
          </p:nvPr>
        </p:nvSpPr>
        <p:spPr/>
        <p:txBody>
          <a:bodyPr/>
          <a:lstStyle/>
          <a:p>
            <a:pPr eaLnBrk="1" hangingPunct="1">
              <a:defRPr/>
            </a:pPr>
            <a:r>
              <a:rPr lang="en-US" smtClean="0"/>
              <a:t>Background vs. Foreground</a:t>
            </a:r>
          </a:p>
        </p:txBody>
      </p:sp>
    </p:spTree>
    <p:extLst>
      <p:ext uri="{BB962C8B-B14F-4D97-AF65-F5344CB8AC3E}">
        <p14:creationId xmlns:p14="http://schemas.microsoft.com/office/powerpoint/2010/main" val="1103560061"/>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defRPr/>
            </a:pPr>
            <a:r>
              <a:rPr lang="en-US" dirty="0" smtClean="0">
                <a:solidFill>
                  <a:schemeClr val="accent1">
                    <a:satMod val="150000"/>
                  </a:schemeClr>
                </a:solidFill>
              </a:rPr>
              <a:t>Developing the question</a:t>
            </a:r>
            <a:endParaRPr lang="en-US" dirty="0" smtClean="0"/>
          </a:p>
        </p:txBody>
      </p:sp>
      <p:sp>
        <p:nvSpPr>
          <p:cNvPr id="18435" name="Rectangle 3"/>
          <p:cNvSpPr>
            <a:spLocks noGrp="1" noChangeArrowheads="1"/>
          </p:cNvSpPr>
          <p:nvPr>
            <p:ph type="body" idx="1"/>
          </p:nvPr>
        </p:nvSpPr>
        <p:spPr>
          <a:xfrm>
            <a:off x="457200" y="2819400"/>
            <a:ext cx="8229600" cy="838200"/>
          </a:xfrm>
        </p:spPr>
        <p:txBody>
          <a:bodyPr/>
          <a:lstStyle/>
          <a:p>
            <a:pPr eaLnBrk="1" hangingPunct="1">
              <a:defRPr/>
            </a:pPr>
            <a:r>
              <a:rPr lang="en-US" dirty="0" smtClean="0"/>
              <a:t>P = Patient/population/problem</a:t>
            </a:r>
          </a:p>
        </p:txBody>
      </p:sp>
      <p:sp>
        <p:nvSpPr>
          <p:cNvPr id="18436" name="Rectangle 4"/>
          <p:cNvSpPr>
            <a:spLocks noChangeArrowheads="1"/>
          </p:cNvSpPr>
          <p:nvPr/>
        </p:nvSpPr>
        <p:spPr bwMode="auto">
          <a:xfrm>
            <a:off x="457200" y="3657600"/>
            <a:ext cx="8229600" cy="838200"/>
          </a:xfrm>
          <a:prstGeom prst="rect">
            <a:avLst/>
          </a:prstGeom>
          <a:noFill/>
          <a:ln w="9525">
            <a:noFill/>
            <a:miter lim="800000"/>
            <a:headEnd/>
            <a:tailEnd/>
          </a:ln>
          <a:effectLst/>
        </p:spPr>
        <p:txBody>
          <a:bodyPr/>
          <a:lstStyle/>
          <a:p>
            <a:pPr marL="342900" indent="-342900" eaLnBrk="1" hangingPunct="1">
              <a:spcBef>
                <a:spcPct val="20000"/>
              </a:spcBef>
              <a:buClr>
                <a:schemeClr val="hlink"/>
              </a:buClr>
              <a:buSzPct val="80000"/>
              <a:buFont typeface="Wingdings" pitchFamily="2" charset="2"/>
              <a:buChar char="Ø"/>
              <a:defRPr/>
            </a:pPr>
            <a:r>
              <a:rPr lang="en-US" sz="3200" dirty="0">
                <a:effectLst>
                  <a:outerShdw blurRad="38100" dist="38100" dir="2700000" algn="tl">
                    <a:srgbClr val="000000"/>
                  </a:outerShdw>
                </a:effectLst>
                <a:latin typeface="Arial" charset="0"/>
              </a:rPr>
              <a:t>I  = Intervention</a:t>
            </a:r>
          </a:p>
        </p:txBody>
      </p:sp>
      <p:sp>
        <p:nvSpPr>
          <p:cNvPr id="18437" name="Rectangle 5"/>
          <p:cNvSpPr>
            <a:spLocks noChangeArrowheads="1"/>
          </p:cNvSpPr>
          <p:nvPr/>
        </p:nvSpPr>
        <p:spPr bwMode="auto">
          <a:xfrm>
            <a:off x="457200" y="4419600"/>
            <a:ext cx="8229600" cy="838200"/>
          </a:xfrm>
          <a:prstGeom prst="rect">
            <a:avLst/>
          </a:prstGeom>
          <a:noFill/>
          <a:ln w="9525">
            <a:noFill/>
            <a:miter lim="800000"/>
            <a:headEnd/>
            <a:tailEnd/>
          </a:ln>
          <a:effectLst/>
        </p:spPr>
        <p:txBody>
          <a:bodyPr/>
          <a:lstStyle/>
          <a:p>
            <a:pPr marL="342900" indent="-342900" eaLnBrk="1" hangingPunct="1">
              <a:spcBef>
                <a:spcPct val="20000"/>
              </a:spcBef>
              <a:buClr>
                <a:schemeClr val="hlink"/>
              </a:buClr>
              <a:buSzPct val="80000"/>
              <a:buFont typeface="Wingdings" pitchFamily="2" charset="2"/>
              <a:buChar char="Ø"/>
              <a:defRPr/>
            </a:pPr>
            <a:r>
              <a:rPr lang="en-US" sz="3200">
                <a:effectLst>
                  <a:outerShdw blurRad="38100" dist="38100" dir="2700000" algn="tl">
                    <a:srgbClr val="000000"/>
                  </a:outerShdw>
                </a:effectLst>
                <a:latin typeface="Arial" charset="0"/>
              </a:rPr>
              <a:t>C = Comparison with other treatments</a:t>
            </a:r>
          </a:p>
        </p:txBody>
      </p:sp>
      <p:sp>
        <p:nvSpPr>
          <p:cNvPr id="18438" name="Rectangle 6"/>
          <p:cNvSpPr>
            <a:spLocks noChangeArrowheads="1"/>
          </p:cNvSpPr>
          <p:nvPr/>
        </p:nvSpPr>
        <p:spPr bwMode="auto">
          <a:xfrm>
            <a:off x="457200" y="5181600"/>
            <a:ext cx="8229600" cy="838200"/>
          </a:xfrm>
          <a:prstGeom prst="rect">
            <a:avLst/>
          </a:prstGeom>
          <a:noFill/>
          <a:ln w="9525">
            <a:noFill/>
            <a:miter lim="800000"/>
            <a:headEnd/>
            <a:tailEnd/>
          </a:ln>
          <a:effectLst/>
        </p:spPr>
        <p:txBody>
          <a:bodyPr/>
          <a:lstStyle/>
          <a:p>
            <a:pPr marL="342900" indent="-342900" eaLnBrk="1" hangingPunct="1">
              <a:spcBef>
                <a:spcPct val="20000"/>
              </a:spcBef>
              <a:buClr>
                <a:schemeClr val="hlink"/>
              </a:buClr>
              <a:buSzPct val="80000"/>
              <a:buFont typeface="Wingdings" pitchFamily="2" charset="2"/>
              <a:buChar char="Ø"/>
              <a:defRPr/>
            </a:pPr>
            <a:r>
              <a:rPr lang="en-US" sz="3200">
                <a:effectLst>
                  <a:outerShdw blurRad="38100" dist="38100" dir="2700000" algn="tl">
                    <a:srgbClr val="000000"/>
                  </a:outerShdw>
                </a:effectLst>
                <a:latin typeface="Arial" charset="0"/>
              </a:rPr>
              <a:t>O = Outcome</a:t>
            </a:r>
          </a:p>
        </p:txBody>
      </p:sp>
      <p:sp>
        <p:nvSpPr>
          <p:cNvPr id="9223" name="Rectangle 3"/>
          <p:cNvSpPr txBox="1">
            <a:spLocks noChangeArrowheads="1"/>
          </p:cNvSpPr>
          <p:nvPr/>
        </p:nvSpPr>
        <p:spPr bwMode="auto">
          <a:xfrm>
            <a:off x="381000" y="1447800"/>
            <a:ext cx="82296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hlink"/>
              </a:buClr>
              <a:buSzPct val="80000"/>
              <a:buFont typeface="Wingdings" pitchFamily="2" charset="2"/>
              <a:buChar char="Ø"/>
              <a:defRPr sz="3200">
                <a:solidFill>
                  <a:schemeClr val="tx1"/>
                </a:solidFill>
                <a:latin typeface="Arial" pitchFamily="34" charset="0"/>
              </a:defRPr>
            </a:lvl1pPr>
            <a:lvl2pPr>
              <a:spcBef>
                <a:spcPct val="20000"/>
              </a:spcBef>
              <a:buClr>
                <a:schemeClr val="tx2"/>
              </a:buClr>
              <a:buSzPct val="50000"/>
              <a:buFont typeface="Wingdings" pitchFamily="2" charset="2"/>
              <a:buChar char="l"/>
              <a:defRPr sz="2800">
                <a:solidFill>
                  <a:schemeClr val="tx1"/>
                </a:solidFill>
                <a:latin typeface="Arial" pitchFamily="34" charset="0"/>
              </a:defRPr>
            </a:lvl2pPr>
            <a:lvl3pPr marL="1143000" indent="-228600">
              <a:spcBef>
                <a:spcPct val="20000"/>
              </a:spcBef>
              <a:buClr>
                <a:schemeClr val="accent2"/>
              </a:buClr>
              <a:buChar char="•"/>
              <a:defRPr sz="2400">
                <a:solidFill>
                  <a:schemeClr val="tx1"/>
                </a:solidFill>
                <a:latin typeface="Arial" pitchFamily="34"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pitchFamily="34" charset="0"/>
              </a:defRPr>
            </a:lvl4pPr>
            <a:lvl5pPr marL="2057400" indent="-228600">
              <a:spcBef>
                <a:spcPct val="20000"/>
              </a:spcBef>
              <a:buClr>
                <a:schemeClr val="hlink"/>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itchFamily="34" charset="0"/>
              </a:defRPr>
            </a:lvl9pPr>
          </a:lstStyle>
          <a:p>
            <a:pPr lvl="1" eaLnBrk="1" hangingPunct="1">
              <a:spcBef>
                <a:spcPct val="0"/>
              </a:spcBef>
              <a:buClrTx/>
              <a:buSzTx/>
              <a:buFontTx/>
              <a:buNone/>
            </a:pPr>
            <a:r>
              <a:rPr lang="en-US" altLang="en-US" sz="3200"/>
              <a:t>Foreground questions usually have four components.</a:t>
            </a:r>
          </a:p>
        </p:txBody>
      </p:sp>
    </p:spTree>
    <p:extLst>
      <p:ext uri="{BB962C8B-B14F-4D97-AF65-F5344CB8AC3E}">
        <p14:creationId xmlns:p14="http://schemas.microsoft.com/office/powerpoint/2010/main" val="3725373250"/>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381000" y="685800"/>
          <a:ext cx="8534400" cy="5578476"/>
        </p:xfrm>
        <a:graphic>
          <a:graphicData uri="http://schemas.openxmlformats.org/drawingml/2006/table">
            <a:tbl>
              <a:tblPr bandRow="1">
                <a:tableStyleId>{93296810-A885-4BE3-A3E7-6D5BEEA58F35}</a:tableStyleId>
              </a:tblPr>
              <a:tblGrid>
                <a:gridCol w="2971800"/>
                <a:gridCol w="5562600"/>
              </a:tblGrid>
              <a:tr h="1463207">
                <a:tc>
                  <a:txBody>
                    <a:bodyPr/>
                    <a:lstStyle/>
                    <a:p>
                      <a:r>
                        <a:rPr lang="en-US" sz="1800" dirty="0" smtClean="0"/>
                        <a:t>Patient</a:t>
                      </a:r>
                      <a:r>
                        <a:rPr lang="en-US" sz="1800" baseline="0" dirty="0" smtClean="0"/>
                        <a:t> population/disease</a:t>
                      </a:r>
                      <a:endParaRPr lang="en-US" sz="1800" dirty="0"/>
                    </a:p>
                  </a:txBody>
                  <a:tcPr marT="45725" marB="45725"/>
                </a:tc>
                <a:tc>
                  <a:txBody>
                    <a:bodyPr/>
                    <a:lstStyle/>
                    <a:p>
                      <a:r>
                        <a:rPr lang="en-US" sz="1800" dirty="0" smtClean="0"/>
                        <a:t>The patient population</a:t>
                      </a:r>
                      <a:r>
                        <a:rPr lang="en-US" sz="1800" baseline="0" dirty="0" smtClean="0"/>
                        <a:t> or disease of interest</a:t>
                      </a:r>
                      <a:br>
                        <a:rPr lang="en-US" sz="1800" baseline="0" dirty="0" smtClean="0"/>
                      </a:br>
                      <a:r>
                        <a:rPr lang="en-US" sz="1800" baseline="0" dirty="0" smtClean="0"/>
                        <a:t>- age</a:t>
                      </a:r>
                      <a:br>
                        <a:rPr lang="en-US" sz="1800" baseline="0" dirty="0" smtClean="0"/>
                      </a:br>
                      <a:r>
                        <a:rPr lang="en-US" sz="1800" baseline="0" dirty="0" smtClean="0"/>
                        <a:t>- gender</a:t>
                      </a:r>
                      <a:br>
                        <a:rPr lang="en-US" sz="1800" baseline="0" dirty="0" smtClean="0"/>
                      </a:br>
                      <a:r>
                        <a:rPr lang="en-US" sz="1800" baseline="0" dirty="0" smtClean="0"/>
                        <a:t>- ethnicity</a:t>
                      </a:r>
                      <a:br>
                        <a:rPr lang="en-US" sz="1800" baseline="0" dirty="0" smtClean="0"/>
                      </a:br>
                      <a:r>
                        <a:rPr lang="en-US" sz="1800" baseline="0" dirty="0" smtClean="0"/>
                        <a:t>- with certain disorder (e.g., hepatitis)</a:t>
                      </a:r>
                      <a:endParaRPr lang="en-US" sz="1800" dirty="0"/>
                    </a:p>
                  </a:txBody>
                  <a:tcPr marT="45725" marB="45725"/>
                </a:tc>
              </a:tr>
              <a:tr h="1188855">
                <a:tc>
                  <a:txBody>
                    <a:bodyPr/>
                    <a:lstStyle/>
                    <a:p>
                      <a:r>
                        <a:rPr lang="en-US" sz="1800" dirty="0" smtClean="0"/>
                        <a:t>Intervention</a:t>
                      </a:r>
                      <a:endParaRPr lang="en-US" sz="1800" dirty="0"/>
                    </a:p>
                  </a:txBody>
                  <a:tcPr marT="45725" marB="45725"/>
                </a:tc>
                <a:tc>
                  <a:txBody>
                    <a:bodyPr/>
                    <a:lstStyle/>
                    <a:p>
                      <a:r>
                        <a:rPr lang="en-US" sz="1800" dirty="0" smtClean="0"/>
                        <a:t>The intervention or range of interventions of interest</a:t>
                      </a:r>
                      <a:br>
                        <a:rPr lang="en-US" sz="1800" dirty="0" smtClean="0"/>
                      </a:br>
                      <a:r>
                        <a:rPr lang="en-US" sz="1800" dirty="0" smtClean="0"/>
                        <a:t>- Exposure to disease</a:t>
                      </a:r>
                      <a:br>
                        <a:rPr lang="en-US" sz="1800" dirty="0" smtClean="0"/>
                      </a:br>
                      <a:r>
                        <a:rPr lang="en-US" sz="1800" dirty="0" smtClean="0"/>
                        <a:t>- Prognostic factor A</a:t>
                      </a:r>
                      <a:br>
                        <a:rPr lang="en-US" sz="1800" dirty="0" smtClean="0"/>
                      </a:br>
                      <a:r>
                        <a:rPr lang="en-US" sz="1800" dirty="0" smtClean="0"/>
                        <a:t>- Risk</a:t>
                      </a:r>
                      <a:r>
                        <a:rPr lang="en-US" sz="1800" baseline="0" dirty="0" smtClean="0"/>
                        <a:t> behavior (e.g., smoking)</a:t>
                      </a:r>
                      <a:endParaRPr lang="en-US" sz="1800" dirty="0"/>
                    </a:p>
                  </a:txBody>
                  <a:tcPr marT="45725" marB="45725"/>
                </a:tc>
              </a:tr>
              <a:tr h="1463207">
                <a:tc>
                  <a:txBody>
                    <a:bodyPr/>
                    <a:lstStyle/>
                    <a:p>
                      <a:r>
                        <a:rPr lang="en-US" sz="1800" dirty="0" smtClean="0"/>
                        <a:t>Comparison</a:t>
                      </a:r>
                      <a:endParaRPr lang="en-US" sz="1800" dirty="0"/>
                    </a:p>
                  </a:txBody>
                  <a:tcPr marT="45725" marB="45725"/>
                </a:tc>
                <a:tc>
                  <a:txBody>
                    <a:bodyPr/>
                    <a:lstStyle/>
                    <a:p>
                      <a:r>
                        <a:rPr lang="en-US" sz="1800" dirty="0" smtClean="0"/>
                        <a:t>What you want to compare the intervention against</a:t>
                      </a:r>
                      <a:br>
                        <a:rPr lang="en-US" sz="1800" dirty="0" smtClean="0"/>
                      </a:br>
                      <a:r>
                        <a:rPr lang="en-US" sz="1800" dirty="0" smtClean="0"/>
                        <a:t>- No disease</a:t>
                      </a:r>
                      <a:br>
                        <a:rPr lang="en-US" sz="1800" dirty="0" smtClean="0"/>
                      </a:br>
                      <a:r>
                        <a:rPr lang="en-US" sz="1800" dirty="0" smtClean="0"/>
                        <a:t>-</a:t>
                      </a:r>
                      <a:r>
                        <a:rPr lang="en-US" sz="1800" baseline="0" dirty="0" smtClean="0"/>
                        <a:t> Placebo or no intervention/therapy</a:t>
                      </a:r>
                      <a:br>
                        <a:rPr lang="en-US" sz="1800" baseline="0" dirty="0" smtClean="0"/>
                      </a:br>
                      <a:r>
                        <a:rPr lang="en-US" sz="1800" baseline="0" dirty="0" smtClean="0"/>
                        <a:t>- Prognostic factor B</a:t>
                      </a:r>
                      <a:br>
                        <a:rPr lang="en-US" sz="1800" baseline="0" dirty="0" smtClean="0"/>
                      </a:br>
                      <a:r>
                        <a:rPr lang="en-US" sz="1800" baseline="0" dirty="0" smtClean="0"/>
                        <a:t>- Absence of risk factor (e.g., non-smoking)</a:t>
                      </a:r>
                      <a:endParaRPr lang="en-US" sz="1800" dirty="0"/>
                    </a:p>
                  </a:txBody>
                  <a:tcPr marT="45725" marB="45725"/>
                </a:tc>
              </a:tr>
              <a:tr h="1463207">
                <a:tc>
                  <a:txBody>
                    <a:bodyPr/>
                    <a:lstStyle/>
                    <a:p>
                      <a:r>
                        <a:rPr lang="en-US" sz="1800" dirty="0" smtClean="0"/>
                        <a:t>Outcome</a:t>
                      </a:r>
                      <a:endParaRPr lang="en-US" sz="1800" dirty="0"/>
                    </a:p>
                  </a:txBody>
                  <a:tcPr marT="45725" marB="45725"/>
                </a:tc>
                <a:tc>
                  <a:txBody>
                    <a:bodyPr/>
                    <a:lstStyle/>
                    <a:p>
                      <a:r>
                        <a:rPr lang="en-US" sz="1800" dirty="0" smtClean="0"/>
                        <a:t>Outcome of interest</a:t>
                      </a:r>
                      <a:br>
                        <a:rPr lang="en-US" sz="1800" dirty="0" smtClean="0"/>
                      </a:br>
                      <a:r>
                        <a:rPr lang="en-US" sz="1800" dirty="0" smtClean="0"/>
                        <a:t>- Risk</a:t>
                      </a:r>
                      <a:r>
                        <a:rPr lang="en-US" sz="1800" baseline="0" dirty="0" smtClean="0"/>
                        <a:t> of disease</a:t>
                      </a:r>
                      <a:br>
                        <a:rPr lang="en-US" sz="1800" baseline="0" dirty="0" smtClean="0"/>
                      </a:br>
                      <a:r>
                        <a:rPr lang="en-US" sz="1800" baseline="0" dirty="0" smtClean="0"/>
                        <a:t>- Accuracy of diagnosis</a:t>
                      </a:r>
                      <a:br>
                        <a:rPr lang="en-US" sz="1800" baseline="0" dirty="0" smtClean="0"/>
                      </a:br>
                      <a:r>
                        <a:rPr lang="en-US" sz="1800" baseline="0" dirty="0" smtClean="0"/>
                        <a:t>- Rate of occurrence of adverse outcome (e.g., death)</a:t>
                      </a:r>
                      <a:endParaRPr lang="en-US" sz="1800" dirty="0"/>
                    </a:p>
                  </a:txBody>
                  <a:tcPr marT="45725" marB="45725"/>
                </a:tc>
              </a:tr>
            </a:tbl>
          </a:graphicData>
        </a:graphic>
      </p:graphicFrame>
      <p:sp>
        <p:nvSpPr>
          <p:cNvPr id="10259" name="TextBox 4"/>
          <p:cNvSpPr txBox="1">
            <a:spLocks noChangeArrowheads="1"/>
          </p:cNvSpPr>
          <p:nvPr/>
        </p:nvSpPr>
        <p:spPr bwMode="auto">
          <a:xfrm>
            <a:off x="381000" y="152400"/>
            <a:ext cx="8610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itchFamily="2" charset="2"/>
              <a:buChar char="Ø"/>
              <a:defRPr sz="3200">
                <a:solidFill>
                  <a:schemeClr val="tx1"/>
                </a:solidFill>
                <a:latin typeface="Arial" pitchFamily="34"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pitchFamily="34" charset="0"/>
              </a:defRPr>
            </a:lvl2pPr>
            <a:lvl3pPr marL="1143000" indent="-228600">
              <a:spcBef>
                <a:spcPct val="20000"/>
              </a:spcBef>
              <a:buClr>
                <a:schemeClr val="accent2"/>
              </a:buClr>
              <a:buChar char="•"/>
              <a:defRPr sz="2400">
                <a:solidFill>
                  <a:schemeClr val="tx1"/>
                </a:solidFill>
                <a:latin typeface="Arial" pitchFamily="34"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pitchFamily="34" charset="0"/>
              </a:defRPr>
            </a:lvl4pPr>
            <a:lvl5pPr marL="2057400" indent="-228600">
              <a:spcBef>
                <a:spcPct val="20000"/>
              </a:spcBef>
              <a:buClr>
                <a:schemeClr val="hlink"/>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itchFamily="34" charset="0"/>
              </a:defRPr>
            </a:lvl9pPr>
          </a:lstStyle>
          <a:p>
            <a:pPr algn="ctr">
              <a:spcBef>
                <a:spcPct val="0"/>
              </a:spcBef>
              <a:buClrTx/>
              <a:buSzTx/>
              <a:buFontTx/>
              <a:buNone/>
            </a:pPr>
            <a:r>
              <a:rPr lang="en-US" altLang="en-US" sz="1800" b="1">
                <a:latin typeface="Corbel" pitchFamily="34" charset="0"/>
              </a:rPr>
              <a:t>PICO:  Components of an answerable, searchable question</a:t>
            </a:r>
          </a:p>
        </p:txBody>
      </p:sp>
      <p:sp>
        <p:nvSpPr>
          <p:cNvPr id="10260" name="TextBox 5"/>
          <p:cNvSpPr txBox="1">
            <a:spLocks noChangeArrowheads="1"/>
          </p:cNvSpPr>
          <p:nvPr/>
        </p:nvSpPr>
        <p:spPr bwMode="auto">
          <a:xfrm>
            <a:off x="399107" y="6388493"/>
            <a:ext cx="85344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itchFamily="2" charset="2"/>
              <a:buChar char="Ø"/>
              <a:defRPr sz="3200">
                <a:solidFill>
                  <a:schemeClr val="tx1"/>
                </a:solidFill>
                <a:latin typeface="Arial" pitchFamily="34"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pitchFamily="34" charset="0"/>
              </a:defRPr>
            </a:lvl2pPr>
            <a:lvl3pPr marL="1143000" indent="-228600">
              <a:spcBef>
                <a:spcPct val="20000"/>
              </a:spcBef>
              <a:buClr>
                <a:schemeClr val="accent2"/>
              </a:buClr>
              <a:buChar char="•"/>
              <a:defRPr sz="2400">
                <a:solidFill>
                  <a:schemeClr val="tx1"/>
                </a:solidFill>
                <a:latin typeface="Arial" pitchFamily="34"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pitchFamily="34" charset="0"/>
              </a:defRPr>
            </a:lvl4pPr>
            <a:lvl5pPr marL="2057400" indent="-228600">
              <a:spcBef>
                <a:spcPct val="20000"/>
              </a:spcBef>
              <a:buClr>
                <a:schemeClr val="hlink"/>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itchFamily="34" charset="0"/>
              </a:defRPr>
            </a:lvl9pPr>
          </a:lstStyle>
          <a:p>
            <a:pPr>
              <a:spcBef>
                <a:spcPct val="0"/>
              </a:spcBef>
              <a:buClrTx/>
              <a:buSzTx/>
              <a:buFontTx/>
              <a:buNone/>
            </a:pPr>
            <a:r>
              <a:rPr lang="en-US" altLang="en-US" sz="1200" dirty="0" err="1">
                <a:latin typeface="Corbel" pitchFamily="34" charset="0"/>
              </a:rPr>
              <a:t>Melnyk</a:t>
            </a:r>
            <a:r>
              <a:rPr lang="en-US" altLang="en-US" sz="1200" dirty="0">
                <a:latin typeface="Corbel" pitchFamily="34" charset="0"/>
              </a:rPr>
              <a:t>, B. M., &amp; </a:t>
            </a:r>
            <a:r>
              <a:rPr lang="en-US" altLang="en-US" sz="1200" dirty="0" err="1">
                <a:latin typeface="Corbel" pitchFamily="34" charset="0"/>
              </a:rPr>
              <a:t>Fineout-Overholt</a:t>
            </a:r>
            <a:r>
              <a:rPr lang="en-US" altLang="en-US" sz="1200" dirty="0">
                <a:latin typeface="Corbel" pitchFamily="34" charset="0"/>
              </a:rPr>
              <a:t>, E. (2005). </a:t>
            </a:r>
            <a:r>
              <a:rPr lang="en-US" altLang="en-US" sz="1200" i="1" dirty="0">
                <a:latin typeface="Corbel" pitchFamily="34" charset="0"/>
              </a:rPr>
              <a:t>Evidence-based practice in nursing &amp; healthcare : A guide to best practice</a:t>
            </a:r>
            <a:r>
              <a:rPr lang="en-US" altLang="en-US" sz="1200" dirty="0">
                <a:latin typeface="Corbel" pitchFamily="34" charset="0"/>
              </a:rPr>
              <a:t>. Philadelphia, PA: Lippincott Williams &amp; Wilkins. </a:t>
            </a:r>
          </a:p>
        </p:txBody>
      </p:sp>
    </p:spTree>
    <p:extLst>
      <p:ext uri="{BB962C8B-B14F-4D97-AF65-F5344CB8AC3E}">
        <p14:creationId xmlns:p14="http://schemas.microsoft.com/office/powerpoint/2010/main" val="574716890"/>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381000" y="0"/>
            <a:ext cx="8229600" cy="636588"/>
          </a:xfrm>
        </p:spPr>
        <p:txBody>
          <a:bodyPr>
            <a:normAutofit fontScale="90000"/>
          </a:bodyPr>
          <a:lstStyle/>
          <a:p>
            <a:pPr eaLnBrk="1" hangingPunct="1">
              <a:defRPr/>
            </a:pPr>
            <a:r>
              <a:rPr lang="en-US" sz="4000" smtClean="0"/>
              <a:t>Types of questions</a:t>
            </a:r>
          </a:p>
        </p:txBody>
      </p:sp>
      <p:sp>
        <p:nvSpPr>
          <p:cNvPr id="28675" name="Rectangle 3"/>
          <p:cNvSpPr>
            <a:spLocks noGrp="1" noChangeArrowheads="1"/>
          </p:cNvSpPr>
          <p:nvPr>
            <p:ph type="body" idx="1"/>
          </p:nvPr>
        </p:nvSpPr>
        <p:spPr>
          <a:xfrm>
            <a:off x="457200" y="685800"/>
            <a:ext cx="8229600" cy="5943600"/>
          </a:xfrm>
        </p:spPr>
        <p:txBody>
          <a:bodyPr/>
          <a:lstStyle/>
          <a:p>
            <a:pPr eaLnBrk="1" hangingPunct="1">
              <a:lnSpc>
                <a:spcPct val="90000"/>
              </a:lnSpc>
              <a:defRPr/>
            </a:pPr>
            <a:r>
              <a:rPr lang="en-US" sz="2000" smtClean="0"/>
              <a:t>Diagnosis:  How to select a diagnostic test or how to interpret the results of a particular test. </a:t>
            </a:r>
            <a:br>
              <a:rPr lang="en-US" sz="2000" smtClean="0"/>
            </a:br>
            <a:endParaRPr lang="en-US" sz="2000" smtClean="0"/>
          </a:p>
          <a:p>
            <a:pPr eaLnBrk="1" hangingPunct="1">
              <a:lnSpc>
                <a:spcPct val="90000"/>
              </a:lnSpc>
              <a:defRPr/>
            </a:pPr>
            <a:r>
              <a:rPr lang="en-US" sz="2000" smtClean="0"/>
              <a:t>Prognosis:  What is the patient's likely course of disease, or how to screen for or reduce risk. </a:t>
            </a:r>
            <a:br>
              <a:rPr lang="en-US" sz="2000" smtClean="0"/>
            </a:br>
            <a:endParaRPr lang="en-US" sz="2000" smtClean="0"/>
          </a:p>
          <a:p>
            <a:pPr eaLnBrk="1" hangingPunct="1">
              <a:lnSpc>
                <a:spcPct val="90000"/>
              </a:lnSpc>
              <a:defRPr/>
            </a:pPr>
            <a:r>
              <a:rPr lang="en-US" sz="2000" smtClean="0"/>
              <a:t>Therapy:  Which treatment is the most effective, or what is an effective treatment for a particular condition. </a:t>
            </a:r>
            <a:br>
              <a:rPr lang="en-US" sz="2000" smtClean="0"/>
            </a:br>
            <a:endParaRPr lang="en-US" sz="2000" smtClean="0"/>
          </a:p>
          <a:p>
            <a:pPr eaLnBrk="1" hangingPunct="1">
              <a:lnSpc>
                <a:spcPct val="90000"/>
              </a:lnSpc>
              <a:defRPr/>
            </a:pPr>
            <a:r>
              <a:rPr lang="en-US" sz="2000" smtClean="0"/>
              <a:t>Harm or Etiology:  Are there harmful effects of a particular treatment, or how these harmful effects can be avoided. </a:t>
            </a:r>
            <a:br>
              <a:rPr lang="en-US" sz="2000" smtClean="0"/>
            </a:br>
            <a:endParaRPr lang="en-US" sz="2000" smtClean="0"/>
          </a:p>
          <a:p>
            <a:pPr eaLnBrk="1" hangingPunct="1">
              <a:lnSpc>
                <a:spcPct val="90000"/>
              </a:lnSpc>
              <a:defRPr/>
            </a:pPr>
            <a:r>
              <a:rPr lang="en-US" sz="2000" smtClean="0"/>
              <a:t>Prevention:  How can the patient's risk factors be adjusted to help reduce the risk of disease? </a:t>
            </a:r>
            <a:br>
              <a:rPr lang="en-US" sz="2000" smtClean="0"/>
            </a:br>
            <a:endParaRPr lang="en-US" sz="2000" smtClean="0"/>
          </a:p>
          <a:p>
            <a:pPr eaLnBrk="1" hangingPunct="1">
              <a:lnSpc>
                <a:spcPct val="90000"/>
              </a:lnSpc>
              <a:defRPr/>
            </a:pPr>
            <a:r>
              <a:rPr lang="en-US" sz="2000" smtClean="0"/>
              <a:t>Cost:  Looks at cost effectiveness, cost/benefit analysis.</a:t>
            </a:r>
            <a:br>
              <a:rPr lang="en-US" sz="2000" smtClean="0"/>
            </a:br>
            <a:endParaRPr lang="en-US" sz="2000" smtClean="0"/>
          </a:p>
          <a:p>
            <a:pPr eaLnBrk="1" hangingPunct="1">
              <a:lnSpc>
                <a:spcPct val="90000"/>
              </a:lnSpc>
              <a:defRPr/>
            </a:pPr>
            <a:r>
              <a:rPr lang="en-US" sz="2000" smtClean="0"/>
              <a:t>Qualitative:  Helps to understand clinical phenomena with emphasis on understanding the experiences and values of patients. </a:t>
            </a:r>
          </a:p>
          <a:p>
            <a:pPr eaLnBrk="1" hangingPunct="1">
              <a:lnSpc>
                <a:spcPct val="90000"/>
              </a:lnSpc>
              <a:defRPr/>
            </a:pPr>
            <a:endParaRPr lang="en-US" sz="2000" smtClean="0"/>
          </a:p>
        </p:txBody>
      </p:sp>
    </p:spTree>
    <p:extLst>
      <p:ext uri="{BB962C8B-B14F-4D97-AF65-F5344CB8AC3E}">
        <p14:creationId xmlns:p14="http://schemas.microsoft.com/office/powerpoint/2010/main" val="1767335043"/>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52400" y="152400"/>
            <a:ext cx="8686800" cy="63246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291" name="TextBox 3"/>
          <p:cNvSpPr txBox="1">
            <a:spLocks noChangeArrowheads="1"/>
          </p:cNvSpPr>
          <p:nvPr/>
        </p:nvSpPr>
        <p:spPr bwMode="auto">
          <a:xfrm>
            <a:off x="304800" y="6477000"/>
            <a:ext cx="8839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itchFamily="2" charset="2"/>
              <a:buChar char="Ø"/>
              <a:defRPr sz="3200">
                <a:solidFill>
                  <a:schemeClr val="tx1"/>
                </a:solidFill>
                <a:latin typeface="Arial" pitchFamily="34"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pitchFamily="34" charset="0"/>
              </a:defRPr>
            </a:lvl2pPr>
            <a:lvl3pPr marL="1143000" indent="-228600">
              <a:spcBef>
                <a:spcPct val="20000"/>
              </a:spcBef>
              <a:buClr>
                <a:schemeClr val="accent2"/>
              </a:buClr>
              <a:buChar char="•"/>
              <a:defRPr sz="2400">
                <a:solidFill>
                  <a:schemeClr val="tx1"/>
                </a:solidFill>
                <a:latin typeface="Arial" pitchFamily="34"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pitchFamily="34" charset="0"/>
              </a:defRPr>
            </a:lvl4pPr>
            <a:lvl5pPr marL="2057400" indent="-228600">
              <a:spcBef>
                <a:spcPct val="20000"/>
              </a:spcBef>
              <a:buClr>
                <a:schemeClr val="hlink"/>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itchFamily="34" charset="0"/>
              </a:defRPr>
            </a:lvl9pPr>
          </a:lstStyle>
          <a:p>
            <a:pPr>
              <a:spcBef>
                <a:spcPct val="0"/>
              </a:spcBef>
              <a:buClrTx/>
              <a:buSzTx/>
              <a:buFontTx/>
              <a:buNone/>
            </a:pPr>
            <a:r>
              <a:rPr lang="en-US" altLang="en-US" sz="1000" dirty="0" err="1">
                <a:latin typeface="Corbel" pitchFamily="34" charset="0"/>
              </a:rPr>
              <a:t>Melnyk</a:t>
            </a:r>
            <a:r>
              <a:rPr lang="en-US" altLang="en-US" sz="1000" dirty="0">
                <a:latin typeface="Corbel" pitchFamily="34" charset="0"/>
              </a:rPr>
              <a:t>, B. M., &amp; </a:t>
            </a:r>
            <a:r>
              <a:rPr lang="en-US" altLang="en-US" sz="1000" dirty="0" err="1">
                <a:latin typeface="Corbel" pitchFamily="34" charset="0"/>
              </a:rPr>
              <a:t>Fineout-Overholt</a:t>
            </a:r>
            <a:r>
              <a:rPr lang="en-US" altLang="en-US" sz="1000" dirty="0">
                <a:latin typeface="Corbel" pitchFamily="34" charset="0"/>
              </a:rPr>
              <a:t>, E. (2005). </a:t>
            </a:r>
            <a:r>
              <a:rPr lang="en-US" altLang="en-US" sz="1000" i="1" dirty="0">
                <a:latin typeface="Corbel" pitchFamily="34" charset="0"/>
              </a:rPr>
              <a:t>Evidence-based practice in nursing &amp; healthcare : A guide to best practice</a:t>
            </a:r>
            <a:r>
              <a:rPr lang="en-US" altLang="en-US" sz="1000" dirty="0">
                <a:latin typeface="Corbel" pitchFamily="34" charset="0"/>
              </a:rPr>
              <a:t>. Philadelphia, PA: Lippincott Williams &amp; Wilkins</a:t>
            </a:r>
            <a:r>
              <a:rPr lang="en-US" altLang="en-US" sz="1200" dirty="0">
                <a:latin typeface="Corbel" pitchFamily="34" charset="0"/>
              </a:rPr>
              <a:t>. </a:t>
            </a:r>
          </a:p>
        </p:txBody>
      </p:sp>
      <p:sp>
        <p:nvSpPr>
          <p:cNvPr id="12292" name="TextBox 2"/>
          <p:cNvSpPr txBox="1">
            <a:spLocks noChangeArrowheads="1"/>
          </p:cNvSpPr>
          <p:nvPr/>
        </p:nvSpPr>
        <p:spPr bwMode="auto">
          <a:xfrm>
            <a:off x="914400" y="228600"/>
            <a:ext cx="8229600" cy="701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itchFamily="2" charset="2"/>
              <a:buChar char="Ø"/>
              <a:defRPr sz="3200">
                <a:solidFill>
                  <a:schemeClr val="tx1"/>
                </a:solidFill>
                <a:latin typeface="Arial" pitchFamily="34"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pitchFamily="34" charset="0"/>
              </a:defRPr>
            </a:lvl2pPr>
            <a:lvl3pPr marL="1143000" indent="-228600">
              <a:spcBef>
                <a:spcPct val="20000"/>
              </a:spcBef>
              <a:buClr>
                <a:schemeClr val="accent2"/>
              </a:buClr>
              <a:buChar char="•"/>
              <a:defRPr sz="2400">
                <a:solidFill>
                  <a:schemeClr val="tx1"/>
                </a:solidFill>
                <a:latin typeface="Arial" pitchFamily="34"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pitchFamily="34" charset="0"/>
              </a:defRPr>
            </a:lvl4pPr>
            <a:lvl5pPr marL="2057400" indent="-228600">
              <a:spcBef>
                <a:spcPct val="20000"/>
              </a:spcBef>
              <a:buClr>
                <a:schemeClr val="hlink"/>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itchFamily="34" charset="0"/>
              </a:defRPr>
            </a:lvl9pPr>
          </a:lstStyle>
          <a:p>
            <a:pPr>
              <a:spcBef>
                <a:spcPct val="0"/>
              </a:spcBef>
              <a:buClrTx/>
              <a:buSzTx/>
              <a:buFontTx/>
              <a:buNone/>
            </a:pPr>
            <a:r>
              <a:rPr lang="en-US" altLang="en-US" sz="1600" b="1" dirty="0">
                <a:latin typeface="Corbel" pitchFamily="34" charset="0"/>
              </a:rPr>
              <a:t>Question Templates for Asking PICO Questions</a:t>
            </a:r>
            <a:r>
              <a:rPr lang="en-US" altLang="en-US" sz="1600" dirty="0">
                <a:latin typeface="Corbel" pitchFamily="34" charset="0"/>
              </a:rPr>
              <a:t/>
            </a:r>
            <a:br>
              <a:rPr lang="en-US" altLang="en-US" sz="1600" dirty="0">
                <a:latin typeface="Corbel" pitchFamily="34" charset="0"/>
              </a:rPr>
            </a:br>
            <a:r>
              <a:rPr lang="en-US" altLang="en-US" sz="1600" dirty="0">
                <a:latin typeface="Corbel" pitchFamily="34" charset="0"/>
              </a:rPr>
              <a:t/>
            </a:r>
            <a:br>
              <a:rPr lang="en-US" altLang="en-US" sz="1600" dirty="0">
                <a:latin typeface="Corbel" pitchFamily="34" charset="0"/>
              </a:rPr>
            </a:br>
            <a:r>
              <a:rPr lang="en-US" altLang="en-US" sz="1600" b="1" dirty="0">
                <a:latin typeface="Corbel" pitchFamily="34" charset="0"/>
              </a:rPr>
              <a:t>Therapy</a:t>
            </a:r>
            <a:r>
              <a:rPr lang="en-US" altLang="en-US" sz="1600" dirty="0">
                <a:latin typeface="Corbel" pitchFamily="34" charset="0"/>
              </a:rPr>
              <a:t/>
            </a:r>
            <a:br>
              <a:rPr lang="en-US" altLang="en-US" sz="1600" dirty="0">
                <a:latin typeface="Corbel" pitchFamily="34" charset="0"/>
              </a:rPr>
            </a:br>
            <a:r>
              <a:rPr lang="en-US" altLang="en-US" sz="1600" dirty="0">
                <a:latin typeface="Corbel" pitchFamily="34" charset="0"/>
              </a:rPr>
              <a:t>In __________________, what is the effect of ____________________ on</a:t>
            </a:r>
            <a:br>
              <a:rPr lang="en-US" altLang="en-US" sz="1600" dirty="0">
                <a:latin typeface="Corbel" pitchFamily="34" charset="0"/>
              </a:rPr>
            </a:br>
            <a:r>
              <a:rPr lang="en-US" altLang="en-US" sz="1600" dirty="0">
                <a:latin typeface="Corbel" pitchFamily="34" charset="0"/>
              </a:rPr>
              <a:t> ______________________ compared with __________________?</a:t>
            </a:r>
            <a:br>
              <a:rPr lang="en-US" altLang="en-US" sz="1600" dirty="0">
                <a:latin typeface="Corbel" pitchFamily="34" charset="0"/>
              </a:rPr>
            </a:br>
            <a:r>
              <a:rPr lang="en-US" altLang="en-US" sz="1600" dirty="0">
                <a:latin typeface="Corbel" pitchFamily="34" charset="0"/>
              </a:rPr>
              <a:t/>
            </a:r>
            <a:br>
              <a:rPr lang="en-US" altLang="en-US" sz="1600" dirty="0">
                <a:latin typeface="Corbel" pitchFamily="34" charset="0"/>
              </a:rPr>
            </a:br>
            <a:r>
              <a:rPr lang="en-US" altLang="en-US" sz="1600" b="1" dirty="0">
                <a:latin typeface="Corbel" pitchFamily="34" charset="0"/>
              </a:rPr>
              <a:t>Etiology</a:t>
            </a:r>
            <a:r>
              <a:rPr lang="en-US" altLang="en-US" sz="1600" dirty="0">
                <a:latin typeface="Corbel" pitchFamily="34" charset="0"/>
              </a:rPr>
              <a:t/>
            </a:r>
            <a:br>
              <a:rPr lang="en-US" altLang="en-US" sz="1600" dirty="0">
                <a:latin typeface="Corbel" pitchFamily="34" charset="0"/>
              </a:rPr>
            </a:br>
            <a:r>
              <a:rPr lang="en-US" altLang="en-US" sz="1600" dirty="0">
                <a:latin typeface="Corbel" pitchFamily="34" charset="0"/>
              </a:rPr>
              <a:t>Are ______________ who have  _________________ at ________________ </a:t>
            </a:r>
            <a:br>
              <a:rPr lang="en-US" altLang="en-US" sz="1600" dirty="0">
                <a:latin typeface="Corbel" pitchFamily="34" charset="0"/>
              </a:rPr>
            </a:br>
            <a:r>
              <a:rPr lang="en-US" altLang="en-US" sz="1600" dirty="0">
                <a:latin typeface="Corbel" pitchFamily="34" charset="0"/>
              </a:rPr>
              <a:t>risk for/of ____________________ compared with _____________________ </a:t>
            </a:r>
            <a:br>
              <a:rPr lang="en-US" altLang="en-US" sz="1600" dirty="0">
                <a:latin typeface="Corbel" pitchFamily="34" charset="0"/>
              </a:rPr>
            </a:br>
            <a:r>
              <a:rPr lang="en-US" altLang="en-US" sz="1600" dirty="0">
                <a:latin typeface="Corbel" pitchFamily="34" charset="0"/>
              </a:rPr>
              <a:t>with/without ______________________?</a:t>
            </a:r>
            <a:br>
              <a:rPr lang="en-US" altLang="en-US" sz="1600" dirty="0">
                <a:latin typeface="Corbel" pitchFamily="34" charset="0"/>
              </a:rPr>
            </a:br>
            <a:r>
              <a:rPr lang="en-US" altLang="en-US" sz="1600" dirty="0">
                <a:latin typeface="Corbel" pitchFamily="34" charset="0"/>
              </a:rPr>
              <a:t/>
            </a:r>
            <a:br>
              <a:rPr lang="en-US" altLang="en-US" sz="1600" dirty="0">
                <a:latin typeface="Corbel" pitchFamily="34" charset="0"/>
              </a:rPr>
            </a:br>
            <a:r>
              <a:rPr lang="en-US" altLang="en-US" sz="1600" b="1" dirty="0">
                <a:latin typeface="Corbel" pitchFamily="34" charset="0"/>
              </a:rPr>
              <a:t>Diagnosis or Diagnostic Test</a:t>
            </a:r>
            <a:r>
              <a:rPr lang="en-US" altLang="en-US" sz="1600" dirty="0">
                <a:latin typeface="Corbel" pitchFamily="34" charset="0"/>
              </a:rPr>
              <a:t/>
            </a:r>
            <a:br>
              <a:rPr lang="en-US" altLang="en-US" sz="1600" dirty="0">
                <a:latin typeface="Corbel" pitchFamily="34" charset="0"/>
              </a:rPr>
            </a:br>
            <a:r>
              <a:rPr lang="en-US" altLang="en-US" sz="1600" dirty="0">
                <a:latin typeface="Corbel" pitchFamily="34" charset="0"/>
              </a:rPr>
              <a:t>Are (Is) _________________________ more accurate in diagnosing </a:t>
            </a:r>
            <a:br>
              <a:rPr lang="en-US" altLang="en-US" sz="1600" dirty="0">
                <a:latin typeface="Corbel" pitchFamily="34" charset="0"/>
              </a:rPr>
            </a:br>
            <a:r>
              <a:rPr lang="en-US" altLang="en-US" sz="1600" dirty="0">
                <a:latin typeface="Corbel" pitchFamily="34" charset="0"/>
              </a:rPr>
              <a:t>________________ compared with ________________?</a:t>
            </a:r>
            <a:br>
              <a:rPr lang="en-US" altLang="en-US" sz="1600" dirty="0">
                <a:latin typeface="Corbel" pitchFamily="34" charset="0"/>
              </a:rPr>
            </a:br>
            <a:r>
              <a:rPr lang="en-US" altLang="en-US" sz="1600" dirty="0">
                <a:latin typeface="Corbel" pitchFamily="34" charset="0"/>
              </a:rPr>
              <a:t/>
            </a:r>
            <a:br>
              <a:rPr lang="en-US" altLang="en-US" sz="1600" dirty="0">
                <a:latin typeface="Corbel" pitchFamily="34" charset="0"/>
              </a:rPr>
            </a:br>
            <a:r>
              <a:rPr lang="en-US" altLang="en-US" sz="1600" b="1" dirty="0">
                <a:latin typeface="Corbel" pitchFamily="34" charset="0"/>
              </a:rPr>
              <a:t>Prevention</a:t>
            </a:r>
            <a:r>
              <a:rPr lang="en-US" altLang="en-US" sz="1600" dirty="0">
                <a:latin typeface="Corbel" pitchFamily="34" charset="0"/>
              </a:rPr>
              <a:t/>
            </a:r>
            <a:br>
              <a:rPr lang="en-US" altLang="en-US" sz="1600" dirty="0">
                <a:latin typeface="Corbel" pitchFamily="34" charset="0"/>
              </a:rPr>
            </a:br>
            <a:r>
              <a:rPr lang="en-US" altLang="en-US" sz="1600" dirty="0">
                <a:latin typeface="Corbel" pitchFamily="34" charset="0"/>
              </a:rPr>
              <a:t>For _________________ does the use of _______________ reduce the future risk of ________________ compared with _________________?</a:t>
            </a:r>
            <a:br>
              <a:rPr lang="en-US" altLang="en-US" sz="1600" dirty="0">
                <a:latin typeface="Corbel" pitchFamily="34" charset="0"/>
              </a:rPr>
            </a:br>
            <a:r>
              <a:rPr lang="en-US" altLang="en-US" sz="1600" dirty="0">
                <a:latin typeface="Corbel" pitchFamily="34" charset="0"/>
              </a:rPr>
              <a:t/>
            </a:r>
            <a:br>
              <a:rPr lang="en-US" altLang="en-US" sz="1600" dirty="0">
                <a:latin typeface="Corbel" pitchFamily="34" charset="0"/>
              </a:rPr>
            </a:br>
            <a:r>
              <a:rPr lang="en-US" altLang="en-US" sz="1600" b="1" dirty="0">
                <a:latin typeface="Corbel" pitchFamily="34" charset="0"/>
              </a:rPr>
              <a:t>Prognosis</a:t>
            </a:r>
            <a:r>
              <a:rPr lang="en-US" altLang="en-US" sz="1600" dirty="0">
                <a:latin typeface="Corbel" pitchFamily="34" charset="0"/>
              </a:rPr>
              <a:t/>
            </a:r>
            <a:br>
              <a:rPr lang="en-US" altLang="en-US" sz="1600" dirty="0">
                <a:latin typeface="Corbel" pitchFamily="34" charset="0"/>
              </a:rPr>
            </a:br>
            <a:r>
              <a:rPr lang="en-US" altLang="en-US" sz="1600" dirty="0">
                <a:latin typeface="Corbel" pitchFamily="34" charset="0"/>
              </a:rPr>
              <a:t>Does _______________ influence  _________________ in patients who have </a:t>
            </a:r>
            <a:br>
              <a:rPr lang="en-US" altLang="en-US" sz="1600" dirty="0">
                <a:latin typeface="Corbel" pitchFamily="34" charset="0"/>
              </a:rPr>
            </a:br>
            <a:r>
              <a:rPr lang="en-US" altLang="en-US" sz="1600" dirty="0">
                <a:latin typeface="Corbel" pitchFamily="34" charset="0"/>
              </a:rPr>
              <a:t>__________________?</a:t>
            </a:r>
            <a:br>
              <a:rPr lang="en-US" altLang="en-US" sz="1600" dirty="0">
                <a:latin typeface="Corbel" pitchFamily="34" charset="0"/>
              </a:rPr>
            </a:br>
            <a:r>
              <a:rPr lang="en-US" altLang="en-US" sz="1600" dirty="0">
                <a:latin typeface="Corbel" pitchFamily="34" charset="0"/>
              </a:rPr>
              <a:t/>
            </a:r>
            <a:br>
              <a:rPr lang="en-US" altLang="en-US" sz="1600" dirty="0">
                <a:latin typeface="Corbel" pitchFamily="34" charset="0"/>
              </a:rPr>
            </a:br>
            <a:r>
              <a:rPr lang="en-US" altLang="en-US" sz="1600" b="1" dirty="0">
                <a:latin typeface="Corbel" pitchFamily="34" charset="0"/>
              </a:rPr>
              <a:t>Meaning</a:t>
            </a:r>
            <a:r>
              <a:rPr lang="en-US" altLang="en-US" sz="1600" dirty="0">
                <a:latin typeface="Corbel" pitchFamily="34" charset="0"/>
              </a:rPr>
              <a:t/>
            </a:r>
            <a:br>
              <a:rPr lang="en-US" altLang="en-US" sz="1600" dirty="0">
                <a:latin typeface="Corbel" pitchFamily="34" charset="0"/>
              </a:rPr>
            </a:br>
            <a:r>
              <a:rPr lang="en-US" altLang="en-US" sz="1600" dirty="0">
                <a:latin typeface="Corbel" pitchFamily="34" charset="0"/>
              </a:rPr>
              <a:t>How do _______________ diagnosed with _______________ perceive ___________?</a:t>
            </a:r>
            <a:br>
              <a:rPr lang="en-US" altLang="en-US" sz="1600" dirty="0">
                <a:latin typeface="Corbel" pitchFamily="34" charset="0"/>
              </a:rPr>
            </a:br>
            <a:r>
              <a:rPr lang="en-US" altLang="en-US" sz="1600" dirty="0">
                <a:latin typeface="Corbel" pitchFamily="34" charset="0"/>
              </a:rPr>
              <a:t/>
            </a:r>
            <a:br>
              <a:rPr lang="en-US" altLang="en-US" sz="1600" dirty="0">
                <a:latin typeface="Corbel" pitchFamily="34" charset="0"/>
              </a:rPr>
            </a:br>
            <a:endParaRPr lang="en-US" altLang="en-US" sz="1600" dirty="0">
              <a:latin typeface="Corbel" pitchFamily="34" charset="0"/>
            </a:endParaRPr>
          </a:p>
          <a:p>
            <a:pPr>
              <a:spcBef>
                <a:spcPct val="0"/>
              </a:spcBef>
              <a:buClrTx/>
              <a:buSzTx/>
              <a:buFontTx/>
              <a:buNone/>
            </a:pPr>
            <a:endParaRPr lang="en-US" altLang="en-US" sz="1800" dirty="0">
              <a:latin typeface="Corbel" pitchFamily="34" charset="0"/>
            </a:endParaRPr>
          </a:p>
        </p:txBody>
      </p:sp>
    </p:spTree>
    <p:extLst>
      <p:ext uri="{BB962C8B-B14F-4D97-AF65-F5344CB8AC3E}">
        <p14:creationId xmlns:p14="http://schemas.microsoft.com/office/powerpoint/2010/main" val="1593076860"/>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700" name="Group 4"/>
          <p:cNvGraphicFramePr>
            <a:graphicFrameLocks noGrp="1"/>
          </p:cNvGraphicFramePr>
          <p:nvPr/>
        </p:nvGraphicFramePr>
        <p:xfrm>
          <a:off x="533400" y="533400"/>
          <a:ext cx="8077200" cy="5642021"/>
        </p:xfrm>
        <a:graphic>
          <a:graphicData uri="http://schemas.openxmlformats.org/drawingml/2006/table">
            <a:tbl>
              <a:tblPr/>
              <a:tblGrid>
                <a:gridCol w="2611438"/>
                <a:gridCol w="5465762"/>
              </a:tblGrid>
              <a:tr h="450804">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200" b="1" i="0" u="none" strike="noStrike" cap="none" normalizeH="0" baseline="0" smtClean="0">
                          <a:ln>
                            <a:noFill/>
                          </a:ln>
                          <a:solidFill>
                            <a:schemeClr val="tx1"/>
                          </a:solidFill>
                          <a:effectLst>
                            <a:outerShdw blurRad="38100" dist="38100" dir="2700000" algn="tl">
                              <a:srgbClr val="000000"/>
                            </a:outerShdw>
                          </a:effectLst>
                          <a:latin typeface="Arial" charset="0"/>
                        </a:rPr>
                        <a:t>Type of Question</a:t>
                      </a: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200" b="1" i="0" u="none" strike="noStrike" cap="none" normalizeH="0" baseline="0" smtClean="0">
                          <a:ln>
                            <a:noFill/>
                          </a:ln>
                          <a:solidFill>
                            <a:schemeClr val="tx1"/>
                          </a:solidFill>
                          <a:effectLst>
                            <a:outerShdw blurRad="38100" dist="38100" dir="2700000" algn="tl">
                              <a:srgbClr val="000000"/>
                            </a:outerShdw>
                          </a:effectLst>
                          <a:latin typeface="Arial" charset="0"/>
                        </a:rPr>
                        <a:t>Suggested Best Type of Study</a:t>
                      </a: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2391">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200" b="0" i="0" u="none" strike="noStrike" cap="none" normalizeH="0" baseline="0" smtClean="0">
                          <a:ln>
                            <a:noFill/>
                          </a:ln>
                          <a:solidFill>
                            <a:schemeClr val="tx1"/>
                          </a:solidFill>
                          <a:effectLst>
                            <a:outerShdw blurRad="38100" dist="38100" dir="2700000" algn="tl">
                              <a:srgbClr val="000000"/>
                            </a:outerShdw>
                          </a:effectLst>
                          <a:latin typeface="Arial" charset="0"/>
                        </a:rPr>
                        <a:t>Therapy</a:t>
                      </a: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200" b="0" i="0" u="none" strike="noStrike" cap="none" normalizeH="0" baseline="0" smtClean="0">
                          <a:ln>
                            <a:noFill/>
                          </a:ln>
                          <a:solidFill>
                            <a:schemeClr val="tx1"/>
                          </a:solidFill>
                          <a:effectLst>
                            <a:outerShdw blurRad="38100" dist="38100" dir="2700000" algn="tl">
                              <a:srgbClr val="000000"/>
                            </a:outerShdw>
                          </a:effectLst>
                          <a:latin typeface="Arial" charset="0"/>
                        </a:rPr>
                        <a:t>RCT &gt; cohort &gt; case control &gt; case series</a:t>
                      </a: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61979">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200" b="0" i="0" u="none" strike="noStrike" cap="none" normalizeH="0" baseline="0" smtClean="0">
                          <a:ln>
                            <a:noFill/>
                          </a:ln>
                          <a:solidFill>
                            <a:schemeClr val="tx1"/>
                          </a:solidFill>
                          <a:effectLst>
                            <a:outerShdw blurRad="38100" dist="38100" dir="2700000" algn="tl">
                              <a:srgbClr val="000000"/>
                            </a:outerShdw>
                          </a:effectLst>
                          <a:latin typeface="Arial" charset="0"/>
                        </a:rPr>
                        <a:t>Diagnosis</a:t>
                      </a: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200" b="0" i="0" u="none" strike="noStrike" cap="none" normalizeH="0" baseline="0" smtClean="0">
                          <a:ln>
                            <a:noFill/>
                          </a:ln>
                          <a:solidFill>
                            <a:schemeClr val="tx1"/>
                          </a:solidFill>
                          <a:effectLst>
                            <a:outerShdw blurRad="38100" dist="38100" dir="2700000" algn="tl">
                              <a:srgbClr val="000000"/>
                            </a:outerShdw>
                          </a:effectLst>
                          <a:latin typeface="Arial" charset="0"/>
                        </a:rPr>
                        <a:t>Prospective, blind comparison to gold standard</a:t>
                      </a: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2391">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200" b="0" i="0" u="none" strike="noStrike" cap="none" normalizeH="0" baseline="0" smtClean="0">
                          <a:ln>
                            <a:noFill/>
                          </a:ln>
                          <a:solidFill>
                            <a:schemeClr val="tx1"/>
                          </a:solidFill>
                          <a:effectLst>
                            <a:outerShdw blurRad="38100" dist="38100" dir="2700000" algn="tl">
                              <a:srgbClr val="000000"/>
                            </a:outerShdw>
                          </a:effectLst>
                          <a:latin typeface="Arial" charset="0"/>
                        </a:rPr>
                        <a:t>Etiology / Harm</a:t>
                      </a: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200" b="0" i="0" u="none" strike="noStrike" cap="none" normalizeH="0" baseline="0" smtClean="0">
                          <a:ln>
                            <a:noFill/>
                          </a:ln>
                          <a:solidFill>
                            <a:schemeClr val="tx1"/>
                          </a:solidFill>
                          <a:effectLst>
                            <a:outerShdw blurRad="38100" dist="38100" dir="2700000" algn="tl">
                              <a:srgbClr val="000000"/>
                            </a:outerShdw>
                          </a:effectLst>
                          <a:latin typeface="Arial" charset="0"/>
                        </a:rPr>
                        <a:t>RCT &gt; cohort &gt; case control &gt; case series</a:t>
                      </a: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0804">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200" b="0" i="0" u="none" strike="noStrike" cap="none" normalizeH="0" baseline="0" smtClean="0">
                          <a:ln>
                            <a:noFill/>
                          </a:ln>
                          <a:solidFill>
                            <a:schemeClr val="tx1"/>
                          </a:solidFill>
                          <a:effectLst>
                            <a:outerShdw blurRad="38100" dist="38100" dir="2700000" algn="tl">
                              <a:srgbClr val="000000"/>
                            </a:outerShdw>
                          </a:effectLst>
                          <a:latin typeface="Arial" charset="0"/>
                        </a:rPr>
                        <a:t>Prognosis</a:t>
                      </a: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200" b="0" i="0" u="none" strike="noStrike" cap="none" normalizeH="0" baseline="0" smtClean="0">
                          <a:ln>
                            <a:noFill/>
                          </a:ln>
                          <a:solidFill>
                            <a:schemeClr val="tx1"/>
                          </a:solidFill>
                          <a:effectLst>
                            <a:outerShdw blurRad="38100" dist="38100" dir="2700000" algn="tl">
                              <a:srgbClr val="000000"/>
                            </a:outerShdw>
                          </a:effectLst>
                          <a:latin typeface="Arial" charset="0"/>
                        </a:rPr>
                        <a:t>Cohort study &gt; case control &gt; case series</a:t>
                      </a: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61979">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200" b="0" i="0" u="none" strike="noStrike" cap="none" normalizeH="0" baseline="0" smtClean="0">
                          <a:ln>
                            <a:noFill/>
                          </a:ln>
                          <a:solidFill>
                            <a:schemeClr val="tx1"/>
                          </a:solidFill>
                          <a:effectLst>
                            <a:outerShdw blurRad="38100" dist="38100" dir="2700000" algn="tl">
                              <a:srgbClr val="000000"/>
                            </a:outerShdw>
                          </a:effectLst>
                          <a:latin typeface="Arial" charset="0"/>
                        </a:rPr>
                        <a:t>Prevention</a:t>
                      </a: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200" b="0" i="0" u="none" strike="noStrike" cap="none" normalizeH="0" baseline="0" smtClean="0">
                          <a:ln>
                            <a:noFill/>
                          </a:ln>
                          <a:solidFill>
                            <a:schemeClr val="tx1"/>
                          </a:solidFill>
                          <a:effectLst>
                            <a:outerShdw blurRad="38100" dist="38100" dir="2700000" algn="tl">
                              <a:srgbClr val="000000"/>
                            </a:outerShdw>
                          </a:effectLst>
                          <a:latin typeface="Arial" charset="0"/>
                        </a:rPr>
                        <a:t>RCT &gt; cohort study &gt; case control &gt; case series</a:t>
                      </a: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61979">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200" b="0" i="0" u="none" strike="noStrike" cap="none" normalizeH="0" baseline="0" smtClean="0">
                          <a:ln>
                            <a:noFill/>
                          </a:ln>
                          <a:solidFill>
                            <a:schemeClr val="tx1"/>
                          </a:solidFill>
                          <a:effectLst>
                            <a:outerShdw blurRad="38100" dist="38100" dir="2700000" algn="tl">
                              <a:srgbClr val="000000"/>
                            </a:outerShdw>
                          </a:effectLst>
                          <a:latin typeface="Arial" charset="0"/>
                        </a:rPr>
                        <a:t>Clinical Exam</a:t>
                      </a: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200" b="0" i="0" u="none" strike="noStrike" cap="none" normalizeH="0" baseline="0" smtClean="0">
                          <a:ln>
                            <a:noFill/>
                          </a:ln>
                          <a:solidFill>
                            <a:schemeClr val="tx1"/>
                          </a:solidFill>
                          <a:effectLst>
                            <a:outerShdw blurRad="38100" dist="38100" dir="2700000" algn="tl">
                              <a:srgbClr val="000000"/>
                            </a:outerShdw>
                          </a:effectLst>
                          <a:latin typeface="Arial" charset="0"/>
                        </a:rPr>
                        <a:t>Prospective, blind comparison to gold standard</a:t>
                      </a: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2391">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200" b="0" i="0" u="none" strike="noStrike" cap="none" normalizeH="0" baseline="0" smtClean="0">
                          <a:ln>
                            <a:noFill/>
                          </a:ln>
                          <a:solidFill>
                            <a:schemeClr val="tx1"/>
                          </a:solidFill>
                          <a:effectLst>
                            <a:outerShdw blurRad="38100" dist="38100" dir="2700000" algn="tl">
                              <a:srgbClr val="000000"/>
                            </a:outerShdw>
                          </a:effectLst>
                          <a:latin typeface="Arial" charset="0"/>
                        </a:rPr>
                        <a:t>Cost</a:t>
                      </a: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200" b="0" i="0" u="none" strike="noStrike" cap="none" normalizeH="0" baseline="0" smtClean="0">
                          <a:ln>
                            <a:noFill/>
                          </a:ln>
                          <a:solidFill>
                            <a:schemeClr val="tx1"/>
                          </a:solidFill>
                          <a:effectLst>
                            <a:outerShdw blurRad="38100" dist="38100" dir="2700000" algn="tl">
                              <a:srgbClr val="000000"/>
                            </a:outerShdw>
                          </a:effectLst>
                          <a:latin typeface="Arial" charset="0"/>
                        </a:rPr>
                        <a:t>Economic analysis</a:t>
                      </a: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97254">
                <a:tc gridSpan="2">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200" b="0" i="0" u="none" strike="noStrike" cap="none" normalizeH="0" baseline="0" smtClean="0">
                          <a:ln>
                            <a:noFill/>
                          </a:ln>
                          <a:solidFill>
                            <a:schemeClr val="tx1"/>
                          </a:solidFill>
                          <a:effectLst>
                            <a:outerShdw blurRad="38100" dist="38100" dir="2700000" algn="tl">
                              <a:srgbClr val="000000"/>
                            </a:outerShdw>
                          </a:effectLst>
                          <a:latin typeface="Arial" charset="0"/>
                        </a:rPr>
                        <a:t>Questions of therapy, etiology and prevention which can best be answered by RCT can also be answered by a meta-analysis or systematic review.</a:t>
                      </a:r>
                    </a:p>
                  </a:txBody>
                  <a:tcPr marT="45715" marB="45715"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r>
            </a:tbl>
          </a:graphicData>
        </a:graphic>
      </p:graphicFrame>
    </p:spTree>
    <p:extLst>
      <p:ext uri="{BB962C8B-B14F-4D97-AF65-F5344CB8AC3E}">
        <p14:creationId xmlns:p14="http://schemas.microsoft.com/office/powerpoint/2010/main" val="2859126285"/>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defRPr/>
            </a:pPr>
            <a:r>
              <a:rPr lang="en-US" dirty="0" err="1" smtClean="0"/>
              <a:t>PubMed</a:t>
            </a:r>
            <a:r>
              <a:rPr lang="en-US" dirty="0" smtClean="0"/>
              <a:t> Clinical Queries</a:t>
            </a:r>
            <a:endParaRPr lang="en-US" dirty="0"/>
          </a:p>
        </p:txBody>
      </p:sp>
      <p:pic>
        <p:nvPicPr>
          <p:cNvPr id="1433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750" y="1997075"/>
            <a:ext cx="8875713" cy="341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844748"/>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5"/>
          <p:cNvSpPr txBox="1">
            <a:spLocks noChangeArrowheads="1"/>
          </p:cNvSpPr>
          <p:nvPr/>
        </p:nvSpPr>
        <p:spPr bwMode="auto">
          <a:xfrm>
            <a:off x="1752600" y="533400"/>
            <a:ext cx="6172200" cy="5889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hlink"/>
              </a:buClr>
              <a:buSzPct val="80000"/>
              <a:buFont typeface="Wingdings" pitchFamily="2" charset="2"/>
              <a:buChar char="Ø"/>
              <a:defRPr sz="3200">
                <a:solidFill>
                  <a:schemeClr val="tx1"/>
                </a:solidFill>
                <a:latin typeface="Arial" pitchFamily="34"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pitchFamily="34" charset="0"/>
              </a:defRPr>
            </a:lvl2pPr>
            <a:lvl3pPr marL="1143000" indent="-228600">
              <a:spcBef>
                <a:spcPct val="20000"/>
              </a:spcBef>
              <a:buClr>
                <a:schemeClr val="accent2"/>
              </a:buClr>
              <a:buChar char="•"/>
              <a:defRPr sz="2400">
                <a:solidFill>
                  <a:schemeClr val="tx1"/>
                </a:solidFill>
                <a:latin typeface="Arial" pitchFamily="34"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pitchFamily="34" charset="0"/>
              </a:defRPr>
            </a:lvl4pPr>
            <a:lvl5pPr marL="2057400" indent="-228600">
              <a:spcBef>
                <a:spcPct val="20000"/>
              </a:spcBef>
              <a:buClr>
                <a:schemeClr val="hlink"/>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itchFamily="34" charset="0"/>
              </a:defRPr>
            </a:lvl9pPr>
          </a:lstStyle>
          <a:p>
            <a:pPr algn="ctr" eaLnBrk="1" hangingPunct="1">
              <a:spcBef>
                <a:spcPct val="50000"/>
              </a:spcBef>
              <a:buClrTx/>
              <a:buSzTx/>
              <a:buFontTx/>
              <a:buNone/>
            </a:pPr>
            <a:r>
              <a:rPr lang="en-US" altLang="en-US" b="1">
                <a:latin typeface="Times New Roman" pitchFamily="18" charset="0"/>
              </a:rPr>
              <a:t>Evidence Pyramid</a:t>
            </a:r>
          </a:p>
        </p:txBody>
      </p:sp>
      <p:sp>
        <p:nvSpPr>
          <p:cNvPr id="15363" name="Text Box 6"/>
          <p:cNvSpPr txBox="1">
            <a:spLocks noChangeArrowheads="1"/>
          </p:cNvSpPr>
          <p:nvPr/>
        </p:nvSpPr>
        <p:spPr bwMode="auto">
          <a:xfrm>
            <a:off x="1143000" y="4953000"/>
            <a:ext cx="7162800" cy="5476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hlink"/>
              </a:buClr>
              <a:buSzPct val="80000"/>
              <a:buFont typeface="Wingdings" pitchFamily="2" charset="2"/>
              <a:buChar char="Ø"/>
              <a:defRPr sz="3200">
                <a:solidFill>
                  <a:schemeClr val="tx1"/>
                </a:solidFill>
                <a:latin typeface="Arial" pitchFamily="34"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pitchFamily="34" charset="0"/>
              </a:defRPr>
            </a:lvl2pPr>
            <a:lvl3pPr marL="1143000" indent="-228600">
              <a:spcBef>
                <a:spcPct val="20000"/>
              </a:spcBef>
              <a:buClr>
                <a:schemeClr val="accent2"/>
              </a:buClr>
              <a:buChar char="•"/>
              <a:defRPr sz="2400">
                <a:solidFill>
                  <a:schemeClr val="tx1"/>
                </a:solidFill>
                <a:latin typeface="Arial" pitchFamily="34"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pitchFamily="34" charset="0"/>
              </a:defRPr>
            </a:lvl4pPr>
            <a:lvl5pPr marL="2057400" indent="-228600">
              <a:spcBef>
                <a:spcPct val="20000"/>
              </a:spcBef>
              <a:buClr>
                <a:schemeClr val="hlink"/>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itchFamily="34" charset="0"/>
              </a:defRPr>
            </a:lvl9pPr>
          </a:lstStyle>
          <a:p>
            <a:pPr algn="ctr" eaLnBrk="1" hangingPunct="1">
              <a:spcBef>
                <a:spcPct val="50000"/>
              </a:spcBef>
              <a:buClrTx/>
              <a:buSzTx/>
              <a:buFontTx/>
              <a:buNone/>
            </a:pPr>
            <a:r>
              <a:rPr lang="en-US" altLang="en-US" sz="2800">
                <a:latin typeface="Times New Roman" pitchFamily="18" charset="0"/>
              </a:rPr>
              <a:t>Case Series/Case Reports</a:t>
            </a:r>
          </a:p>
        </p:txBody>
      </p:sp>
      <p:sp>
        <p:nvSpPr>
          <p:cNvPr id="15364" name="Text Box 7"/>
          <p:cNvSpPr txBox="1">
            <a:spLocks noChangeArrowheads="1"/>
          </p:cNvSpPr>
          <p:nvPr/>
        </p:nvSpPr>
        <p:spPr bwMode="auto">
          <a:xfrm>
            <a:off x="1600200" y="4419600"/>
            <a:ext cx="6324600" cy="5476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hlink"/>
              </a:buClr>
              <a:buSzPct val="80000"/>
              <a:buFont typeface="Wingdings" pitchFamily="2" charset="2"/>
              <a:buChar char="Ø"/>
              <a:defRPr sz="3200">
                <a:solidFill>
                  <a:schemeClr val="tx1"/>
                </a:solidFill>
                <a:latin typeface="Arial" pitchFamily="34"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pitchFamily="34" charset="0"/>
              </a:defRPr>
            </a:lvl2pPr>
            <a:lvl3pPr marL="1143000" indent="-228600">
              <a:spcBef>
                <a:spcPct val="20000"/>
              </a:spcBef>
              <a:buClr>
                <a:schemeClr val="accent2"/>
              </a:buClr>
              <a:buChar char="•"/>
              <a:defRPr sz="2400">
                <a:solidFill>
                  <a:schemeClr val="tx1"/>
                </a:solidFill>
                <a:latin typeface="Arial" pitchFamily="34"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pitchFamily="34" charset="0"/>
              </a:defRPr>
            </a:lvl4pPr>
            <a:lvl5pPr marL="2057400" indent="-228600">
              <a:spcBef>
                <a:spcPct val="20000"/>
              </a:spcBef>
              <a:buClr>
                <a:schemeClr val="hlink"/>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itchFamily="34" charset="0"/>
              </a:defRPr>
            </a:lvl9pPr>
          </a:lstStyle>
          <a:p>
            <a:pPr algn="ctr" eaLnBrk="1" hangingPunct="1">
              <a:spcBef>
                <a:spcPct val="50000"/>
              </a:spcBef>
              <a:buClrTx/>
              <a:buSzTx/>
              <a:buFontTx/>
              <a:buNone/>
            </a:pPr>
            <a:r>
              <a:rPr lang="en-US" altLang="en-US" sz="2800">
                <a:latin typeface="Times New Roman" pitchFamily="18" charset="0"/>
              </a:rPr>
              <a:t>Case Control Studies</a:t>
            </a:r>
          </a:p>
        </p:txBody>
      </p:sp>
      <p:sp>
        <p:nvSpPr>
          <p:cNvPr id="15365" name="Text Box 8"/>
          <p:cNvSpPr txBox="1">
            <a:spLocks noChangeArrowheads="1"/>
          </p:cNvSpPr>
          <p:nvPr/>
        </p:nvSpPr>
        <p:spPr bwMode="auto">
          <a:xfrm>
            <a:off x="1905000" y="3886200"/>
            <a:ext cx="5791200" cy="5476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hlink"/>
              </a:buClr>
              <a:buSzPct val="80000"/>
              <a:buFont typeface="Wingdings" pitchFamily="2" charset="2"/>
              <a:buChar char="Ø"/>
              <a:defRPr sz="3200">
                <a:solidFill>
                  <a:schemeClr val="tx1"/>
                </a:solidFill>
                <a:latin typeface="Arial" pitchFamily="34"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pitchFamily="34" charset="0"/>
              </a:defRPr>
            </a:lvl2pPr>
            <a:lvl3pPr marL="1143000" indent="-228600">
              <a:spcBef>
                <a:spcPct val="20000"/>
              </a:spcBef>
              <a:buClr>
                <a:schemeClr val="accent2"/>
              </a:buClr>
              <a:buChar char="•"/>
              <a:defRPr sz="2400">
                <a:solidFill>
                  <a:schemeClr val="tx1"/>
                </a:solidFill>
                <a:latin typeface="Arial" pitchFamily="34"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pitchFamily="34" charset="0"/>
              </a:defRPr>
            </a:lvl4pPr>
            <a:lvl5pPr marL="2057400" indent="-228600">
              <a:spcBef>
                <a:spcPct val="20000"/>
              </a:spcBef>
              <a:buClr>
                <a:schemeClr val="hlink"/>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itchFamily="34" charset="0"/>
              </a:defRPr>
            </a:lvl9pPr>
          </a:lstStyle>
          <a:p>
            <a:pPr algn="ctr" eaLnBrk="1" hangingPunct="1">
              <a:spcBef>
                <a:spcPct val="50000"/>
              </a:spcBef>
              <a:buClrTx/>
              <a:buSzTx/>
              <a:buFontTx/>
              <a:buNone/>
            </a:pPr>
            <a:r>
              <a:rPr lang="en-US" altLang="en-US" sz="2800">
                <a:latin typeface="Times New Roman" pitchFamily="18" charset="0"/>
              </a:rPr>
              <a:t>Cohort Studies</a:t>
            </a:r>
          </a:p>
        </p:txBody>
      </p:sp>
      <p:sp>
        <p:nvSpPr>
          <p:cNvPr id="15366" name="Text Box 9"/>
          <p:cNvSpPr txBox="1">
            <a:spLocks noChangeArrowheads="1"/>
          </p:cNvSpPr>
          <p:nvPr/>
        </p:nvSpPr>
        <p:spPr bwMode="auto">
          <a:xfrm>
            <a:off x="2209800" y="3352800"/>
            <a:ext cx="5105400" cy="5476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hlink"/>
              </a:buClr>
              <a:buSzPct val="80000"/>
              <a:buFont typeface="Wingdings" pitchFamily="2" charset="2"/>
              <a:buChar char="Ø"/>
              <a:defRPr sz="3200">
                <a:solidFill>
                  <a:schemeClr val="tx1"/>
                </a:solidFill>
                <a:latin typeface="Arial" pitchFamily="34"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pitchFamily="34" charset="0"/>
              </a:defRPr>
            </a:lvl2pPr>
            <a:lvl3pPr marL="1143000" indent="-228600">
              <a:spcBef>
                <a:spcPct val="20000"/>
              </a:spcBef>
              <a:buClr>
                <a:schemeClr val="accent2"/>
              </a:buClr>
              <a:buChar char="•"/>
              <a:defRPr sz="2400">
                <a:solidFill>
                  <a:schemeClr val="tx1"/>
                </a:solidFill>
                <a:latin typeface="Arial" pitchFamily="34"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pitchFamily="34" charset="0"/>
              </a:defRPr>
            </a:lvl4pPr>
            <a:lvl5pPr marL="2057400" indent="-228600">
              <a:spcBef>
                <a:spcPct val="20000"/>
              </a:spcBef>
              <a:buClr>
                <a:schemeClr val="hlink"/>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itchFamily="34" charset="0"/>
              </a:defRPr>
            </a:lvl9pPr>
          </a:lstStyle>
          <a:p>
            <a:pPr algn="ctr" eaLnBrk="1" hangingPunct="1">
              <a:spcBef>
                <a:spcPct val="50000"/>
              </a:spcBef>
              <a:buClrTx/>
              <a:buSzTx/>
              <a:buFontTx/>
              <a:buNone/>
            </a:pPr>
            <a:r>
              <a:rPr lang="en-US" altLang="en-US" sz="2800">
                <a:latin typeface="Times New Roman" pitchFamily="18" charset="0"/>
              </a:rPr>
              <a:t>Randomized Controlled Trial</a:t>
            </a:r>
          </a:p>
        </p:txBody>
      </p:sp>
      <p:sp>
        <p:nvSpPr>
          <p:cNvPr id="15367" name="Text Box 10"/>
          <p:cNvSpPr txBox="1">
            <a:spLocks noChangeArrowheads="1"/>
          </p:cNvSpPr>
          <p:nvPr/>
        </p:nvSpPr>
        <p:spPr bwMode="auto">
          <a:xfrm>
            <a:off x="2590800" y="2819400"/>
            <a:ext cx="4343400" cy="5476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hlink"/>
              </a:buClr>
              <a:buSzPct val="80000"/>
              <a:buFont typeface="Wingdings" pitchFamily="2" charset="2"/>
              <a:buChar char="Ø"/>
              <a:defRPr sz="3200">
                <a:solidFill>
                  <a:schemeClr val="tx1"/>
                </a:solidFill>
                <a:latin typeface="Arial" pitchFamily="34"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pitchFamily="34" charset="0"/>
              </a:defRPr>
            </a:lvl2pPr>
            <a:lvl3pPr marL="1143000" indent="-228600">
              <a:spcBef>
                <a:spcPct val="20000"/>
              </a:spcBef>
              <a:buClr>
                <a:schemeClr val="accent2"/>
              </a:buClr>
              <a:buChar char="•"/>
              <a:defRPr sz="2400">
                <a:solidFill>
                  <a:schemeClr val="tx1"/>
                </a:solidFill>
                <a:latin typeface="Arial" pitchFamily="34"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pitchFamily="34" charset="0"/>
              </a:defRPr>
            </a:lvl4pPr>
            <a:lvl5pPr marL="2057400" indent="-228600">
              <a:spcBef>
                <a:spcPct val="20000"/>
              </a:spcBef>
              <a:buClr>
                <a:schemeClr val="hlink"/>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itchFamily="34" charset="0"/>
              </a:defRPr>
            </a:lvl9pPr>
          </a:lstStyle>
          <a:p>
            <a:pPr algn="ctr" eaLnBrk="1" hangingPunct="1">
              <a:spcBef>
                <a:spcPct val="50000"/>
              </a:spcBef>
              <a:buClrTx/>
              <a:buSzTx/>
              <a:buFontTx/>
              <a:buNone/>
            </a:pPr>
            <a:r>
              <a:rPr lang="en-US" altLang="en-US" sz="2800">
                <a:latin typeface="Times New Roman" pitchFamily="18" charset="0"/>
              </a:rPr>
              <a:t>Systematic Review</a:t>
            </a:r>
          </a:p>
        </p:txBody>
      </p:sp>
      <p:sp>
        <p:nvSpPr>
          <p:cNvPr id="15368" name="Text Box 11"/>
          <p:cNvSpPr txBox="1">
            <a:spLocks noChangeArrowheads="1"/>
          </p:cNvSpPr>
          <p:nvPr/>
        </p:nvSpPr>
        <p:spPr bwMode="auto">
          <a:xfrm>
            <a:off x="2971800" y="2362200"/>
            <a:ext cx="3657600" cy="43021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hlink"/>
              </a:buClr>
              <a:buSzPct val="80000"/>
              <a:buFont typeface="Wingdings" pitchFamily="2" charset="2"/>
              <a:buChar char="Ø"/>
              <a:defRPr sz="3200">
                <a:solidFill>
                  <a:schemeClr val="tx1"/>
                </a:solidFill>
                <a:latin typeface="Arial" pitchFamily="34"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pitchFamily="34" charset="0"/>
              </a:defRPr>
            </a:lvl2pPr>
            <a:lvl3pPr marL="1143000" indent="-228600">
              <a:spcBef>
                <a:spcPct val="20000"/>
              </a:spcBef>
              <a:buClr>
                <a:schemeClr val="accent2"/>
              </a:buClr>
              <a:buChar char="•"/>
              <a:defRPr sz="2400">
                <a:solidFill>
                  <a:schemeClr val="tx1"/>
                </a:solidFill>
                <a:latin typeface="Arial" pitchFamily="34"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pitchFamily="34" charset="0"/>
              </a:defRPr>
            </a:lvl4pPr>
            <a:lvl5pPr marL="2057400" indent="-228600">
              <a:spcBef>
                <a:spcPct val="20000"/>
              </a:spcBef>
              <a:buClr>
                <a:schemeClr val="hlink"/>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itchFamily="34" charset="0"/>
              </a:defRPr>
            </a:lvl9pPr>
          </a:lstStyle>
          <a:p>
            <a:pPr algn="ctr" eaLnBrk="1" hangingPunct="1">
              <a:spcBef>
                <a:spcPct val="50000"/>
              </a:spcBef>
              <a:buClrTx/>
              <a:buSzTx/>
              <a:buFontTx/>
              <a:buNone/>
            </a:pPr>
            <a:r>
              <a:rPr lang="en-US" altLang="en-US" sz="2200">
                <a:latin typeface="Times New Roman" pitchFamily="18" charset="0"/>
              </a:rPr>
              <a:t>Meta-analysis/Metasynthesis</a:t>
            </a:r>
            <a:endParaRPr lang="en-US" altLang="en-US" sz="2000">
              <a:latin typeface="Times New Roman" pitchFamily="18" charset="0"/>
            </a:endParaRPr>
          </a:p>
        </p:txBody>
      </p:sp>
      <p:sp>
        <p:nvSpPr>
          <p:cNvPr id="15369" name="Text Box 12"/>
          <p:cNvSpPr txBox="1">
            <a:spLocks noChangeArrowheads="1"/>
          </p:cNvSpPr>
          <p:nvPr/>
        </p:nvSpPr>
        <p:spPr bwMode="auto">
          <a:xfrm>
            <a:off x="685800" y="5486400"/>
            <a:ext cx="8077200" cy="538163"/>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hlink"/>
              </a:buClr>
              <a:buSzPct val="80000"/>
              <a:buFont typeface="Wingdings" pitchFamily="2" charset="2"/>
              <a:buChar char="Ø"/>
              <a:defRPr sz="3200">
                <a:solidFill>
                  <a:schemeClr val="tx1"/>
                </a:solidFill>
                <a:latin typeface="Arial" pitchFamily="34"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pitchFamily="34" charset="0"/>
              </a:defRPr>
            </a:lvl2pPr>
            <a:lvl3pPr marL="1143000" indent="-228600">
              <a:spcBef>
                <a:spcPct val="20000"/>
              </a:spcBef>
              <a:buClr>
                <a:schemeClr val="accent2"/>
              </a:buClr>
              <a:buChar char="•"/>
              <a:defRPr sz="2400">
                <a:solidFill>
                  <a:schemeClr val="tx1"/>
                </a:solidFill>
                <a:latin typeface="Arial" pitchFamily="34"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pitchFamily="34" charset="0"/>
              </a:defRPr>
            </a:lvl4pPr>
            <a:lvl5pPr marL="2057400" indent="-228600">
              <a:spcBef>
                <a:spcPct val="20000"/>
              </a:spcBef>
              <a:buClr>
                <a:schemeClr val="hlink"/>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itchFamily="34" charset="0"/>
              </a:defRPr>
            </a:lvl9pPr>
          </a:lstStyle>
          <a:p>
            <a:pPr algn="ctr" eaLnBrk="1" hangingPunct="1">
              <a:spcBef>
                <a:spcPct val="50000"/>
              </a:spcBef>
              <a:buClrTx/>
              <a:buSzTx/>
              <a:buFontTx/>
              <a:buNone/>
            </a:pPr>
            <a:r>
              <a:rPr lang="en-US" altLang="en-US" sz="2800">
                <a:latin typeface="Times New Roman" pitchFamily="18" charset="0"/>
              </a:rPr>
              <a:t>Animal Research</a:t>
            </a:r>
          </a:p>
        </p:txBody>
      </p:sp>
      <p:sp>
        <p:nvSpPr>
          <p:cNvPr id="33806" name="Text Box 14"/>
          <p:cNvSpPr txBox="1">
            <a:spLocks noChangeArrowheads="1"/>
          </p:cNvSpPr>
          <p:nvPr/>
        </p:nvSpPr>
        <p:spPr bwMode="auto">
          <a:xfrm>
            <a:off x="152400" y="1981200"/>
            <a:ext cx="1371600"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itchFamily="2" charset="2"/>
              <a:buChar char="Ø"/>
              <a:defRPr sz="3200">
                <a:solidFill>
                  <a:schemeClr val="tx1"/>
                </a:solidFill>
                <a:latin typeface="Arial" pitchFamily="34"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pitchFamily="34" charset="0"/>
              </a:defRPr>
            </a:lvl2pPr>
            <a:lvl3pPr marL="1143000" indent="-228600">
              <a:spcBef>
                <a:spcPct val="20000"/>
              </a:spcBef>
              <a:buClr>
                <a:schemeClr val="accent2"/>
              </a:buClr>
              <a:buChar char="•"/>
              <a:defRPr sz="2400">
                <a:solidFill>
                  <a:schemeClr val="tx1"/>
                </a:solidFill>
                <a:latin typeface="Arial" pitchFamily="34"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pitchFamily="34" charset="0"/>
              </a:defRPr>
            </a:lvl4pPr>
            <a:lvl5pPr marL="2057400" indent="-228600">
              <a:spcBef>
                <a:spcPct val="20000"/>
              </a:spcBef>
              <a:buClr>
                <a:schemeClr val="hlink"/>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itchFamily="34" charset="0"/>
              </a:defRPr>
            </a:lvl9pPr>
          </a:lstStyle>
          <a:p>
            <a:pPr eaLnBrk="1" hangingPunct="1">
              <a:spcBef>
                <a:spcPct val="50000"/>
              </a:spcBef>
              <a:buClrTx/>
              <a:buSzTx/>
              <a:buFontTx/>
              <a:buNone/>
            </a:pPr>
            <a:r>
              <a:rPr lang="en-US" altLang="en-US" sz="2000" b="1">
                <a:latin typeface="Times New Roman" pitchFamily="18" charset="0"/>
              </a:rPr>
              <a:t>Start at the top and work your way down.</a:t>
            </a:r>
          </a:p>
        </p:txBody>
      </p:sp>
    </p:spTree>
    <p:extLst>
      <p:ext uri="{BB962C8B-B14F-4D97-AF65-F5344CB8AC3E}">
        <p14:creationId xmlns:p14="http://schemas.microsoft.com/office/powerpoint/2010/main" val="29560770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806"/>
                                        </p:tgtEl>
                                        <p:attrNameLst>
                                          <p:attrName>style.visibility</p:attrName>
                                        </p:attrNameLst>
                                      </p:cBhvr>
                                      <p:to>
                                        <p:strVal val="visible"/>
                                      </p:to>
                                    </p:set>
                                    <p:anim calcmode="lin" valueType="num">
                                      <p:cBhvr additive="base">
                                        <p:cTn id="7" dur="500" fill="hold"/>
                                        <p:tgtEl>
                                          <p:spTgt spid="33806"/>
                                        </p:tgtEl>
                                        <p:attrNameLst>
                                          <p:attrName>ppt_x</p:attrName>
                                        </p:attrNameLst>
                                      </p:cBhvr>
                                      <p:tavLst>
                                        <p:tav tm="0">
                                          <p:val>
                                            <p:strVal val="#ppt_x"/>
                                          </p:val>
                                        </p:tav>
                                        <p:tav tm="100000">
                                          <p:val>
                                            <p:strVal val="#ppt_x"/>
                                          </p:val>
                                        </p:tav>
                                      </p:tavLst>
                                    </p:anim>
                                    <p:anim calcmode="lin" valueType="num">
                                      <p:cBhvr additive="base">
                                        <p:cTn id="8" dur="500" fill="hold"/>
                                        <p:tgtEl>
                                          <p:spTgt spid="3380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06"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Healthcare Literature</a:t>
            </a:r>
            <a:endParaRPr lang="en-US" dirty="0"/>
          </a:p>
        </p:txBody>
      </p:sp>
      <p:sp>
        <p:nvSpPr>
          <p:cNvPr id="3" name="Content Placeholder 4"/>
          <p:cNvSpPr txBox="1">
            <a:spLocks/>
          </p:cNvSpPr>
          <p:nvPr/>
        </p:nvSpPr>
        <p:spPr>
          <a:xfrm>
            <a:off x="457200" y="1773238"/>
            <a:ext cx="4038600" cy="4932362"/>
          </a:xfrm>
          <a:prstGeom prst="rect">
            <a:avLst/>
          </a:prstGeom>
        </p:spPr>
        <p:txBody>
          <a:bodyPr/>
          <a:lstStyle/>
          <a:p>
            <a:pPr marL="342900" indent="-342900" eaLnBrk="1" hangingPunct="1">
              <a:spcBef>
                <a:spcPct val="20000"/>
              </a:spcBef>
              <a:buClr>
                <a:schemeClr val="hlink"/>
              </a:buClr>
              <a:buSzPct val="80000"/>
              <a:buFont typeface="Wingdings" pitchFamily="2" charset="2"/>
              <a:buChar char="Ø"/>
              <a:defRPr/>
            </a:pPr>
            <a:r>
              <a:rPr lang="en-US" sz="2400" kern="0">
                <a:effectLst>
                  <a:outerShdw blurRad="38100" dist="38100" dir="2700000" algn="tl">
                    <a:srgbClr val="000000"/>
                  </a:outerShdw>
                </a:effectLst>
                <a:latin typeface="+mn-lt"/>
              </a:rPr>
              <a:t>Primary – original research</a:t>
            </a:r>
          </a:p>
          <a:p>
            <a:pPr marL="742950" lvl="1" indent="-285750" eaLnBrk="1" hangingPunct="1">
              <a:spcBef>
                <a:spcPct val="20000"/>
              </a:spcBef>
              <a:buClr>
                <a:schemeClr val="tx2"/>
              </a:buClr>
              <a:buSzPct val="50000"/>
              <a:buFont typeface="Wingdings" pitchFamily="2" charset="2"/>
              <a:buChar char="l"/>
              <a:defRPr/>
            </a:pPr>
            <a:r>
              <a:rPr lang="en-US" sz="2000" kern="0">
                <a:effectLst>
                  <a:outerShdw blurRad="38100" dist="38100" dir="2700000" algn="tl">
                    <a:srgbClr val="000000"/>
                  </a:outerShdw>
                </a:effectLst>
                <a:latin typeface="+mn-lt"/>
              </a:rPr>
              <a:t>Experimental (an intervention is made or variables are manipulated)</a:t>
            </a:r>
          </a:p>
          <a:p>
            <a:pPr marL="1143000" lvl="2" indent="-228600" eaLnBrk="1" hangingPunct="1">
              <a:spcBef>
                <a:spcPct val="20000"/>
              </a:spcBef>
              <a:buClr>
                <a:schemeClr val="accent2"/>
              </a:buClr>
              <a:buFontTx/>
              <a:buChar char="•"/>
              <a:defRPr/>
            </a:pPr>
            <a:r>
              <a:rPr lang="en-US" kern="0">
                <a:effectLst>
                  <a:outerShdw blurRad="38100" dist="38100" dir="2700000" algn="tl">
                    <a:srgbClr val="000000"/>
                  </a:outerShdw>
                </a:effectLst>
                <a:latin typeface="+mn-lt"/>
              </a:rPr>
              <a:t>Randomized Control Trials</a:t>
            </a:r>
          </a:p>
          <a:p>
            <a:pPr marL="1143000" lvl="2" indent="-228600" eaLnBrk="1" hangingPunct="1">
              <a:spcBef>
                <a:spcPct val="20000"/>
              </a:spcBef>
              <a:buClr>
                <a:schemeClr val="accent2"/>
              </a:buClr>
              <a:buFontTx/>
              <a:buChar char="•"/>
              <a:defRPr/>
            </a:pPr>
            <a:r>
              <a:rPr lang="en-US" kern="0">
                <a:effectLst>
                  <a:outerShdw blurRad="38100" dist="38100" dir="2700000" algn="tl">
                    <a:srgbClr val="000000"/>
                  </a:outerShdw>
                </a:effectLst>
                <a:latin typeface="+mn-lt"/>
              </a:rPr>
              <a:t>Controlled trials</a:t>
            </a:r>
          </a:p>
          <a:p>
            <a:pPr marL="742950" lvl="1" indent="-285750" eaLnBrk="1" hangingPunct="1">
              <a:spcBef>
                <a:spcPct val="20000"/>
              </a:spcBef>
              <a:buClr>
                <a:schemeClr val="tx2"/>
              </a:buClr>
              <a:buSzPct val="50000"/>
              <a:buFont typeface="Wingdings" pitchFamily="2" charset="2"/>
              <a:buChar char="l"/>
              <a:defRPr/>
            </a:pPr>
            <a:r>
              <a:rPr lang="en-US" sz="2000" kern="0">
                <a:effectLst>
                  <a:outerShdw blurRad="38100" dist="38100" dir="2700000" algn="tl">
                    <a:srgbClr val="000000"/>
                  </a:outerShdw>
                </a:effectLst>
                <a:latin typeface="+mn-lt"/>
              </a:rPr>
              <a:t>Observational (no intervention or variables are manipulated)</a:t>
            </a:r>
          </a:p>
          <a:p>
            <a:pPr marL="1143000" lvl="2" indent="-228600" eaLnBrk="1" hangingPunct="1">
              <a:spcBef>
                <a:spcPct val="20000"/>
              </a:spcBef>
              <a:buClr>
                <a:schemeClr val="accent2"/>
              </a:buClr>
              <a:buFontTx/>
              <a:buChar char="•"/>
              <a:defRPr/>
            </a:pPr>
            <a:r>
              <a:rPr lang="en-US" kern="0">
                <a:effectLst>
                  <a:outerShdw blurRad="38100" dist="38100" dir="2700000" algn="tl">
                    <a:srgbClr val="000000"/>
                  </a:outerShdw>
                </a:effectLst>
                <a:latin typeface="+mn-lt"/>
              </a:rPr>
              <a:t>Cohort studies</a:t>
            </a:r>
          </a:p>
          <a:p>
            <a:pPr marL="1143000" lvl="2" indent="-228600" eaLnBrk="1" hangingPunct="1">
              <a:spcBef>
                <a:spcPct val="20000"/>
              </a:spcBef>
              <a:buClr>
                <a:schemeClr val="accent2"/>
              </a:buClr>
              <a:buFontTx/>
              <a:buChar char="•"/>
              <a:defRPr/>
            </a:pPr>
            <a:r>
              <a:rPr lang="en-US" kern="0">
                <a:effectLst>
                  <a:outerShdw blurRad="38100" dist="38100" dir="2700000" algn="tl">
                    <a:srgbClr val="000000"/>
                  </a:outerShdw>
                </a:effectLst>
                <a:latin typeface="+mn-lt"/>
              </a:rPr>
              <a:t>Case-control studies</a:t>
            </a:r>
          </a:p>
          <a:p>
            <a:pPr marL="1143000" lvl="2" indent="-228600" eaLnBrk="1" hangingPunct="1">
              <a:spcBef>
                <a:spcPct val="20000"/>
              </a:spcBef>
              <a:buClr>
                <a:schemeClr val="accent2"/>
              </a:buClr>
              <a:buFontTx/>
              <a:buChar char="•"/>
              <a:defRPr/>
            </a:pPr>
            <a:r>
              <a:rPr lang="en-US" kern="0">
                <a:effectLst>
                  <a:outerShdw blurRad="38100" dist="38100" dir="2700000" algn="tl">
                    <a:srgbClr val="000000"/>
                  </a:outerShdw>
                </a:effectLst>
                <a:latin typeface="+mn-lt"/>
              </a:rPr>
              <a:t>Case reports</a:t>
            </a:r>
          </a:p>
          <a:p>
            <a:pPr marL="342900" indent="-342900" eaLnBrk="1" hangingPunct="1">
              <a:spcBef>
                <a:spcPct val="20000"/>
              </a:spcBef>
              <a:buClr>
                <a:schemeClr val="hlink"/>
              </a:buClr>
              <a:buSzPct val="80000"/>
              <a:buFont typeface="Wingdings" pitchFamily="2" charset="2"/>
              <a:buChar char="Ø"/>
              <a:defRPr/>
            </a:pPr>
            <a:endParaRPr lang="en-US" sz="3200" kern="0">
              <a:effectLst>
                <a:outerShdw blurRad="38100" dist="38100" dir="2700000" algn="tl">
                  <a:srgbClr val="000000"/>
                </a:outerShdw>
              </a:effectLst>
              <a:latin typeface="+mn-lt"/>
            </a:endParaRPr>
          </a:p>
        </p:txBody>
      </p:sp>
      <p:sp>
        <p:nvSpPr>
          <p:cNvPr id="4" name="Content Placeholder 5"/>
          <p:cNvSpPr txBox="1">
            <a:spLocks/>
          </p:cNvSpPr>
          <p:nvPr/>
        </p:nvSpPr>
        <p:spPr>
          <a:xfrm>
            <a:off x="4648200" y="1773238"/>
            <a:ext cx="4038600" cy="4932362"/>
          </a:xfrm>
          <a:prstGeom prst="rect">
            <a:avLst/>
          </a:prstGeom>
        </p:spPr>
        <p:txBody>
          <a:bodyPr/>
          <a:lstStyle/>
          <a:p>
            <a:pPr marL="342900" indent="-342900" eaLnBrk="1" hangingPunct="1">
              <a:spcBef>
                <a:spcPct val="20000"/>
              </a:spcBef>
              <a:buClr>
                <a:schemeClr val="hlink"/>
              </a:buClr>
              <a:buSzPct val="80000"/>
              <a:buFont typeface="Wingdings" pitchFamily="2" charset="2"/>
              <a:buChar char="Ø"/>
              <a:defRPr/>
            </a:pPr>
            <a:r>
              <a:rPr lang="en-US" sz="2400" kern="0" dirty="0">
                <a:effectLst>
                  <a:outerShdw blurRad="38100" dist="38100" dir="2700000" algn="tl">
                    <a:srgbClr val="000000"/>
                  </a:outerShdw>
                </a:effectLst>
                <a:latin typeface="+mn-lt"/>
              </a:rPr>
              <a:t>Secondary – reviews of original research</a:t>
            </a:r>
            <a:endParaRPr lang="en-US" sz="2000" kern="0" dirty="0">
              <a:effectLst>
                <a:outerShdw blurRad="38100" dist="38100" dir="2700000" algn="tl">
                  <a:srgbClr val="000000"/>
                </a:outerShdw>
              </a:effectLst>
              <a:latin typeface="+mn-lt"/>
            </a:endParaRPr>
          </a:p>
          <a:p>
            <a:pPr marL="742950" lvl="1" indent="-285750" eaLnBrk="1" hangingPunct="1">
              <a:spcBef>
                <a:spcPct val="20000"/>
              </a:spcBef>
              <a:buClr>
                <a:schemeClr val="tx2"/>
              </a:buClr>
              <a:buSzPct val="50000"/>
              <a:buFont typeface="Wingdings" pitchFamily="2" charset="2"/>
              <a:buChar char="l"/>
              <a:defRPr/>
            </a:pPr>
            <a:r>
              <a:rPr lang="en-US" sz="2000" kern="0" dirty="0">
                <a:effectLst>
                  <a:outerShdw blurRad="38100" dist="38100" dir="2700000" algn="tl">
                    <a:srgbClr val="000000"/>
                  </a:outerShdw>
                </a:effectLst>
                <a:latin typeface="+mn-lt"/>
              </a:rPr>
              <a:t>Meta-analysis/</a:t>
            </a:r>
            <a:r>
              <a:rPr lang="en-US" sz="2000" kern="0" dirty="0" err="1">
                <a:effectLst>
                  <a:outerShdw blurRad="38100" dist="38100" dir="2700000" algn="tl">
                    <a:srgbClr val="000000"/>
                  </a:outerShdw>
                </a:effectLst>
                <a:latin typeface="+mn-lt"/>
              </a:rPr>
              <a:t>Metasynthesis</a:t>
            </a:r>
            <a:endParaRPr lang="en-US" sz="2000" kern="0" dirty="0">
              <a:effectLst>
                <a:outerShdw blurRad="38100" dist="38100" dir="2700000" algn="tl">
                  <a:srgbClr val="000000"/>
                </a:outerShdw>
              </a:effectLst>
              <a:latin typeface="+mn-lt"/>
            </a:endParaRPr>
          </a:p>
          <a:p>
            <a:pPr marL="742950" lvl="1" indent="-285750" eaLnBrk="1" hangingPunct="1">
              <a:spcBef>
                <a:spcPct val="20000"/>
              </a:spcBef>
              <a:buClr>
                <a:schemeClr val="tx2"/>
              </a:buClr>
              <a:buSzPct val="50000"/>
              <a:buFont typeface="Wingdings" pitchFamily="2" charset="2"/>
              <a:buChar char="l"/>
              <a:defRPr/>
            </a:pPr>
            <a:r>
              <a:rPr lang="en-US" sz="2000" kern="0" dirty="0">
                <a:effectLst>
                  <a:outerShdw blurRad="38100" dist="38100" dir="2700000" algn="tl">
                    <a:srgbClr val="000000"/>
                  </a:outerShdw>
                </a:effectLst>
                <a:latin typeface="+mn-lt"/>
              </a:rPr>
              <a:t>Meta-synthesis	</a:t>
            </a:r>
          </a:p>
          <a:p>
            <a:pPr marL="742950" lvl="1" indent="-285750" eaLnBrk="1" hangingPunct="1">
              <a:spcBef>
                <a:spcPct val="20000"/>
              </a:spcBef>
              <a:buClr>
                <a:schemeClr val="tx2"/>
              </a:buClr>
              <a:buSzPct val="50000"/>
              <a:buFont typeface="Wingdings" pitchFamily="2" charset="2"/>
              <a:buChar char="l"/>
              <a:defRPr/>
            </a:pPr>
            <a:r>
              <a:rPr lang="en-US" sz="2000" kern="0" dirty="0">
                <a:effectLst>
                  <a:outerShdw blurRad="38100" dist="38100" dir="2700000" algn="tl">
                    <a:srgbClr val="000000"/>
                  </a:outerShdw>
                </a:effectLst>
                <a:latin typeface="+mn-lt"/>
              </a:rPr>
              <a:t>Systematic reviews</a:t>
            </a:r>
          </a:p>
          <a:p>
            <a:pPr marL="742950" lvl="1" indent="-285750" eaLnBrk="1" hangingPunct="1">
              <a:spcBef>
                <a:spcPct val="20000"/>
              </a:spcBef>
              <a:buClr>
                <a:schemeClr val="tx2"/>
              </a:buClr>
              <a:buSzPct val="50000"/>
              <a:buFont typeface="Wingdings" pitchFamily="2" charset="2"/>
              <a:buChar char="l"/>
              <a:defRPr/>
            </a:pPr>
            <a:r>
              <a:rPr lang="en-US" sz="2000" kern="0" dirty="0">
                <a:effectLst>
                  <a:outerShdw blurRad="38100" dist="38100" dir="2700000" algn="tl">
                    <a:srgbClr val="000000"/>
                  </a:outerShdw>
                </a:effectLst>
                <a:latin typeface="+mn-lt"/>
              </a:rPr>
              <a:t>Practice guidelines</a:t>
            </a:r>
          </a:p>
          <a:p>
            <a:pPr marL="742950" lvl="1" indent="-285750" eaLnBrk="1" hangingPunct="1">
              <a:spcBef>
                <a:spcPct val="20000"/>
              </a:spcBef>
              <a:buClr>
                <a:schemeClr val="tx2"/>
              </a:buClr>
              <a:buSzPct val="50000"/>
              <a:buFont typeface="Wingdings" pitchFamily="2" charset="2"/>
              <a:buChar char="l"/>
              <a:defRPr/>
            </a:pPr>
            <a:r>
              <a:rPr lang="en-US" sz="2000" kern="0" dirty="0">
                <a:effectLst>
                  <a:outerShdw blurRad="38100" dist="38100" dir="2700000" algn="tl">
                    <a:srgbClr val="000000"/>
                  </a:outerShdw>
                </a:effectLst>
                <a:latin typeface="+mn-lt"/>
              </a:rPr>
              <a:t>Reviews </a:t>
            </a:r>
          </a:p>
          <a:p>
            <a:pPr marL="742950" lvl="1" indent="-285750" eaLnBrk="1" hangingPunct="1">
              <a:spcBef>
                <a:spcPct val="20000"/>
              </a:spcBef>
              <a:buClr>
                <a:schemeClr val="tx2"/>
              </a:buClr>
              <a:buSzPct val="50000"/>
              <a:buFont typeface="Wingdings" pitchFamily="2" charset="2"/>
              <a:buChar char="l"/>
              <a:defRPr/>
            </a:pPr>
            <a:r>
              <a:rPr lang="en-US" sz="2000" kern="0" dirty="0">
                <a:effectLst>
                  <a:outerShdw blurRad="38100" dist="38100" dir="2700000" algn="tl">
                    <a:srgbClr val="000000"/>
                  </a:outerShdw>
                </a:effectLst>
                <a:latin typeface="+mn-lt"/>
              </a:rPr>
              <a:t>Decision analysis</a:t>
            </a:r>
          </a:p>
          <a:p>
            <a:pPr marL="742950" lvl="1" indent="-285750" eaLnBrk="1" hangingPunct="1">
              <a:spcBef>
                <a:spcPct val="20000"/>
              </a:spcBef>
              <a:buClr>
                <a:schemeClr val="tx2"/>
              </a:buClr>
              <a:buSzPct val="50000"/>
              <a:buFont typeface="Wingdings" pitchFamily="2" charset="2"/>
              <a:buChar char="l"/>
              <a:defRPr/>
            </a:pPr>
            <a:r>
              <a:rPr lang="en-US" sz="2000" kern="0" dirty="0">
                <a:effectLst>
                  <a:outerShdw blurRad="38100" dist="38100" dir="2700000" algn="tl">
                    <a:srgbClr val="000000"/>
                  </a:outerShdw>
                </a:effectLst>
                <a:latin typeface="+mn-lt"/>
              </a:rPr>
              <a:t>Consensus reports</a:t>
            </a:r>
          </a:p>
          <a:p>
            <a:pPr marL="742950" lvl="1" indent="-285750" eaLnBrk="1" hangingPunct="1">
              <a:spcBef>
                <a:spcPct val="20000"/>
              </a:spcBef>
              <a:buClr>
                <a:schemeClr val="tx2"/>
              </a:buClr>
              <a:buSzPct val="50000"/>
              <a:buFont typeface="Wingdings" pitchFamily="2" charset="2"/>
              <a:buChar char="l"/>
              <a:defRPr/>
            </a:pPr>
            <a:r>
              <a:rPr lang="en-US" sz="2000" kern="0" dirty="0">
                <a:effectLst>
                  <a:outerShdw blurRad="38100" dist="38100" dir="2700000" algn="tl">
                    <a:srgbClr val="000000"/>
                  </a:outerShdw>
                </a:effectLst>
                <a:latin typeface="+mn-lt"/>
              </a:rPr>
              <a:t>Editorial, commentary</a:t>
            </a:r>
          </a:p>
          <a:p>
            <a:pPr marL="342900" indent="-342900" eaLnBrk="1" hangingPunct="1">
              <a:spcBef>
                <a:spcPct val="20000"/>
              </a:spcBef>
              <a:buClr>
                <a:schemeClr val="hlink"/>
              </a:buClr>
              <a:buSzPct val="80000"/>
              <a:buFont typeface="Wingdings" pitchFamily="2" charset="2"/>
              <a:buChar char="Ø"/>
              <a:defRPr/>
            </a:pPr>
            <a:endParaRPr lang="en-US" sz="3200" kern="0" dirty="0">
              <a:effectLst>
                <a:outerShdw blurRad="38100" dist="38100" dir="2700000" algn="tl">
                  <a:srgbClr val="000000"/>
                </a:outerShdw>
              </a:effectLst>
              <a:latin typeface="+mn-lt"/>
            </a:endParaRPr>
          </a:p>
        </p:txBody>
      </p:sp>
      <p:sp>
        <p:nvSpPr>
          <p:cNvPr id="5" name="Line 9"/>
          <p:cNvSpPr>
            <a:spLocks noChangeShapeType="1"/>
          </p:cNvSpPr>
          <p:nvPr/>
        </p:nvSpPr>
        <p:spPr bwMode="auto">
          <a:xfrm>
            <a:off x="7772400" y="4419600"/>
            <a:ext cx="457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1"/>
          <p:cNvSpPr>
            <a:spLocks noChangeShapeType="1"/>
          </p:cNvSpPr>
          <p:nvPr/>
        </p:nvSpPr>
        <p:spPr bwMode="auto">
          <a:xfrm flipH="1">
            <a:off x="7772400" y="5715000"/>
            <a:ext cx="457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 name="Text Box 12"/>
          <p:cNvSpPr txBox="1">
            <a:spLocks noChangeArrowheads="1"/>
          </p:cNvSpPr>
          <p:nvPr/>
        </p:nvSpPr>
        <p:spPr bwMode="auto">
          <a:xfrm>
            <a:off x="8382000" y="4419600"/>
            <a:ext cx="7620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itchFamily="2" charset="2"/>
              <a:buChar char="Ø"/>
              <a:defRPr sz="3200">
                <a:solidFill>
                  <a:schemeClr val="tx1"/>
                </a:solidFill>
                <a:latin typeface="Arial" pitchFamily="34"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pitchFamily="34" charset="0"/>
              </a:defRPr>
            </a:lvl2pPr>
            <a:lvl3pPr marL="1143000" indent="-228600">
              <a:spcBef>
                <a:spcPct val="20000"/>
              </a:spcBef>
              <a:buClr>
                <a:schemeClr val="accent2"/>
              </a:buClr>
              <a:buChar char="•"/>
              <a:defRPr sz="2400">
                <a:solidFill>
                  <a:schemeClr val="tx1"/>
                </a:solidFill>
                <a:latin typeface="Arial" pitchFamily="34"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pitchFamily="34" charset="0"/>
              </a:defRPr>
            </a:lvl4pPr>
            <a:lvl5pPr marL="2057400" indent="-228600">
              <a:spcBef>
                <a:spcPct val="20000"/>
              </a:spcBef>
              <a:buClr>
                <a:schemeClr val="hlink"/>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itchFamily="34" charset="0"/>
              </a:defRPr>
            </a:lvl9pPr>
          </a:lstStyle>
          <a:p>
            <a:pPr>
              <a:spcBef>
                <a:spcPct val="50000"/>
              </a:spcBef>
              <a:buClrTx/>
              <a:buSzTx/>
              <a:buFontTx/>
              <a:buNone/>
            </a:pPr>
            <a:r>
              <a:rPr lang="en-US" altLang="en-US" sz="1800">
                <a:latin typeface="Corbel" pitchFamily="34" charset="0"/>
              </a:rPr>
              <a:t>Not used in EBP</a:t>
            </a:r>
          </a:p>
        </p:txBody>
      </p:sp>
      <p:cxnSp>
        <p:nvCxnSpPr>
          <p:cNvPr id="8" name="Straight Connector 7"/>
          <p:cNvCxnSpPr>
            <a:stCxn id="6" idx="0"/>
          </p:cNvCxnSpPr>
          <p:nvPr/>
        </p:nvCxnSpPr>
        <p:spPr>
          <a:xfrm rot="5400000" flipH="1">
            <a:off x="7581901" y="5067300"/>
            <a:ext cx="1295400" cy="31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95221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 calcmode="lin" valueType="num">
                                      <p:cBhvr additive="base">
                                        <p:cTn id="11" dur="500" fill="hold"/>
                                        <p:tgtEl>
                                          <p:spTgt spid="4">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4">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 calcmode="lin" valueType="num">
                                      <p:cBhvr additive="base">
                                        <p:cTn id="15" dur="500" fill="hold"/>
                                        <p:tgtEl>
                                          <p:spTgt spid="4">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4">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 calcmode="lin" valueType="num">
                                      <p:cBhvr additive="base">
                                        <p:cTn id="19" dur="500" fill="hold"/>
                                        <p:tgtEl>
                                          <p:spTgt spid="4">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4">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 calcmode="lin" valueType="num">
                                      <p:cBhvr additive="base">
                                        <p:cTn id="23" dur="500" fill="hold"/>
                                        <p:tgtEl>
                                          <p:spTgt spid="4">
                                            <p:txEl>
                                              <p:pRg st="4" end="4"/>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4">
                                            <p:txEl>
                                              <p:pRg st="4" end="4"/>
                                            </p:txEl>
                                          </p:spTgt>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 calcmode="lin" valueType="num">
                                      <p:cBhvr additive="base">
                                        <p:cTn id="27" dur="500" fill="hold"/>
                                        <p:tgtEl>
                                          <p:spTgt spid="4">
                                            <p:txEl>
                                              <p:pRg st="5" end="5"/>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4">
                                            <p:txEl>
                                              <p:pRg st="5" end="5"/>
                                            </p:txEl>
                                          </p:spTgt>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anim calcmode="lin" valueType="num">
                                      <p:cBhvr additive="base">
                                        <p:cTn id="31" dur="500" fill="hold"/>
                                        <p:tgtEl>
                                          <p:spTgt spid="4">
                                            <p:txEl>
                                              <p:pRg st="6" end="6"/>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4">
                                            <p:txEl>
                                              <p:pRg st="6" end="6"/>
                                            </p:txEl>
                                          </p:spTgt>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anim calcmode="lin" valueType="num">
                                      <p:cBhvr additive="base">
                                        <p:cTn id="35" dur="500" fill="hold"/>
                                        <p:tgtEl>
                                          <p:spTgt spid="4">
                                            <p:txEl>
                                              <p:pRg st="7" end="7"/>
                                            </p:txEl>
                                          </p:spTgt>
                                        </p:tgtEl>
                                        <p:attrNameLst>
                                          <p:attrName>ppt_x</p:attrName>
                                        </p:attrNameLst>
                                      </p:cBhvr>
                                      <p:tavLst>
                                        <p:tav tm="0">
                                          <p:val>
                                            <p:strVal val="1+#ppt_w/2"/>
                                          </p:val>
                                        </p:tav>
                                        <p:tav tm="100000">
                                          <p:val>
                                            <p:strVal val="#ppt_x"/>
                                          </p:val>
                                        </p:tav>
                                      </p:tavLst>
                                    </p:anim>
                                    <p:anim calcmode="lin" valueType="num">
                                      <p:cBhvr additive="base">
                                        <p:cTn id="36" dur="500" fill="hold"/>
                                        <p:tgtEl>
                                          <p:spTgt spid="4">
                                            <p:txEl>
                                              <p:pRg st="7" end="7"/>
                                            </p:txEl>
                                          </p:spTgt>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4">
                                            <p:txEl>
                                              <p:pRg st="8" end="8"/>
                                            </p:txEl>
                                          </p:spTgt>
                                        </p:tgtEl>
                                        <p:attrNameLst>
                                          <p:attrName>style.visibility</p:attrName>
                                        </p:attrNameLst>
                                      </p:cBhvr>
                                      <p:to>
                                        <p:strVal val="visible"/>
                                      </p:to>
                                    </p:set>
                                    <p:anim calcmode="lin" valueType="num">
                                      <p:cBhvr additive="base">
                                        <p:cTn id="39" dur="500" fill="hold"/>
                                        <p:tgtEl>
                                          <p:spTgt spid="4">
                                            <p:txEl>
                                              <p:pRg st="8" end="8"/>
                                            </p:txEl>
                                          </p:spTgt>
                                        </p:tgtEl>
                                        <p:attrNameLst>
                                          <p:attrName>ppt_x</p:attrName>
                                        </p:attrNameLst>
                                      </p:cBhvr>
                                      <p:tavLst>
                                        <p:tav tm="0">
                                          <p:val>
                                            <p:strVal val="1+#ppt_w/2"/>
                                          </p:val>
                                        </p:tav>
                                        <p:tav tm="100000">
                                          <p:val>
                                            <p:strVal val="#ppt_x"/>
                                          </p:val>
                                        </p:tav>
                                      </p:tavLst>
                                    </p:anim>
                                    <p:anim calcmode="lin" valueType="num">
                                      <p:cBhvr additive="base">
                                        <p:cTn id="40" dur="500" fill="hold"/>
                                        <p:tgtEl>
                                          <p:spTgt spid="4">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2" presetClass="entr" presetSubtype="2" fill="hold" grpId="0" nodeType="click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additive="base">
                                        <p:cTn id="45" dur="500" fill="hold"/>
                                        <p:tgtEl>
                                          <p:spTgt spid="5"/>
                                        </p:tgtEl>
                                        <p:attrNameLst>
                                          <p:attrName>ppt_x</p:attrName>
                                        </p:attrNameLst>
                                      </p:cBhvr>
                                      <p:tavLst>
                                        <p:tav tm="0">
                                          <p:val>
                                            <p:strVal val="1+#ppt_w/2"/>
                                          </p:val>
                                        </p:tav>
                                        <p:tav tm="100000">
                                          <p:val>
                                            <p:strVal val="#ppt_x"/>
                                          </p:val>
                                        </p:tav>
                                      </p:tavLst>
                                    </p:anim>
                                    <p:anim calcmode="lin" valueType="num">
                                      <p:cBhvr additive="base">
                                        <p:cTn id="46" dur="500" fill="hold"/>
                                        <p:tgtEl>
                                          <p:spTgt spid="5"/>
                                        </p:tgtEl>
                                        <p:attrNameLst>
                                          <p:attrName>ppt_y</p:attrName>
                                        </p:attrNameLst>
                                      </p:cBhvr>
                                      <p:tavLst>
                                        <p:tav tm="0">
                                          <p:val>
                                            <p:strVal val="#ppt_y"/>
                                          </p:val>
                                        </p:tav>
                                        <p:tav tm="100000">
                                          <p:val>
                                            <p:strVal val="#ppt_y"/>
                                          </p:val>
                                        </p:tav>
                                      </p:tavLst>
                                    </p:anim>
                                  </p:childTnLst>
                                </p:cTn>
                              </p:par>
                              <p:par>
                                <p:cTn id="47" presetID="2" presetClass="entr" presetSubtype="2" fill="hold" nodeType="with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additive="base">
                                        <p:cTn id="49" dur="500" fill="hold"/>
                                        <p:tgtEl>
                                          <p:spTgt spid="8"/>
                                        </p:tgtEl>
                                        <p:attrNameLst>
                                          <p:attrName>ppt_x</p:attrName>
                                        </p:attrNameLst>
                                      </p:cBhvr>
                                      <p:tavLst>
                                        <p:tav tm="0">
                                          <p:val>
                                            <p:strVal val="1+#ppt_w/2"/>
                                          </p:val>
                                        </p:tav>
                                        <p:tav tm="100000">
                                          <p:val>
                                            <p:strVal val="#ppt_x"/>
                                          </p:val>
                                        </p:tav>
                                      </p:tavLst>
                                    </p:anim>
                                    <p:anim calcmode="lin" valueType="num">
                                      <p:cBhvr additive="base">
                                        <p:cTn id="50" dur="500" fill="hold"/>
                                        <p:tgtEl>
                                          <p:spTgt spid="8"/>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6"/>
                                        </p:tgtEl>
                                        <p:attrNameLst>
                                          <p:attrName>style.visibility</p:attrName>
                                        </p:attrNameLst>
                                      </p:cBhvr>
                                      <p:to>
                                        <p:strVal val="visible"/>
                                      </p:to>
                                    </p:set>
                                    <p:anim calcmode="lin" valueType="num">
                                      <p:cBhvr additive="base">
                                        <p:cTn id="53" dur="500" fill="hold"/>
                                        <p:tgtEl>
                                          <p:spTgt spid="6"/>
                                        </p:tgtEl>
                                        <p:attrNameLst>
                                          <p:attrName>ppt_x</p:attrName>
                                        </p:attrNameLst>
                                      </p:cBhvr>
                                      <p:tavLst>
                                        <p:tav tm="0">
                                          <p:val>
                                            <p:strVal val="1+#ppt_w/2"/>
                                          </p:val>
                                        </p:tav>
                                        <p:tav tm="100000">
                                          <p:val>
                                            <p:strVal val="#ppt_x"/>
                                          </p:val>
                                        </p:tav>
                                      </p:tavLst>
                                    </p:anim>
                                    <p:anim calcmode="lin" valueType="num">
                                      <p:cBhvr additive="base">
                                        <p:cTn id="54" dur="500" fill="hold"/>
                                        <p:tgtEl>
                                          <p:spTgt spid="6"/>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additive="base">
                                        <p:cTn id="57" dur="500" fill="hold"/>
                                        <p:tgtEl>
                                          <p:spTgt spid="7"/>
                                        </p:tgtEl>
                                        <p:attrNameLst>
                                          <p:attrName>ppt_x</p:attrName>
                                        </p:attrNameLst>
                                      </p:cBhvr>
                                      <p:tavLst>
                                        <p:tav tm="0">
                                          <p:val>
                                            <p:strVal val="1+#ppt_w/2"/>
                                          </p:val>
                                        </p:tav>
                                        <p:tav tm="100000">
                                          <p:val>
                                            <p:strVal val="#ppt_x"/>
                                          </p:val>
                                        </p:tav>
                                      </p:tavLst>
                                    </p:anim>
                                    <p:anim calcmode="lin" valueType="num">
                                      <p:cBhvr additive="base">
                                        <p:cTn id="5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animBg="1"/>
      <p:bldP spid="6" grpId="0" animBg="1"/>
      <p:bldP spid="7"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4"/>
          <p:cNvSpPr>
            <a:spLocks noChangeArrowheads="1"/>
          </p:cNvSpPr>
          <p:nvPr/>
        </p:nvSpPr>
        <p:spPr bwMode="auto">
          <a:xfrm>
            <a:off x="685800" y="0"/>
            <a:ext cx="7772400" cy="533400"/>
          </a:xfrm>
          <a:prstGeom prst="rect">
            <a:avLst/>
          </a:prstGeom>
          <a:noFill/>
          <a:ln w="9525">
            <a:noFill/>
            <a:miter lim="800000"/>
            <a:headEnd/>
            <a:tailEnd/>
          </a:ln>
          <a:effectLst/>
        </p:spPr>
        <p:txBody>
          <a:bodyPr anchor="ctr"/>
          <a:lstStyle/>
          <a:p>
            <a:pPr algn="ctr" eaLnBrk="1" hangingPunct="1">
              <a:defRPr/>
            </a:pPr>
            <a:r>
              <a:rPr lang="en-US" sz="2400">
                <a:solidFill>
                  <a:schemeClr val="tx2"/>
                </a:solidFill>
                <a:effectLst>
                  <a:outerShdw blurRad="38100" dist="38100" dir="2700000" algn="tl">
                    <a:srgbClr val="000000"/>
                  </a:outerShdw>
                </a:effectLst>
                <a:latin typeface="Arial" charset="0"/>
              </a:rPr>
              <a:t>Levels of Evidence</a:t>
            </a:r>
          </a:p>
        </p:txBody>
      </p:sp>
      <p:sp>
        <p:nvSpPr>
          <p:cNvPr id="35845" name="Rectangle 5"/>
          <p:cNvSpPr>
            <a:spLocks noChangeArrowheads="1"/>
          </p:cNvSpPr>
          <p:nvPr/>
        </p:nvSpPr>
        <p:spPr bwMode="auto">
          <a:xfrm>
            <a:off x="0" y="457200"/>
            <a:ext cx="8991600" cy="6400800"/>
          </a:xfrm>
          <a:prstGeom prst="rect">
            <a:avLst/>
          </a:prstGeom>
          <a:noFill/>
          <a:ln w="9525">
            <a:noFill/>
            <a:miter lim="800000"/>
            <a:headEnd/>
            <a:tailEnd/>
          </a:ln>
          <a:effectLst/>
        </p:spPr>
        <p:txBody>
          <a:bodyPr/>
          <a:lstStyle/>
          <a:p>
            <a:pPr marL="812800" indent="-812800" eaLnBrk="1" hangingPunct="1">
              <a:spcBef>
                <a:spcPct val="20000"/>
              </a:spcBef>
              <a:buClr>
                <a:schemeClr val="tx1"/>
              </a:buClr>
              <a:buSzPct val="80000"/>
              <a:buFont typeface="Wingdings" pitchFamily="2" charset="2"/>
              <a:buNone/>
              <a:defRPr/>
            </a:pPr>
            <a:r>
              <a:rPr lang="en-US" sz="2000" b="1">
                <a:effectLst>
                  <a:outerShdw blurRad="38100" dist="38100" dir="2700000" algn="tl">
                    <a:srgbClr val="000000"/>
                  </a:outerShdw>
                </a:effectLst>
                <a:latin typeface="Arial" charset="0"/>
              </a:rPr>
              <a:t>Type of Evidence</a:t>
            </a:r>
            <a:endParaRPr lang="en-US" sz="2000">
              <a:effectLst>
                <a:outerShdw blurRad="38100" dist="38100" dir="2700000" algn="tl">
                  <a:srgbClr val="000000"/>
                </a:outerShdw>
              </a:effectLst>
              <a:latin typeface="Arial" charset="0"/>
            </a:endParaRPr>
          </a:p>
          <a:p>
            <a:pPr marL="812800" indent="-812800" eaLnBrk="1" hangingPunct="1">
              <a:spcBef>
                <a:spcPct val="20000"/>
              </a:spcBef>
              <a:buClr>
                <a:schemeClr val="tx1"/>
              </a:buClr>
              <a:buSzPct val="80000"/>
              <a:buFont typeface="Wingdings" pitchFamily="2" charset="2"/>
              <a:buNone/>
              <a:defRPr/>
            </a:pPr>
            <a:r>
              <a:rPr lang="en-US" sz="2000">
                <a:effectLst>
                  <a:outerShdw blurRad="38100" dist="38100" dir="2700000" algn="tl">
                    <a:srgbClr val="000000"/>
                  </a:outerShdw>
                </a:effectLst>
                <a:latin typeface="Arial" charset="0"/>
              </a:rPr>
              <a:t>I. Meta-analysis of multiple well-designed controlled studies. </a:t>
            </a:r>
          </a:p>
          <a:p>
            <a:pPr marL="812800" indent="-812800" eaLnBrk="1" hangingPunct="1">
              <a:spcBef>
                <a:spcPct val="20000"/>
              </a:spcBef>
              <a:buClr>
                <a:schemeClr val="tx1"/>
              </a:buClr>
              <a:buSzPct val="80000"/>
              <a:buFont typeface="Wingdings" pitchFamily="2" charset="2"/>
              <a:buNone/>
              <a:defRPr/>
            </a:pPr>
            <a:r>
              <a:rPr lang="en-US" sz="2000">
                <a:effectLst>
                  <a:outerShdw blurRad="38100" dist="38100" dir="2700000" algn="tl">
                    <a:srgbClr val="000000"/>
                  </a:outerShdw>
                </a:effectLst>
                <a:latin typeface="Arial" charset="0"/>
              </a:rPr>
              <a:t>II. Well-designed experimental studies. </a:t>
            </a:r>
          </a:p>
          <a:p>
            <a:pPr marL="812800" indent="-812800" eaLnBrk="1" hangingPunct="1">
              <a:spcBef>
                <a:spcPct val="20000"/>
              </a:spcBef>
              <a:buClr>
                <a:schemeClr val="tx1"/>
              </a:buClr>
              <a:buSzPct val="80000"/>
              <a:buFont typeface="Wingdings" pitchFamily="2" charset="2"/>
              <a:buNone/>
              <a:defRPr/>
            </a:pPr>
            <a:r>
              <a:rPr lang="en-US" sz="2000">
                <a:effectLst>
                  <a:outerShdw blurRad="38100" dist="38100" dir="2700000" algn="tl">
                    <a:srgbClr val="000000"/>
                  </a:outerShdw>
                </a:effectLst>
                <a:latin typeface="Arial" charset="0"/>
              </a:rPr>
              <a:t>III. Well-designed, quasi-experimental studies, such as nonrandomized controlled, single-group pre-post, cohort, time series, or matched-case controlled studies. </a:t>
            </a:r>
          </a:p>
          <a:p>
            <a:pPr marL="812800" indent="-812800" eaLnBrk="1" hangingPunct="1">
              <a:spcBef>
                <a:spcPct val="20000"/>
              </a:spcBef>
              <a:buClr>
                <a:schemeClr val="tx1"/>
              </a:buClr>
              <a:buSzPct val="80000"/>
              <a:buFont typeface="Wingdings" pitchFamily="2" charset="2"/>
              <a:buNone/>
              <a:defRPr/>
            </a:pPr>
            <a:r>
              <a:rPr lang="en-US" sz="2000">
                <a:effectLst>
                  <a:outerShdw blurRad="38100" dist="38100" dir="2700000" algn="tl">
                    <a:srgbClr val="000000"/>
                  </a:outerShdw>
                </a:effectLst>
                <a:latin typeface="Arial" charset="0"/>
              </a:rPr>
              <a:t>IV. Well-designed nonexperimental studies, such as comparative and correlational descriptive and case studies. </a:t>
            </a:r>
          </a:p>
          <a:p>
            <a:pPr marL="812800" indent="-812800" eaLnBrk="1" hangingPunct="1">
              <a:spcBef>
                <a:spcPct val="20000"/>
              </a:spcBef>
              <a:buClr>
                <a:schemeClr val="tx1"/>
              </a:buClr>
              <a:buSzPct val="80000"/>
              <a:buFont typeface="Wingdings" pitchFamily="2" charset="2"/>
              <a:buNone/>
              <a:defRPr/>
            </a:pPr>
            <a:r>
              <a:rPr lang="en-US" sz="2000">
                <a:effectLst>
                  <a:outerShdw blurRad="38100" dist="38100" dir="2700000" algn="tl">
                    <a:srgbClr val="000000"/>
                  </a:outerShdw>
                </a:effectLst>
                <a:latin typeface="Arial" charset="0"/>
              </a:rPr>
              <a:t>V. Case reports and clinical examples.</a:t>
            </a:r>
          </a:p>
          <a:p>
            <a:pPr marL="812800" indent="-812800" eaLnBrk="1" hangingPunct="1">
              <a:spcBef>
                <a:spcPct val="20000"/>
              </a:spcBef>
              <a:buClr>
                <a:schemeClr val="tx1"/>
              </a:buClr>
              <a:buSzPct val="80000"/>
              <a:buFont typeface="Wingdings" pitchFamily="2" charset="2"/>
              <a:buNone/>
              <a:defRPr/>
            </a:pPr>
            <a:r>
              <a:rPr lang="en-US" sz="2000" b="1">
                <a:effectLst>
                  <a:outerShdw blurRad="38100" dist="38100" dir="2700000" algn="tl">
                    <a:srgbClr val="000000"/>
                  </a:outerShdw>
                </a:effectLst>
                <a:latin typeface="Arial" charset="0"/>
              </a:rPr>
              <a:t>Strength and Consistency of Evidence</a:t>
            </a:r>
            <a:endParaRPr lang="en-US" sz="2000">
              <a:effectLst>
                <a:outerShdw blurRad="38100" dist="38100" dir="2700000" algn="tl">
                  <a:srgbClr val="000000"/>
                </a:outerShdw>
              </a:effectLst>
              <a:latin typeface="Arial" charset="0"/>
            </a:endParaRPr>
          </a:p>
          <a:p>
            <a:pPr marL="812800" indent="-812800" eaLnBrk="1" hangingPunct="1">
              <a:spcBef>
                <a:spcPct val="20000"/>
              </a:spcBef>
              <a:buClr>
                <a:schemeClr val="tx1"/>
              </a:buClr>
              <a:buSzPct val="80000"/>
              <a:buFont typeface="Wingdings" pitchFamily="2" charset="2"/>
              <a:buNone/>
              <a:defRPr/>
            </a:pPr>
            <a:r>
              <a:rPr lang="en-US" sz="2000">
                <a:effectLst>
                  <a:outerShdw blurRad="38100" dist="38100" dir="2700000" algn="tl">
                    <a:srgbClr val="000000"/>
                  </a:outerShdw>
                </a:effectLst>
                <a:latin typeface="Arial" charset="0"/>
              </a:rPr>
              <a:t>A. There is evidence of type I or consistent findings from multiple studies of types II, III, or IV. </a:t>
            </a:r>
          </a:p>
          <a:p>
            <a:pPr marL="812800" indent="-812800" eaLnBrk="1" hangingPunct="1">
              <a:spcBef>
                <a:spcPct val="20000"/>
              </a:spcBef>
              <a:buClr>
                <a:schemeClr val="tx1"/>
              </a:buClr>
              <a:buSzPct val="80000"/>
              <a:buFont typeface="Wingdings" pitchFamily="2" charset="2"/>
              <a:buNone/>
              <a:defRPr/>
            </a:pPr>
            <a:r>
              <a:rPr lang="en-US" sz="2000">
                <a:effectLst>
                  <a:outerShdw blurRad="38100" dist="38100" dir="2700000" algn="tl">
                    <a:srgbClr val="000000"/>
                  </a:outerShdw>
                </a:effectLst>
                <a:latin typeface="Arial" charset="0"/>
              </a:rPr>
              <a:t>B. There is evidence of types II, III, or IV, and findings are generally consistent. </a:t>
            </a:r>
          </a:p>
          <a:p>
            <a:pPr marL="812800" indent="-812800" eaLnBrk="1" hangingPunct="1">
              <a:spcBef>
                <a:spcPct val="20000"/>
              </a:spcBef>
              <a:buClr>
                <a:schemeClr val="tx1"/>
              </a:buClr>
              <a:buSzPct val="80000"/>
              <a:buFont typeface="Wingdings" pitchFamily="2" charset="2"/>
              <a:buNone/>
              <a:defRPr/>
            </a:pPr>
            <a:r>
              <a:rPr lang="en-US" sz="2000">
                <a:effectLst>
                  <a:outerShdw blurRad="38100" dist="38100" dir="2700000" algn="tl">
                    <a:srgbClr val="000000"/>
                  </a:outerShdw>
                </a:effectLst>
                <a:latin typeface="Arial" charset="0"/>
              </a:rPr>
              <a:t>C. There is evidence of types II, III, or IV, but findings are inconsistent. </a:t>
            </a:r>
          </a:p>
          <a:p>
            <a:pPr marL="812800" indent="-812800" eaLnBrk="1" hangingPunct="1">
              <a:spcBef>
                <a:spcPct val="20000"/>
              </a:spcBef>
              <a:buClr>
                <a:schemeClr val="tx1"/>
              </a:buClr>
              <a:buSzPct val="80000"/>
              <a:buFont typeface="Wingdings" pitchFamily="2" charset="2"/>
              <a:buNone/>
              <a:defRPr/>
            </a:pPr>
            <a:r>
              <a:rPr lang="en-US" sz="2000">
                <a:effectLst>
                  <a:outerShdw blurRad="38100" dist="38100" dir="2700000" algn="tl">
                    <a:srgbClr val="000000"/>
                  </a:outerShdw>
                </a:effectLst>
                <a:latin typeface="Arial" charset="0"/>
              </a:rPr>
              <a:t>D. There is little or no evidence, or there is type V evidence only.</a:t>
            </a:r>
          </a:p>
          <a:p>
            <a:pPr marL="812800" indent="-812800" eaLnBrk="1" hangingPunct="1">
              <a:spcBef>
                <a:spcPct val="20000"/>
              </a:spcBef>
              <a:buClr>
                <a:schemeClr val="tx1"/>
              </a:buClr>
              <a:buSzPct val="80000"/>
              <a:buFont typeface="Wingdings" pitchFamily="2" charset="2"/>
              <a:buNone/>
              <a:defRPr/>
            </a:pPr>
            <a:r>
              <a:rPr lang="en-US" sz="2000">
                <a:effectLst>
                  <a:outerShdw blurRad="38100" dist="38100" dir="2700000" algn="tl">
                    <a:srgbClr val="000000"/>
                  </a:outerShdw>
                </a:effectLst>
                <a:latin typeface="Arial" charset="0"/>
              </a:rPr>
              <a:t>Panel Consensus: Practice recommended based on the opinions of experts in pain management.</a:t>
            </a:r>
          </a:p>
        </p:txBody>
      </p:sp>
    </p:spTree>
    <p:extLst>
      <p:ext uri="{BB962C8B-B14F-4D97-AF65-F5344CB8AC3E}">
        <p14:creationId xmlns:p14="http://schemas.microsoft.com/office/powerpoint/2010/main" val="3319908114"/>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sosceles Triangle 1"/>
          <p:cNvSpPr/>
          <p:nvPr/>
        </p:nvSpPr>
        <p:spPr>
          <a:xfrm>
            <a:off x="685800" y="533400"/>
            <a:ext cx="7696200" cy="5715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p>
        </p:txBody>
      </p:sp>
      <p:cxnSp>
        <p:nvCxnSpPr>
          <p:cNvPr id="3" name="Straight Connector 2"/>
          <p:cNvCxnSpPr/>
          <p:nvPr/>
        </p:nvCxnSpPr>
        <p:spPr>
          <a:xfrm>
            <a:off x="1371600" y="5257800"/>
            <a:ext cx="63246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a:off x="2133600" y="4038600"/>
            <a:ext cx="48006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895600" y="2971800"/>
            <a:ext cx="32766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3581400" y="1981200"/>
            <a:ext cx="19050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439" name="TextBox 37"/>
          <p:cNvSpPr txBox="1">
            <a:spLocks noChangeArrowheads="1"/>
          </p:cNvSpPr>
          <p:nvPr/>
        </p:nvSpPr>
        <p:spPr bwMode="auto">
          <a:xfrm>
            <a:off x="4038600" y="1143000"/>
            <a:ext cx="1066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itchFamily="2" charset="2"/>
              <a:buChar char="Ø"/>
              <a:defRPr sz="3200">
                <a:solidFill>
                  <a:schemeClr val="tx1"/>
                </a:solidFill>
                <a:latin typeface="Arial" pitchFamily="34"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pitchFamily="34" charset="0"/>
              </a:defRPr>
            </a:lvl2pPr>
            <a:lvl3pPr marL="1143000" indent="-228600">
              <a:spcBef>
                <a:spcPct val="20000"/>
              </a:spcBef>
              <a:buClr>
                <a:schemeClr val="accent2"/>
              </a:buClr>
              <a:buChar char="•"/>
              <a:defRPr sz="2400">
                <a:solidFill>
                  <a:schemeClr val="tx1"/>
                </a:solidFill>
                <a:latin typeface="Arial" pitchFamily="34"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pitchFamily="34" charset="0"/>
              </a:defRPr>
            </a:lvl4pPr>
            <a:lvl5pPr marL="2057400" indent="-228600">
              <a:spcBef>
                <a:spcPct val="20000"/>
              </a:spcBef>
              <a:buClr>
                <a:schemeClr val="hlink"/>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itchFamily="34" charset="0"/>
              </a:defRPr>
            </a:lvl9pPr>
          </a:lstStyle>
          <a:p>
            <a:pPr algn="ctr">
              <a:spcBef>
                <a:spcPct val="0"/>
              </a:spcBef>
              <a:buClrTx/>
              <a:buSzTx/>
              <a:buFontTx/>
              <a:buNone/>
            </a:pPr>
            <a:r>
              <a:rPr lang="en-US" altLang="en-US" sz="1800"/>
              <a:t>Systems</a:t>
            </a:r>
          </a:p>
        </p:txBody>
      </p:sp>
      <p:sp>
        <p:nvSpPr>
          <p:cNvPr id="18440" name="TextBox 38"/>
          <p:cNvSpPr txBox="1">
            <a:spLocks noChangeArrowheads="1"/>
          </p:cNvSpPr>
          <p:nvPr/>
        </p:nvSpPr>
        <p:spPr bwMode="auto">
          <a:xfrm>
            <a:off x="3581400" y="1524000"/>
            <a:ext cx="2057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itchFamily="2" charset="2"/>
              <a:buChar char="Ø"/>
              <a:defRPr sz="3200">
                <a:solidFill>
                  <a:schemeClr val="tx1"/>
                </a:solidFill>
                <a:latin typeface="Arial" pitchFamily="34"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pitchFamily="34" charset="0"/>
              </a:defRPr>
            </a:lvl2pPr>
            <a:lvl3pPr marL="1143000" indent="-228600">
              <a:spcBef>
                <a:spcPct val="20000"/>
              </a:spcBef>
              <a:buClr>
                <a:schemeClr val="accent2"/>
              </a:buClr>
              <a:buChar char="•"/>
              <a:defRPr sz="2400">
                <a:solidFill>
                  <a:schemeClr val="tx1"/>
                </a:solidFill>
                <a:latin typeface="Arial" pitchFamily="34"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pitchFamily="34" charset="0"/>
              </a:defRPr>
            </a:lvl4pPr>
            <a:lvl5pPr marL="2057400" indent="-228600">
              <a:spcBef>
                <a:spcPct val="20000"/>
              </a:spcBef>
              <a:buClr>
                <a:schemeClr val="hlink"/>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itchFamily="34" charset="0"/>
              </a:defRPr>
            </a:lvl9pPr>
          </a:lstStyle>
          <a:p>
            <a:pPr algn="ctr">
              <a:spcBef>
                <a:spcPct val="0"/>
              </a:spcBef>
              <a:buClrTx/>
              <a:buSzTx/>
              <a:buFontTx/>
              <a:buNone/>
            </a:pPr>
            <a:r>
              <a:rPr lang="en-US" altLang="en-US" sz="1400" b="1"/>
              <a:t>Computerized decision support</a:t>
            </a:r>
          </a:p>
        </p:txBody>
      </p:sp>
      <p:sp>
        <p:nvSpPr>
          <p:cNvPr id="18441" name="TextBox 39"/>
          <p:cNvSpPr txBox="1">
            <a:spLocks noChangeArrowheads="1"/>
          </p:cNvSpPr>
          <p:nvPr/>
        </p:nvSpPr>
        <p:spPr bwMode="auto">
          <a:xfrm>
            <a:off x="3886200" y="2057400"/>
            <a:ext cx="1371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itchFamily="2" charset="2"/>
              <a:buChar char="Ø"/>
              <a:defRPr sz="3200">
                <a:solidFill>
                  <a:schemeClr val="tx1"/>
                </a:solidFill>
                <a:latin typeface="Arial" pitchFamily="34"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pitchFamily="34" charset="0"/>
              </a:defRPr>
            </a:lvl2pPr>
            <a:lvl3pPr marL="1143000" indent="-228600">
              <a:spcBef>
                <a:spcPct val="20000"/>
              </a:spcBef>
              <a:buClr>
                <a:schemeClr val="accent2"/>
              </a:buClr>
              <a:buChar char="•"/>
              <a:defRPr sz="2400">
                <a:solidFill>
                  <a:schemeClr val="tx1"/>
                </a:solidFill>
                <a:latin typeface="Arial" pitchFamily="34"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pitchFamily="34" charset="0"/>
              </a:defRPr>
            </a:lvl4pPr>
            <a:lvl5pPr marL="2057400" indent="-228600">
              <a:spcBef>
                <a:spcPct val="20000"/>
              </a:spcBef>
              <a:buClr>
                <a:schemeClr val="hlink"/>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itchFamily="34" charset="0"/>
              </a:defRPr>
            </a:lvl9pPr>
          </a:lstStyle>
          <a:p>
            <a:pPr algn="ctr">
              <a:spcBef>
                <a:spcPct val="0"/>
              </a:spcBef>
              <a:buClrTx/>
              <a:buSzTx/>
              <a:buFontTx/>
              <a:buNone/>
            </a:pPr>
            <a:r>
              <a:rPr lang="en-US" altLang="en-US" sz="1800"/>
              <a:t>Summaries</a:t>
            </a:r>
          </a:p>
        </p:txBody>
      </p:sp>
      <p:sp>
        <p:nvSpPr>
          <p:cNvPr id="18442" name="TextBox 40"/>
          <p:cNvSpPr txBox="1">
            <a:spLocks noChangeArrowheads="1"/>
          </p:cNvSpPr>
          <p:nvPr/>
        </p:nvSpPr>
        <p:spPr bwMode="auto">
          <a:xfrm>
            <a:off x="2895600" y="2438400"/>
            <a:ext cx="3200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itchFamily="2" charset="2"/>
              <a:buChar char="Ø"/>
              <a:defRPr sz="3200">
                <a:solidFill>
                  <a:schemeClr val="tx1"/>
                </a:solidFill>
                <a:latin typeface="Arial" pitchFamily="34"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pitchFamily="34" charset="0"/>
              </a:defRPr>
            </a:lvl2pPr>
            <a:lvl3pPr marL="1143000" indent="-228600">
              <a:spcBef>
                <a:spcPct val="20000"/>
              </a:spcBef>
              <a:buClr>
                <a:schemeClr val="accent2"/>
              </a:buClr>
              <a:buChar char="•"/>
              <a:defRPr sz="2400">
                <a:solidFill>
                  <a:schemeClr val="tx1"/>
                </a:solidFill>
                <a:latin typeface="Arial" pitchFamily="34"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pitchFamily="34" charset="0"/>
              </a:defRPr>
            </a:lvl4pPr>
            <a:lvl5pPr marL="2057400" indent="-228600">
              <a:spcBef>
                <a:spcPct val="20000"/>
              </a:spcBef>
              <a:buClr>
                <a:schemeClr val="hlink"/>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itchFamily="34" charset="0"/>
              </a:defRPr>
            </a:lvl9pPr>
          </a:lstStyle>
          <a:p>
            <a:pPr algn="ctr">
              <a:spcBef>
                <a:spcPct val="0"/>
              </a:spcBef>
              <a:buClrTx/>
              <a:buSzTx/>
              <a:buFontTx/>
              <a:buNone/>
            </a:pPr>
            <a:r>
              <a:rPr lang="en-US" altLang="en-US" sz="1400" b="1"/>
              <a:t>Dynamed,</a:t>
            </a:r>
          </a:p>
          <a:p>
            <a:pPr algn="ctr">
              <a:spcBef>
                <a:spcPct val="0"/>
              </a:spcBef>
              <a:buClrTx/>
              <a:buSzTx/>
              <a:buFontTx/>
              <a:buNone/>
            </a:pPr>
            <a:r>
              <a:rPr lang="en-US" altLang="en-US" sz="1400" b="1"/>
              <a:t>First Consult, EBP guidelines</a:t>
            </a:r>
          </a:p>
        </p:txBody>
      </p:sp>
      <p:sp>
        <p:nvSpPr>
          <p:cNvPr id="18443" name="TextBox 41"/>
          <p:cNvSpPr txBox="1">
            <a:spLocks noChangeArrowheads="1"/>
          </p:cNvSpPr>
          <p:nvPr/>
        </p:nvSpPr>
        <p:spPr bwMode="auto">
          <a:xfrm>
            <a:off x="3886200" y="3048000"/>
            <a:ext cx="1371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itchFamily="2" charset="2"/>
              <a:buChar char="Ø"/>
              <a:defRPr sz="3200">
                <a:solidFill>
                  <a:schemeClr val="tx1"/>
                </a:solidFill>
                <a:latin typeface="Arial" pitchFamily="34"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pitchFamily="34" charset="0"/>
              </a:defRPr>
            </a:lvl2pPr>
            <a:lvl3pPr marL="1143000" indent="-228600">
              <a:spcBef>
                <a:spcPct val="20000"/>
              </a:spcBef>
              <a:buClr>
                <a:schemeClr val="accent2"/>
              </a:buClr>
              <a:buChar char="•"/>
              <a:defRPr sz="2400">
                <a:solidFill>
                  <a:schemeClr val="tx1"/>
                </a:solidFill>
                <a:latin typeface="Arial" pitchFamily="34"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pitchFamily="34" charset="0"/>
              </a:defRPr>
            </a:lvl4pPr>
            <a:lvl5pPr marL="2057400" indent="-228600">
              <a:spcBef>
                <a:spcPct val="20000"/>
              </a:spcBef>
              <a:buClr>
                <a:schemeClr val="hlink"/>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itchFamily="34" charset="0"/>
              </a:defRPr>
            </a:lvl9pPr>
          </a:lstStyle>
          <a:p>
            <a:pPr algn="ctr">
              <a:spcBef>
                <a:spcPct val="0"/>
              </a:spcBef>
              <a:buClrTx/>
              <a:buSzTx/>
              <a:buFontTx/>
              <a:buNone/>
            </a:pPr>
            <a:r>
              <a:rPr lang="en-US" altLang="en-US" sz="1800"/>
              <a:t>Synopses</a:t>
            </a:r>
          </a:p>
        </p:txBody>
      </p:sp>
      <p:sp>
        <p:nvSpPr>
          <p:cNvPr id="18444" name="TextBox 42"/>
          <p:cNvSpPr txBox="1">
            <a:spLocks noChangeArrowheads="1"/>
          </p:cNvSpPr>
          <p:nvPr/>
        </p:nvSpPr>
        <p:spPr bwMode="auto">
          <a:xfrm>
            <a:off x="3048000" y="3429000"/>
            <a:ext cx="2971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itchFamily="2" charset="2"/>
              <a:buChar char="Ø"/>
              <a:defRPr sz="3200">
                <a:solidFill>
                  <a:schemeClr val="tx1"/>
                </a:solidFill>
                <a:latin typeface="Arial" pitchFamily="34"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pitchFamily="34" charset="0"/>
              </a:defRPr>
            </a:lvl2pPr>
            <a:lvl3pPr marL="1143000" indent="-228600">
              <a:spcBef>
                <a:spcPct val="20000"/>
              </a:spcBef>
              <a:buClr>
                <a:schemeClr val="accent2"/>
              </a:buClr>
              <a:buChar char="•"/>
              <a:defRPr sz="2400">
                <a:solidFill>
                  <a:schemeClr val="tx1"/>
                </a:solidFill>
                <a:latin typeface="Arial" pitchFamily="34"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pitchFamily="34" charset="0"/>
              </a:defRPr>
            </a:lvl4pPr>
            <a:lvl5pPr marL="2057400" indent="-228600">
              <a:spcBef>
                <a:spcPct val="20000"/>
              </a:spcBef>
              <a:buClr>
                <a:schemeClr val="hlink"/>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itchFamily="34" charset="0"/>
              </a:defRPr>
            </a:lvl9pPr>
          </a:lstStyle>
          <a:p>
            <a:pPr algn="ctr">
              <a:spcBef>
                <a:spcPct val="0"/>
              </a:spcBef>
              <a:buClrTx/>
              <a:buSzTx/>
              <a:buFontTx/>
              <a:buNone/>
            </a:pPr>
            <a:r>
              <a:rPr lang="en-US" altLang="en-US" sz="1400" b="1"/>
              <a:t>Evidence-Based Nursing, TRIP </a:t>
            </a:r>
            <a:br>
              <a:rPr lang="en-US" altLang="en-US" sz="1400" b="1"/>
            </a:br>
            <a:r>
              <a:rPr lang="en-US" altLang="en-US" sz="1400" b="1"/>
              <a:t>ACP Journal Club</a:t>
            </a:r>
          </a:p>
        </p:txBody>
      </p:sp>
      <p:sp>
        <p:nvSpPr>
          <p:cNvPr id="18445" name="TextBox 43"/>
          <p:cNvSpPr txBox="1">
            <a:spLocks noChangeArrowheads="1"/>
          </p:cNvSpPr>
          <p:nvPr/>
        </p:nvSpPr>
        <p:spPr bwMode="auto">
          <a:xfrm>
            <a:off x="3810000" y="4191000"/>
            <a:ext cx="1371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itchFamily="2" charset="2"/>
              <a:buChar char="Ø"/>
              <a:defRPr sz="3200">
                <a:solidFill>
                  <a:schemeClr val="tx1"/>
                </a:solidFill>
                <a:latin typeface="Arial" pitchFamily="34"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pitchFamily="34" charset="0"/>
              </a:defRPr>
            </a:lvl2pPr>
            <a:lvl3pPr marL="1143000" indent="-228600">
              <a:spcBef>
                <a:spcPct val="20000"/>
              </a:spcBef>
              <a:buClr>
                <a:schemeClr val="accent2"/>
              </a:buClr>
              <a:buChar char="•"/>
              <a:defRPr sz="2400">
                <a:solidFill>
                  <a:schemeClr val="tx1"/>
                </a:solidFill>
                <a:latin typeface="Arial" pitchFamily="34"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pitchFamily="34" charset="0"/>
              </a:defRPr>
            </a:lvl4pPr>
            <a:lvl5pPr marL="2057400" indent="-228600">
              <a:spcBef>
                <a:spcPct val="20000"/>
              </a:spcBef>
              <a:buClr>
                <a:schemeClr val="hlink"/>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itchFamily="34" charset="0"/>
              </a:defRPr>
            </a:lvl9pPr>
          </a:lstStyle>
          <a:p>
            <a:pPr algn="ctr">
              <a:spcBef>
                <a:spcPct val="0"/>
              </a:spcBef>
              <a:buClrTx/>
              <a:buSzTx/>
              <a:buFontTx/>
              <a:buNone/>
            </a:pPr>
            <a:r>
              <a:rPr lang="en-US" altLang="en-US" sz="1800"/>
              <a:t>Syntheses</a:t>
            </a:r>
          </a:p>
        </p:txBody>
      </p:sp>
      <p:sp>
        <p:nvSpPr>
          <p:cNvPr id="18446" name="TextBox 44"/>
          <p:cNvSpPr txBox="1">
            <a:spLocks noChangeArrowheads="1"/>
          </p:cNvSpPr>
          <p:nvPr/>
        </p:nvSpPr>
        <p:spPr bwMode="auto">
          <a:xfrm>
            <a:off x="2971800" y="4572000"/>
            <a:ext cx="2971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itchFamily="2" charset="2"/>
              <a:buChar char="Ø"/>
              <a:defRPr sz="3200">
                <a:solidFill>
                  <a:schemeClr val="tx1"/>
                </a:solidFill>
                <a:latin typeface="Arial" pitchFamily="34"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pitchFamily="34" charset="0"/>
              </a:defRPr>
            </a:lvl2pPr>
            <a:lvl3pPr marL="1143000" indent="-228600">
              <a:spcBef>
                <a:spcPct val="20000"/>
              </a:spcBef>
              <a:buClr>
                <a:schemeClr val="accent2"/>
              </a:buClr>
              <a:buChar char="•"/>
              <a:defRPr sz="2400">
                <a:solidFill>
                  <a:schemeClr val="tx1"/>
                </a:solidFill>
                <a:latin typeface="Arial" pitchFamily="34"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pitchFamily="34" charset="0"/>
              </a:defRPr>
            </a:lvl4pPr>
            <a:lvl5pPr marL="2057400" indent="-228600">
              <a:spcBef>
                <a:spcPct val="20000"/>
              </a:spcBef>
              <a:buClr>
                <a:schemeClr val="hlink"/>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itchFamily="34" charset="0"/>
              </a:defRPr>
            </a:lvl9pPr>
          </a:lstStyle>
          <a:p>
            <a:pPr algn="ctr">
              <a:spcBef>
                <a:spcPct val="0"/>
              </a:spcBef>
              <a:buClrTx/>
              <a:buSzTx/>
              <a:buFontTx/>
              <a:buNone/>
            </a:pPr>
            <a:r>
              <a:rPr lang="en-US" altLang="en-US" sz="1400" b="1"/>
              <a:t>Cochrane Systematic Reviews, DARE</a:t>
            </a:r>
          </a:p>
        </p:txBody>
      </p:sp>
      <p:sp>
        <p:nvSpPr>
          <p:cNvPr id="18447" name="TextBox 45"/>
          <p:cNvSpPr txBox="1">
            <a:spLocks noChangeArrowheads="1"/>
          </p:cNvSpPr>
          <p:nvPr/>
        </p:nvSpPr>
        <p:spPr bwMode="auto">
          <a:xfrm>
            <a:off x="3886200" y="5257800"/>
            <a:ext cx="1371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itchFamily="2" charset="2"/>
              <a:buChar char="Ø"/>
              <a:defRPr sz="3200">
                <a:solidFill>
                  <a:schemeClr val="tx1"/>
                </a:solidFill>
                <a:latin typeface="Arial" pitchFamily="34"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pitchFamily="34" charset="0"/>
              </a:defRPr>
            </a:lvl2pPr>
            <a:lvl3pPr marL="1143000" indent="-228600">
              <a:spcBef>
                <a:spcPct val="20000"/>
              </a:spcBef>
              <a:buClr>
                <a:schemeClr val="accent2"/>
              </a:buClr>
              <a:buChar char="•"/>
              <a:defRPr sz="2400">
                <a:solidFill>
                  <a:schemeClr val="tx1"/>
                </a:solidFill>
                <a:latin typeface="Arial" pitchFamily="34"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pitchFamily="34" charset="0"/>
              </a:defRPr>
            </a:lvl4pPr>
            <a:lvl5pPr marL="2057400" indent="-228600">
              <a:spcBef>
                <a:spcPct val="20000"/>
              </a:spcBef>
              <a:buClr>
                <a:schemeClr val="hlink"/>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itchFamily="34" charset="0"/>
              </a:defRPr>
            </a:lvl9pPr>
          </a:lstStyle>
          <a:p>
            <a:pPr algn="ctr">
              <a:spcBef>
                <a:spcPct val="0"/>
              </a:spcBef>
              <a:buClrTx/>
              <a:buSzTx/>
              <a:buFontTx/>
              <a:buNone/>
            </a:pPr>
            <a:r>
              <a:rPr lang="en-US" altLang="en-US" sz="1800"/>
              <a:t>Studies</a:t>
            </a:r>
          </a:p>
        </p:txBody>
      </p:sp>
      <p:sp>
        <p:nvSpPr>
          <p:cNvPr id="18448" name="TextBox 46"/>
          <p:cNvSpPr txBox="1">
            <a:spLocks noChangeArrowheads="1"/>
          </p:cNvSpPr>
          <p:nvPr/>
        </p:nvSpPr>
        <p:spPr bwMode="auto">
          <a:xfrm>
            <a:off x="3048000" y="5638800"/>
            <a:ext cx="2971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itchFamily="2" charset="2"/>
              <a:buChar char="Ø"/>
              <a:defRPr sz="3200">
                <a:solidFill>
                  <a:schemeClr val="tx1"/>
                </a:solidFill>
                <a:latin typeface="Arial" pitchFamily="34"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pitchFamily="34" charset="0"/>
              </a:defRPr>
            </a:lvl2pPr>
            <a:lvl3pPr marL="1143000" indent="-228600">
              <a:spcBef>
                <a:spcPct val="20000"/>
              </a:spcBef>
              <a:buClr>
                <a:schemeClr val="accent2"/>
              </a:buClr>
              <a:buChar char="•"/>
              <a:defRPr sz="2400">
                <a:solidFill>
                  <a:schemeClr val="tx1"/>
                </a:solidFill>
                <a:latin typeface="Arial" pitchFamily="34"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pitchFamily="34" charset="0"/>
              </a:defRPr>
            </a:lvl4pPr>
            <a:lvl5pPr marL="2057400" indent="-228600">
              <a:spcBef>
                <a:spcPct val="20000"/>
              </a:spcBef>
              <a:buClr>
                <a:schemeClr val="hlink"/>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itchFamily="34" charset="0"/>
              </a:defRPr>
            </a:lvl9pPr>
          </a:lstStyle>
          <a:p>
            <a:pPr algn="ctr">
              <a:spcBef>
                <a:spcPct val="0"/>
              </a:spcBef>
              <a:buClrTx/>
              <a:buSzTx/>
              <a:buFontTx/>
              <a:buNone/>
            </a:pPr>
            <a:r>
              <a:rPr lang="en-US" altLang="en-US" sz="1400" b="1"/>
              <a:t>PubMed, CINAHL, Scopus </a:t>
            </a:r>
          </a:p>
        </p:txBody>
      </p:sp>
      <p:sp>
        <p:nvSpPr>
          <p:cNvPr id="17" name="TextBox 16"/>
          <p:cNvSpPr txBox="1"/>
          <p:nvPr/>
        </p:nvSpPr>
        <p:spPr>
          <a:xfrm>
            <a:off x="152400" y="6400800"/>
            <a:ext cx="8839200" cy="461963"/>
          </a:xfrm>
          <a:prstGeom prst="rect">
            <a:avLst/>
          </a:prstGeom>
          <a:noFill/>
        </p:spPr>
        <p:txBody>
          <a:bodyPr>
            <a:spAutoFit/>
          </a:bodyPr>
          <a:lstStyle/>
          <a:p>
            <a:pPr>
              <a:defRPr/>
            </a:pPr>
            <a:r>
              <a:rPr lang="en-US" sz="1200" dirty="0">
                <a:latin typeface="+mn-lt"/>
              </a:rPr>
              <a:t>Haynes RB. Of studies, summaries, synopses, and systems: the “5S" evolution of services for finding current best evidence. </a:t>
            </a:r>
            <a:r>
              <a:rPr lang="en-US" sz="1200" i="1" dirty="0">
                <a:latin typeface="+mn-lt"/>
              </a:rPr>
              <a:t>ACP Journal Club</a:t>
            </a:r>
            <a:r>
              <a:rPr lang="en-US" sz="1200" dirty="0">
                <a:latin typeface="+mn-lt"/>
              </a:rPr>
              <a:t>. 2001;134: A11–13.</a:t>
            </a:r>
          </a:p>
        </p:txBody>
      </p:sp>
      <p:sp>
        <p:nvSpPr>
          <p:cNvPr id="18450" name="TextBox 48"/>
          <p:cNvSpPr txBox="1">
            <a:spLocks noChangeArrowheads="1"/>
          </p:cNvSpPr>
          <p:nvPr/>
        </p:nvSpPr>
        <p:spPr bwMode="auto">
          <a:xfrm>
            <a:off x="304800" y="2971800"/>
            <a:ext cx="1676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itchFamily="2" charset="2"/>
              <a:buChar char="Ø"/>
              <a:defRPr sz="3200">
                <a:solidFill>
                  <a:schemeClr val="tx1"/>
                </a:solidFill>
                <a:latin typeface="Arial" pitchFamily="34"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pitchFamily="34" charset="0"/>
              </a:defRPr>
            </a:lvl2pPr>
            <a:lvl3pPr marL="1143000" indent="-228600">
              <a:spcBef>
                <a:spcPct val="20000"/>
              </a:spcBef>
              <a:buClr>
                <a:schemeClr val="accent2"/>
              </a:buClr>
              <a:buChar char="•"/>
              <a:defRPr sz="2400">
                <a:solidFill>
                  <a:schemeClr val="tx1"/>
                </a:solidFill>
                <a:latin typeface="Arial" pitchFamily="34"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pitchFamily="34" charset="0"/>
              </a:defRPr>
            </a:lvl4pPr>
            <a:lvl5pPr marL="2057400" indent="-228600">
              <a:spcBef>
                <a:spcPct val="20000"/>
              </a:spcBef>
              <a:buClr>
                <a:schemeClr val="hlink"/>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itchFamily="34" charset="0"/>
              </a:defRPr>
            </a:lvl9pPr>
          </a:lstStyle>
          <a:p>
            <a:pPr>
              <a:spcBef>
                <a:spcPct val="0"/>
              </a:spcBef>
              <a:buClrTx/>
              <a:buSzTx/>
              <a:buFontTx/>
              <a:buNone/>
            </a:pPr>
            <a:r>
              <a:rPr lang="en-US" altLang="en-US" sz="1400"/>
              <a:t>Adapted from </a:t>
            </a:r>
          </a:p>
          <a:p>
            <a:pPr>
              <a:spcBef>
                <a:spcPct val="0"/>
              </a:spcBef>
              <a:buClrTx/>
              <a:buSzTx/>
              <a:buFontTx/>
              <a:buNone/>
            </a:pPr>
            <a:r>
              <a:rPr lang="en-US" altLang="en-US" sz="1400"/>
              <a:t>Haynes (2001)</a:t>
            </a:r>
          </a:p>
        </p:txBody>
      </p:sp>
    </p:spTree>
    <p:extLst>
      <p:ext uri="{BB962C8B-B14F-4D97-AF65-F5344CB8AC3E}">
        <p14:creationId xmlns:p14="http://schemas.microsoft.com/office/powerpoint/2010/main" val="1334274422"/>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0"/>
            <a:ext cx="8229600" cy="1139825"/>
          </a:xfrm>
        </p:spPr>
        <p:txBody>
          <a:bodyPr/>
          <a:lstStyle/>
          <a:p>
            <a:pPr eaLnBrk="1" hangingPunct="1">
              <a:defRPr/>
            </a:pPr>
            <a:r>
              <a:rPr lang="en-US" smtClean="0"/>
              <a:t>Searching for evidence</a:t>
            </a:r>
          </a:p>
        </p:txBody>
      </p:sp>
      <p:sp>
        <p:nvSpPr>
          <p:cNvPr id="37891" name="Rectangle 3"/>
          <p:cNvSpPr>
            <a:spLocks noGrp="1" noChangeArrowheads="1"/>
          </p:cNvSpPr>
          <p:nvPr>
            <p:ph type="body" idx="1"/>
          </p:nvPr>
        </p:nvSpPr>
        <p:spPr>
          <a:xfrm>
            <a:off x="304800" y="1295400"/>
            <a:ext cx="8229600" cy="2819400"/>
          </a:xfrm>
        </p:spPr>
        <p:txBody>
          <a:bodyPr>
            <a:normAutofit/>
          </a:bodyPr>
          <a:lstStyle/>
          <a:p>
            <a:pPr lvl="1" indent="-3175" eaLnBrk="1" hangingPunct="1">
              <a:buFont typeface="Wingdings" pitchFamily="2" charset="2"/>
              <a:buNone/>
              <a:defRPr/>
            </a:pPr>
            <a:endParaRPr lang="en-US" sz="1600" dirty="0" smtClean="0"/>
          </a:p>
          <a:p>
            <a:pPr lvl="1" indent="-3175" eaLnBrk="1" hangingPunct="1">
              <a:buFont typeface="Wingdings" pitchFamily="2" charset="2"/>
              <a:buNone/>
              <a:defRPr/>
            </a:pPr>
            <a:r>
              <a:rPr lang="en-US" sz="1600" dirty="0" smtClean="0"/>
              <a:t>Twenty-one percent of all patients with COPD are readmitted within 30 days of discharge,</a:t>
            </a:r>
            <a:r>
              <a:rPr lang="en-US" sz="1600" baseline="30000" dirty="0" smtClean="0">
                <a:hlinkClick r:id="rId2"/>
              </a:rPr>
              <a:t>1</a:t>
            </a:r>
            <a:r>
              <a:rPr lang="en-US" sz="1600" baseline="30000" dirty="0" smtClean="0"/>
              <a:t>,</a:t>
            </a:r>
            <a:r>
              <a:rPr lang="en-US" sz="1600" baseline="30000" dirty="0" smtClean="0">
                <a:hlinkClick r:id="rId3"/>
              </a:rPr>
              <a:t>2</a:t>
            </a:r>
            <a:r>
              <a:rPr lang="en-US" sz="1600" dirty="0" smtClean="0"/>
              <a:t> and costs for these readmissions are 18% higher than for initial stays.</a:t>
            </a:r>
            <a:r>
              <a:rPr lang="en-US" sz="1600" baseline="30000" dirty="0" smtClean="0">
                <a:hlinkClick r:id="rId2"/>
              </a:rPr>
              <a:t>1</a:t>
            </a:r>
            <a:r>
              <a:rPr lang="en-US" sz="1600" dirty="0" smtClean="0"/>
              <a:t> This high prevalence and cost make COPD an important target of Centers for Medicare and Medicaid Services (CMS) policies designed to reduce readmissions. Thus far, the CMS strategy for reducing readmissions has focused primarily on incentivizing improvements in inpatient care and discharge planning. For example, the Hospital Readmission Reduction Program penalizes hospitals with higher than expected rates of readmission for specified conditions. These inpatient-focused strategies have not produced consistent reductions in readmissions.</a:t>
            </a:r>
          </a:p>
        </p:txBody>
      </p:sp>
      <p:sp>
        <p:nvSpPr>
          <p:cNvPr id="37892" name="Rectangle 4"/>
          <p:cNvSpPr>
            <a:spLocks noChangeArrowheads="1"/>
          </p:cNvSpPr>
          <p:nvPr/>
        </p:nvSpPr>
        <p:spPr bwMode="auto">
          <a:xfrm>
            <a:off x="4419600" y="5334000"/>
            <a:ext cx="8229600" cy="2514600"/>
          </a:xfrm>
          <a:prstGeom prst="rect">
            <a:avLst/>
          </a:prstGeom>
          <a:noFill/>
          <a:ln w="9525">
            <a:noFill/>
            <a:miter lim="800000"/>
            <a:headEnd/>
            <a:tailEnd/>
          </a:ln>
          <a:effectLst/>
        </p:spPr>
        <p:txBody>
          <a:bodyPr/>
          <a:lstStyle/>
          <a:p>
            <a:pPr marL="742950" lvl="1" indent="-285750" eaLnBrk="1" hangingPunct="1">
              <a:lnSpc>
                <a:spcPct val="80000"/>
              </a:lnSpc>
              <a:spcBef>
                <a:spcPct val="20000"/>
              </a:spcBef>
              <a:buClr>
                <a:schemeClr val="tx2"/>
              </a:buClr>
              <a:buSzPct val="50000"/>
              <a:buFont typeface="Wingdings" pitchFamily="2" charset="2"/>
              <a:buNone/>
              <a:defRPr/>
            </a:pPr>
            <a:endParaRPr lang="en-US" sz="2400" dirty="0">
              <a:effectLst>
                <a:outerShdw blurRad="38100" dist="38100" dir="2700000" algn="tl">
                  <a:srgbClr val="000000"/>
                </a:outerShdw>
              </a:effectLst>
              <a:latin typeface="Arial" charset="0"/>
            </a:endParaRPr>
          </a:p>
        </p:txBody>
      </p:sp>
      <p:sp>
        <p:nvSpPr>
          <p:cNvPr id="37893" name="Rectangle 5"/>
          <p:cNvSpPr>
            <a:spLocks noChangeArrowheads="1"/>
          </p:cNvSpPr>
          <p:nvPr/>
        </p:nvSpPr>
        <p:spPr bwMode="auto">
          <a:xfrm>
            <a:off x="228600" y="4038600"/>
            <a:ext cx="8229600" cy="1981200"/>
          </a:xfrm>
          <a:prstGeom prst="rect">
            <a:avLst/>
          </a:prstGeom>
          <a:noFill/>
          <a:ln w="9525">
            <a:noFill/>
            <a:miter lim="800000"/>
            <a:headEnd/>
            <a:tailEnd/>
          </a:ln>
          <a:effectLst/>
        </p:spPr>
        <p:txBody>
          <a:bodyPr/>
          <a:lstStyle/>
          <a:p>
            <a:pPr marL="342900" indent="-342900" eaLnBrk="1" hangingPunct="1">
              <a:spcBef>
                <a:spcPct val="20000"/>
              </a:spcBef>
              <a:buClr>
                <a:schemeClr val="hlink"/>
              </a:buClr>
              <a:buSzPct val="80000"/>
              <a:buFont typeface="Wingdings" pitchFamily="2" charset="2"/>
              <a:buChar char="Ø"/>
              <a:defRPr/>
            </a:pPr>
            <a:r>
              <a:rPr lang="en-US" sz="2400" dirty="0">
                <a:effectLst>
                  <a:outerShdw blurRad="38100" dist="38100" dir="2700000" algn="tl">
                    <a:srgbClr val="000000"/>
                  </a:outerShdw>
                </a:effectLst>
                <a:latin typeface="Arial" charset="0"/>
              </a:rPr>
              <a:t>Databases and other sources to search:</a:t>
            </a:r>
          </a:p>
          <a:p>
            <a:pPr marL="742950" lvl="1" indent="-285750" eaLnBrk="1" hangingPunct="1">
              <a:spcBef>
                <a:spcPct val="20000"/>
              </a:spcBef>
              <a:buClr>
                <a:schemeClr val="tx2"/>
              </a:buClr>
              <a:buSzPct val="50000"/>
              <a:buFont typeface="Wingdings" pitchFamily="2" charset="2"/>
              <a:buNone/>
              <a:defRPr/>
            </a:pPr>
            <a:endParaRPr lang="en-US" sz="2800" dirty="0">
              <a:effectLst>
                <a:outerShdw blurRad="38100" dist="38100" dir="2700000" algn="tl">
                  <a:srgbClr val="000000"/>
                </a:outerShdw>
              </a:effectLst>
              <a:latin typeface="Arial" charset="0"/>
            </a:endParaRPr>
          </a:p>
        </p:txBody>
      </p:sp>
      <p:sp>
        <p:nvSpPr>
          <p:cNvPr id="37894" name="Rectangle 6"/>
          <p:cNvSpPr>
            <a:spLocks noChangeArrowheads="1"/>
          </p:cNvSpPr>
          <p:nvPr/>
        </p:nvSpPr>
        <p:spPr bwMode="auto">
          <a:xfrm>
            <a:off x="228600" y="4495800"/>
            <a:ext cx="8229600" cy="2819400"/>
          </a:xfrm>
          <a:prstGeom prst="rect">
            <a:avLst/>
          </a:prstGeom>
          <a:noFill/>
          <a:ln w="9525">
            <a:noFill/>
            <a:miter lim="800000"/>
            <a:headEnd/>
            <a:tailEnd/>
          </a:ln>
          <a:effectLst/>
        </p:spPr>
        <p:txBody>
          <a:bodyPr/>
          <a:lstStyle/>
          <a:p>
            <a:pPr marL="742950" lvl="1" indent="-285750" eaLnBrk="1" hangingPunct="1">
              <a:lnSpc>
                <a:spcPct val="80000"/>
              </a:lnSpc>
              <a:spcBef>
                <a:spcPct val="20000"/>
              </a:spcBef>
              <a:buClr>
                <a:schemeClr val="tx2"/>
              </a:buClr>
              <a:buSzPct val="50000"/>
              <a:buFont typeface="Wingdings" pitchFamily="2" charset="2"/>
              <a:buChar char="l"/>
              <a:defRPr/>
            </a:pPr>
            <a:r>
              <a:rPr lang="en-US" sz="2000" dirty="0" err="1">
                <a:effectLst>
                  <a:outerShdw blurRad="38100" dist="38100" dir="2700000" algn="tl">
                    <a:srgbClr val="000000"/>
                  </a:outerShdw>
                </a:effectLst>
                <a:latin typeface="Arial" charset="0"/>
              </a:rPr>
              <a:t>Dynamed</a:t>
            </a:r>
            <a:endParaRPr lang="en-US" sz="2000" dirty="0">
              <a:effectLst>
                <a:outerShdw blurRad="38100" dist="38100" dir="2700000" algn="tl">
                  <a:srgbClr val="000000"/>
                </a:outerShdw>
              </a:effectLst>
              <a:latin typeface="Arial" charset="0"/>
            </a:endParaRPr>
          </a:p>
          <a:p>
            <a:pPr marL="742950" lvl="1" indent="-285750" eaLnBrk="1" hangingPunct="1">
              <a:lnSpc>
                <a:spcPct val="80000"/>
              </a:lnSpc>
              <a:spcBef>
                <a:spcPct val="20000"/>
              </a:spcBef>
              <a:buClr>
                <a:schemeClr val="tx2"/>
              </a:buClr>
              <a:buSzPct val="50000"/>
              <a:buFont typeface="Wingdings" pitchFamily="2" charset="2"/>
              <a:buChar char="l"/>
              <a:defRPr/>
            </a:pPr>
            <a:r>
              <a:rPr lang="en-US" sz="2000" dirty="0">
                <a:effectLst>
                  <a:outerShdw blurRad="38100" dist="38100" dir="2700000" algn="tl">
                    <a:srgbClr val="000000"/>
                  </a:outerShdw>
                </a:effectLst>
                <a:latin typeface="Arial" charset="0"/>
              </a:rPr>
              <a:t>Clinical Key</a:t>
            </a:r>
          </a:p>
          <a:p>
            <a:pPr marL="742950" lvl="1" indent="-285750" eaLnBrk="1" hangingPunct="1">
              <a:lnSpc>
                <a:spcPct val="80000"/>
              </a:lnSpc>
              <a:spcBef>
                <a:spcPct val="20000"/>
              </a:spcBef>
              <a:buClr>
                <a:schemeClr val="tx2"/>
              </a:buClr>
              <a:buSzPct val="50000"/>
              <a:buFont typeface="Wingdings" pitchFamily="2" charset="2"/>
              <a:buChar char="l"/>
              <a:defRPr/>
            </a:pPr>
            <a:r>
              <a:rPr lang="en-US" sz="2000" dirty="0">
                <a:effectLst>
                  <a:outerShdw blurRad="38100" dist="38100" dir="2700000" algn="tl">
                    <a:srgbClr val="000000"/>
                  </a:outerShdw>
                </a:effectLst>
                <a:latin typeface="Arial" charset="0"/>
              </a:rPr>
              <a:t>Cochrane Library</a:t>
            </a:r>
          </a:p>
          <a:p>
            <a:pPr marL="742950" lvl="1" indent="-285750" eaLnBrk="1" hangingPunct="1">
              <a:lnSpc>
                <a:spcPct val="80000"/>
              </a:lnSpc>
              <a:spcBef>
                <a:spcPct val="20000"/>
              </a:spcBef>
              <a:buClr>
                <a:schemeClr val="tx2"/>
              </a:buClr>
              <a:buSzPct val="50000"/>
              <a:buFont typeface="Wingdings" pitchFamily="2" charset="2"/>
              <a:buChar char="l"/>
              <a:defRPr/>
            </a:pPr>
            <a:r>
              <a:rPr lang="en-US" sz="2000" dirty="0" err="1">
                <a:effectLst>
                  <a:outerShdw blurRad="38100" dist="38100" dir="2700000" algn="tl">
                    <a:srgbClr val="000000"/>
                  </a:outerShdw>
                </a:effectLst>
                <a:latin typeface="Arial" charset="0"/>
              </a:rPr>
              <a:t>PubMed</a:t>
            </a:r>
            <a:endParaRPr lang="en-US" sz="2000" dirty="0">
              <a:effectLst>
                <a:outerShdw blurRad="38100" dist="38100" dir="2700000" algn="tl">
                  <a:srgbClr val="000000"/>
                </a:outerShdw>
              </a:effectLst>
              <a:latin typeface="Arial" charset="0"/>
            </a:endParaRPr>
          </a:p>
          <a:p>
            <a:pPr marL="742950" lvl="1" indent="-285750" eaLnBrk="1" hangingPunct="1">
              <a:lnSpc>
                <a:spcPct val="80000"/>
              </a:lnSpc>
              <a:spcBef>
                <a:spcPct val="20000"/>
              </a:spcBef>
              <a:buClr>
                <a:schemeClr val="tx2"/>
              </a:buClr>
              <a:buSzPct val="50000"/>
              <a:buFont typeface="Wingdings" pitchFamily="2" charset="2"/>
              <a:buChar char="l"/>
              <a:defRPr/>
            </a:pPr>
            <a:r>
              <a:rPr lang="en-US" sz="2000" dirty="0">
                <a:effectLst>
                  <a:outerShdw blurRad="38100" dist="38100" dir="2700000" algn="tl">
                    <a:srgbClr val="000000"/>
                  </a:outerShdw>
                </a:effectLst>
                <a:latin typeface="Arial" charset="0"/>
              </a:rPr>
              <a:t>CINAHL </a:t>
            </a:r>
          </a:p>
          <a:p>
            <a:pPr marL="742950" lvl="1" indent="-285750" eaLnBrk="1" hangingPunct="1">
              <a:lnSpc>
                <a:spcPct val="80000"/>
              </a:lnSpc>
              <a:spcBef>
                <a:spcPct val="20000"/>
              </a:spcBef>
              <a:buClr>
                <a:schemeClr val="tx2"/>
              </a:buClr>
              <a:buSzPct val="50000"/>
              <a:buFont typeface="Wingdings" pitchFamily="2" charset="2"/>
              <a:buChar char="l"/>
              <a:defRPr/>
            </a:pPr>
            <a:r>
              <a:rPr lang="en-US" sz="2000" dirty="0">
                <a:effectLst>
                  <a:outerShdw blurRad="38100" dist="38100" dir="2700000" algn="tl">
                    <a:srgbClr val="000000"/>
                  </a:outerShdw>
                </a:effectLst>
                <a:latin typeface="Arial" charset="0"/>
              </a:rPr>
              <a:t>Scopus</a:t>
            </a:r>
          </a:p>
          <a:p>
            <a:pPr marL="742950" lvl="1" indent="-285750" eaLnBrk="1" hangingPunct="1">
              <a:lnSpc>
                <a:spcPct val="80000"/>
              </a:lnSpc>
              <a:spcBef>
                <a:spcPct val="20000"/>
              </a:spcBef>
              <a:buClr>
                <a:schemeClr val="tx2"/>
              </a:buClr>
              <a:buSzPct val="50000"/>
              <a:buFont typeface="Wingdings" pitchFamily="2" charset="2"/>
              <a:buNone/>
              <a:defRPr/>
            </a:pPr>
            <a:endParaRPr lang="en-US" sz="2400" dirty="0">
              <a:effectLst>
                <a:outerShdw blurRad="38100" dist="38100" dir="2700000" algn="tl">
                  <a:srgbClr val="000000"/>
                </a:outerShdw>
              </a:effectLst>
              <a:latin typeface="Arial" charset="0"/>
            </a:endParaRPr>
          </a:p>
        </p:txBody>
      </p:sp>
    </p:spTree>
    <p:extLst>
      <p:ext uri="{BB962C8B-B14F-4D97-AF65-F5344CB8AC3E}">
        <p14:creationId xmlns:p14="http://schemas.microsoft.com/office/powerpoint/2010/main" val="15289143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7893"/>
                                        </p:tgtEl>
                                        <p:attrNameLst>
                                          <p:attrName>style.visibility</p:attrName>
                                        </p:attrNameLst>
                                      </p:cBhvr>
                                      <p:to>
                                        <p:strVal val="visible"/>
                                      </p:to>
                                    </p:set>
                                    <p:animEffect transition="in" filter="box(in)">
                                      <p:cBhvr>
                                        <p:cTn id="7" dur="500"/>
                                        <p:tgtEl>
                                          <p:spTgt spid="37893"/>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37894"/>
                                        </p:tgtEl>
                                        <p:attrNameLst>
                                          <p:attrName>style.visibility</p:attrName>
                                        </p:attrNameLst>
                                      </p:cBhvr>
                                      <p:to>
                                        <p:strVal val="visible"/>
                                      </p:to>
                                    </p:set>
                                    <p:animEffect transition="in" filter="box(in)">
                                      <p:cBhvr>
                                        <p:cTn id="10" dur="500"/>
                                        <p:tgtEl>
                                          <p:spTgt spid="378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3" grpId="0"/>
      <p:bldP spid="37894"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Designing the Experiment: Methodology</a:t>
            </a:r>
            <a:endParaRPr lang="en-US" dirty="0"/>
          </a:p>
        </p:txBody>
      </p:sp>
      <p:sp>
        <p:nvSpPr>
          <p:cNvPr id="3" name="Content Placeholder 2"/>
          <p:cNvSpPr>
            <a:spLocks noGrp="1"/>
          </p:cNvSpPr>
          <p:nvPr>
            <p:ph sz="quarter" idx="1"/>
          </p:nvPr>
        </p:nvSpPr>
        <p:spPr/>
        <p:txBody>
          <a:bodyPr/>
          <a:lstStyle/>
          <a:p>
            <a:r>
              <a:rPr lang="en-US" dirty="0" smtClean="0"/>
              <a:t>Methods section</a:t>
            </a:r>
          </a:p>
          <a:p>
            <a:r>
              <a:rPr lang="en-US" dirty="0" smtClean="0"/>
              <a:t>Bias and error</a:t>
            </a:r>
          </a:p>
          <a:p>
            <a:r>
              <a:rPr lang="en-US" dirty="0" smtClean="0"/>
              <a:t>Reliability and validity</a:t>
            </a:r>
          </a:p>
          <a:p>
            <a:r>
              <a:rPr lang="en-US" dirty="0" smtClean="0"/>
              <a:t>Types of studies</a:t>
            </a:r>
          </a:p>
          <a:p>
            <a:r>
              <a:rPr lang="en-US" dirty="0" smtClean="0"/>
              <a:t>Experimental designs</a:t>
            </a:r>
          </a:p>
          <a:p>
            <a:r>
              <a:rPr lang="en-US" dirty="0" smtClean="0"/>
              <a:t>Quasi-experimental designs</a:t>
            </a:r>
            <a:endParaRPr lang="en-US" dirty="0"/>
          </a:p>
        </p:txBody>
      </p:sp>
    </p:spTree>
    <p:extLst>
      <p:ext uri="{BB962C8B-B14F-4D97-AF65-F5344CB8AC3E}">
        <p14:creationId xmlns:p14="http://schemas.microsoft.com/office/powerpoint/2010/main" val="403831448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Section</a:t>
            </a:r>
            <a:endParaRPr lang="en-US" dirty="0"/>
          </a:p>
        </p:txBody>
      </p:sp>
      <p:sp>
        <p:nvSpPr>
          <p:cNvPr id="3" name="Content Placeholder 2"/>
          <p:cNvSpPr>
            <a:spLocks noGrp="1"/>
          </p:cNvSpPr>
          <p:nvPr>
            <p:ph sz="quarter" idx="1"/>
          </p:nvPr>
        </p:nvSpPr>
        <p:spPr/>
        <p:txBody>
          <a:bodyPr>
            <a:normAutofit fontScale="92500"/>
          </a:bodyPr>
          <a:lstStyle/>
          <a:p>
            <a:r>
              <a:rPr lang="en-US" dirty="0" smtClean="0"/>
              <a:t>Describes how the study was conducted</a:t>
            </a:r>
          </a:p>
          <a:p>
            <a:r>
              <a:rPr lang="en-US" dirty="0" smtClean="0"/>
              <a:t>Must be clear and detailed enough to allow replication</a:t>
            </a:r>
          </a:p>
          <a:p>
            <a:r>
              <a:rPr lang="en-US" dirty="0" smtClean="0"/>
              <a:t>Sections</a:t>
            </a:r>
          </a:p>
          <a:p>
            <a:pPr lvl="1"/>
            <a:r>
              <a:rPr lang="en-US" dirty="0" smtClean="0"/>
              <a:t>Subjects</a:t>
            </a:r>
          </a:p>
          <a:p>
            <a:pPr lvl="2"/>
            <a:r>
              <a:rPr lang="en-US" dirty="0" smtClean="0"/>
              <a:t>How selected, inclusion and exclusion, power study</a:t>
            </a:r>
          </a:p>
          <a:p>
            <a:pPr lvl="1"/>
            <a:r>
              <a:rPr lang="en-US" dirty="0" smtClean="0"/>
              <a:t>Instrumentation</a:t>
            </a:r>
          </a:p>
          <a:p>
            <a:pPr lvl="2"/>
            <a:r>
              <a:rPr lang="en-US" dirty="0" smtClean="0"/>
              <a:t>Equipment, calibration, setup, survey or test instrument, medications</a:t>
            </a:r>
          </a:p>
          <a:p>
            <a:pPr lvl="1"/>
            <a:r>
              <a:rPr lang="en-US" dirty="0" smtClean="0"/>
              <a:t>Procedures performed</a:t>
            </a:r>
          </a:p>
          <a:p>
            <a:pPr lvl="2"/>
            <a:r>
              <a:rPr lang="en-US" dirty="0" smtClean="0"/>
              <a:t>Survey/method, therapy, </a:t>
            </a:r>
          </a:p>
          <a:p>
            <a:pPr lvl="1"/>
            <a:r>
              <a:rPr lang="en-US" dirty="0" smtClean="0"/>
              <a:t>Data analysis</a:t>
            </a:r>
          </a:p>
          <a:p>
            <a:pPr lvl="2"/>
            <a:r>
              <a:rPr lang="en-US" dirty="0" smtClean="0"/>
              <a:t>Statistics, metrics, </a:t>
            </a:r>
            <a:r>
              <a:rPr lang="el-GR" dirty="0" smtClean="0">
                <a:latin typeface="Arial"/>
                <a:cs typeface="Arial"/>
              </a:rPr>
              <a:t>α</a:t>
            </a:r>
            <a:r>
              <a:rPr lang="en-US" dirty="0" smtClean="0">
                <a:latin typeface="Arial"/>
                <a:cs typeface="Arial"/>
              </a:rPr>
              <a:t> </a:t>
            </a:r>
            <a:r>
              <a:rPr lang="en-US" dirty="0" smtClean="0">
                <a:latin typeface="Times New Roman" panose="02020603050405020304" pitchFamily="18" charset="0"/>
                <a:cs typeface="Times New Roman" panose="02020603050405020304" pitchFamily="18" charset="0"/>
              </a:rPr>
              <a:t>value for significance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8071749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itle 1"/>
          <p:cNvSpPr>
            <a:spLocks noGrp="1"/>
          </p:cNvSpPr>
          <p:nvPr>
            <p:ph type="title"/>
          </p:nvPr>
        </p:nvSpPr>
        <p:spPr/>
        <p:txBody>
          <a:bodyPr/>
          <a:lstStyle/>
          <a:p>
            <a:r>
              <a:rPr lang="en-US" altLang="en-US" smtClean="0"/>
              <a:t>Concepts of Research Design</a:t>
            </a:r>
          </a:p>
        </p:txBody>
      </p:sp>
      <p:sp>
        <p:nvSpPr>
          <p:cNvPr id="3" name="Content Placeholder 2"/>
          <p:cNvSpPr>
            <a:spLocks noGrp="1"/>
          </p:cNvSpPr>
          <p:nvPr>
            <p:ph idx="1"/>
          </p:nvPr>
        </p:nvSpPr>
        <p:spPr/>
        <p:txBody>
          <a:bodyPr rtlCol="0">
            <a:normAutofit fontScale="92500"/>
          </a:bodyPr>
          <a:lstStyle/>
          <a:p>
            <a:pPr fontAlgn="auto">
              <a:spcAft>
                <a:spcPts val="0"/>
              </a:spcAft>
              <a:defRPr/>
            </a:pPr>
            <a:r>
              <a:rPr lang="en-US" dirty="0" smtClean="0"/>
              <a:t>Variable: an entity that can take-on different values; that which is measured to determine changes that answer the research question or address  the hypotheses</a:t>
            </a:r>
          </a:p>
          <a:p>
            <a:pPr lvl="1" fontAlgn="auto">
              <a:spcAft>
                <a:spcPts val="0"/>
              </a:spcAft>
              <a:defRPr/>
            </a:pPr>
            <a:r>
              <a:rPr lang="en-US" dirty="0" smtClean="0"/>
              <a:t>pressure, volume, flow, opinion, scores on anything</a:t>
            </a:r>
          </a:p>
          <a:p>
            <a:pPr fontAlgn="auto">
              <a:spcAft>
                <a:spcPts val="0"/>
              </a:spcAft>
              <a:defRPr/>
            </a:pPr>
            <a:r>
              <a:rPr lang="en-US" dirty="0" smtClean="0"/>
              <a:t>Independent variable: the variables that is manipulated, aka treatment variable</a:t>
            </a:r>
          </a:p>
          <a:p>
            <a:pPr fontAlgn="auto">
              <a:spcAft>
                <a:spcPts val="0"/>
              </a:spcAft>
              <a:defRPr/>
            </a:pPr>
            <a:r>
              <a:rPr lang="en-US" dirty="0" smtClean="0"/>
              <a:t>Dependent variable: a variable that is measured, that may change as a result of the treatment</a:t>
            </a:r>
          </a:p>
          <a:p>
            <a:pPr fontAlgn="auto">
              <a:spcAft>
                <a:spcPts val="0"/>
              </a:spcAft>
              <a:defRPr/>
            </a:pPr>
            <a:r>
              <a:rPr lang="en-US" dirty="0" smtClean="0"/>
              <a:t>Nuisance variables: extraneous variables that are difficult to control that can effect the dependent variable</a:t>
            </a:r>
          </a:p>
          <a:p>
            <a:pPr fontAlgn="auto">
              <a:spcAft>
                <a:spcPts val="0"/>
              </a:spcAft>
              <a:defRPr/>
            </a:pPr>
            <a:r>
              <a:rPr lang="en-US" dirty="0" smtClean="0"/>
              <a:t>Placebo: a fake or sham treatment</a:t>
            </a:r>
          </a:p>
          <a:p>
            <a:pPr fontAlgn="auto">
              <a:spcAft>
                <a:spcPts val="0"/>
              </a:spcAft>
              <a:defRPr/>
            </a:pPr>
            <a:endParaRPr lang="en-US" dirty="0" smtClean="0"/>
          </a:p>
        </p:txBody>
      </p:sp>
    </p:spTree>
    <p:extLst>
      <p:ext uri="{BB962C8B-B14F-4D97-AF65-F5344CB8AC3E}">
        <p14:creationId xmlns:p14="http://schemas.microsoft.com/office/powerpoint/2010/main" val="16453093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Controlling Bias</a:t>
            </a:r>
            <a:endParaRPr lang="en-US" dirty="0"/>
          </a:p>
        </p:txBody>
      </p:sp>
      <p:sp>
        <p:nvSpPr>
          <p:cNvPr id="3" name="Content Placeholder 2"/>
          <p:cNvSpPr>
            <a:spLocks noGrp="1"/>
          </p:cNvSpPr>
          <p:nvPr>
            <p:ph sz="quarter" idx="1"/>
          </p:nvPr>
        </p:nvSpPr>
        <p:spPr/>
        <p:txBody>
          <a:bodyPr/>
          <a:lstStyle/>
          <a:p>
            <a:r>
              <a:rPr lang="en-US" dirty="0" smtClean="0"/>
              <a:t>Control of factors that could confound the results, unrelated to the manipulation of the independent variable</a:t>
            </a:r>
          </a:p>
          <a:p>
            <a:r>
              <a:rPr lang="en-US" dirty="0" smtClean="0"/>
              <a:t>The reader must be able to conclude that the researcher’s bias did not influence the study</a:t>
            </a:r>
          </a:p>
          <a:p>
            <a:r>
              <a:rPr lang="en-US" dirty="0" smtClean="0"/>
              <a:t>Allows the results of the study to truly represent manipulation of the independent variable</a:t>
            </a:r>
          </a:p>
          <a:p>
            <a:r>
              <a:rPr lang="en-US" dirty="0" smtClean="0"/>
              <a:t>Declaration of COI</a:t>
            </a:r>
          </a:p>
          <a:p>
            <a:r>
              <a:rPr lang="en-US" dirty="0" smtClean="0"/>
              <a:t>Even spread of extraneous variables: age, gender, pack years, disease severity</a:t>
            </a:r>
            <a:endParaRPr lang="en-US" dirty="0"/>
          </a:p>
        </p:txBody>
      </p:sp>
    </p:spTree>
    <p:extLst>
      <p:ext uri="{BB962C8B-B14F-4D97-AF65-F5344CB8AC3E}">
        <p14:creationId xmlns:p14="http://schemas.microsoft.com/office/powerpoint/2010/main" val="35283039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Error</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Observed measurement = true measurement + error</a:t>
            </a:r>
          </a:p>
          <a:p>
            <a:r>
              <a:rPr lang="en-US" dirty="0" smtClean="0"/>
              <a:t>As error decreases, the observed measurement becomes closer to the true measure</a:t>
            </a:r>
          </a:p>
          <a:p>
            <a:r>
              <a:rPr lang="en-US" dirty="0" smtClean="0"/>
              <a:t>Random error</a:t>
            </a:r>
          </a:p>
          <a:p>
            <a:pPr lvl="1"/>
            <a:r>
              <a:rPr lang="en-US" dirty="0" smtClean="0"/>
              <a:t>Errors because of chance</a:t>
            </a:r>
          </a:p>
          <a:p>
            <a:pPr lvl="1"/>
            <a:r>
              <a:rPr lang="en-US" dirty="0" smtClean="0"/>
              <a:t>Small sample size</a:t>
            </a:r>
          </a:p>
          <a:p>
            <a:pPr lvl="1"/>
            <a:r>
              <a:rPr lang="en-US" dirty="0" smtClean="0"/>
              <a:t>P value quantifies acceptable error</a:t>
            </a:r>
          </a:p>
          <a:p>
            <a:r>
              <a:rPr lang="en-US" dirty="0" smtClean="0"/>
              <a:t>Systematic error</a:t>
            </a:r>
          </a:p>
          <a:p>
            <a:pPr lvl="1"/>
            <a:r>
              <a:rPr lang="en-US" dirty="0" smtClean="0"/>
              <a:t>Series of consistent biases</a:t>
            </a:r>
          </a:p>
          <a:p>
            <a:pPr lvl="1"/>
            <a:r>
              <a:rPr lang="en-US" dirty="0" smtClean="0"/>
              <a:t>Poor technique, inappropriate protocols or research designs, incorrect measurements or statistics</a:t>
            </a:r>
          </a:p>
        </p:txBody>
      </p:sp>
    </p:spTree>
    <p:extLst>
      <p:ext uri="{BB962C8B-B14F-4D97-AF65-F5344CB8AC3E}">
        <p14:creationId xmlns:p14="http://schemas.microsoft.com/office/powerpoint/2010/main" val="213038326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Reliability</a:t>
            </a:r>
            <a:endParaRPr lang="en-US" dirty="0"/>
          </a:p>
        </p:txBody>
      </p:sp>
      <p:sp>
        <p:nvSpPr>
          <p:cNvPr id="3" name="Content Placeholder 2"/>
          <p:cNvSpPr>
            <a:spLocks noGrp="1"/>
          </p:cNvSpPr>
          <p:nvPr>
            <p:ph sz="quarter" idx="1"/>
          </p:nvPr>
        </p:nvSpPr>
        <p:spPr/>
        <p:txBody>
          <a:bodyPr/>
          <a:lstStyle/>
          <a:p>
            <a:r>
              <a:rPr lang="en-US" dirty="0" smtClean="0"/>
              <a:t>Consistency with which a measurement is taken</a:t>
            </a:r>
          </a:p>
          <a:p>
            <a:r>
              <a:rPr lang="en-US" dirty="0" smtClean="0"/>
              <a:t>Instrument reliability</a:t>
            </a:r>
          </a:p>
          <a:p>
            <a:pPr lvl="1"/>
            <a:r>
              <a:rPr lang="en-US" dirty="0" smtClean="0"/>
              <a:t>Does the instrument provide the same result each time the same thing is measured? Improved with calibration</a:t>
            </a:r>
          </a:p>
          <a:p>
            <a:r>
              <a:rPr lang="en-US" dirty="0" err="1" smtClean="0"/>
              <a:t>Intrarater</a:t>
            </a:r>
            <a:r>
              <a:rPr lang="en-US" dirty="0" smtClean="0"/>
              <a:t> reliability</a:t>
            </a:r>
          </a:p>
          <a:p>
            <a:pPr lvl="1"/>
            <a:r>
              <a:rPr lang="en-US" dirty="0" smtClean="0"/>
              <a:t>When one individual measures the same phenomenon repeatedly, is the result the same? Follow protocols and be consistent, use a scoring rubric</a:t>
            </a:r>
          </a:p>
          <a:p>
            <a:r>
              <a:rPr lang="en-US" dirty="0" err="1" smtClean="0"/>
              <a:t>Interrater</a:t>
            </a:r>
            <a:r>
              <a:rPr lang="en-US" dirty="0" smtClean="0"/>
              <a:t> reliability</a:t>
            </a:r>
          </a:p>
          <a:p>
            <a:pPr lvl="1"/>
            <a:r>
              <a:rPr lang="en-US" dirty="0" smtClean="0"/>
              <a:t>If more than one rater is observing, are the observations the same?  Protocol and practice rule; </a:t>
            </a:r>
            <a:r>
              <a:rPr lang="el-GR" dirty="0" smtClean="0">
                <a:latin typeface="Arial"/>
                <a:cs typeface="Arial"/>
              </a:rPr>
              <a:t>κ</a:t>
            </a:r>
            <a:r>
              <a:rPr lang="en-US" dirty="0" smtClean="0">
                <a:latin typeface="Arial"/>
                <a:cs typeface="Arial"/>
              </a:rPr>
              <a:t> </a:t>
            </a:r>
            <a:r>
              <a:rPr lang="en-US" dirty="0" smtClean="0">
                <a:latin typeface="Times New Roman" panose="02020603050405020304" pitchFamily="18" charset="0"/>
                <a:cs typeface="Times New Roman" panose="02020603050405020304" pitchFamily="18" charset="0"/>
              </a:rPr>
              <a:t>statistic</a:t>
            </a:r>
            <a:endParaRPr lang="en-US" dirty="0" smtClean="0"/>
          </a:p>
        </p:txBody>
      </p:sp>
    </p:spTree>
    <p:extLst>
      <p:ext uri="{BB962C8B-B14F-4D97-AF65-F5344CB8AC3E}">
        <p14:creationId xmlns:p14="http://schemas.microsoft.com/office/powerpoint/2010/main" val="335632278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Validity</a:t>
            </a:r>
            <a:endParaRPr lang="en-US" dirty="0"/>
          </a:p>
        </p:txBody>
      </p:sp>
      <p:sp>
        <p:nvSpPr>
          <p:cNvPr id="3" name="Content Placeholder 2"/>
          <p:cNvSpPr>
            <a:spLocks noGrp="1"/>
          </p:cNvSpPr>
          <p:nvPr>
            <p:ph sz="quarter" idx="1"/>
          </p:nvPr>
        </p:nvSpPr>
        <p:spPr/>
        <p:txBody>
          <a:bodyPr/>
          <a:lstStyle/>
          <a:p>
            <a:r>
              <a:rPr lang="en-US" dirty="0" smtClean="0"/>
              <a:t>Does the measuring tool actually measure the trait that it is intended to measure?</a:t>
            </a:r>
          </a:p>
          <a:p>
            <a:r>
              <a:rPr lang="en-US" dirty="0" smtClean="0"/>
              <a:t>The usefulness or appropriateness of the data being gathered</a:t>
            </a:r>
          </a:p>
          <a:p>
            <a:r>
              <a:rPr lang="en-US" dirty="0" smtClean="0"/>
              <a:t>Measurement or test validity</a:t>
            </a:r>
          </a:p>
          <a:p>
            <a:pPr lvl="1"/>
            <a:r>
              <a:rPr lang="en-US" dirty="0" smtClean="0"/>
              <a:t>Face: does the measurement or method appear to be appropriate?</a:t>
            </a:r>
          </a:p>
          <a:p>
            <a:pPr lvl="1"/>
            <a:r>
              <a:rPr lang="en-US" dirty="0" smtClean="0"/>
              <a:t>Construct: degree to which the measurement is based on theory</a:t>
            </a:r>
          </a:p>
          <a:p>
            <a:pPr lvl="1"/>
            <a:r>
              <a:rPr lang="en-US" dirty="0" smtClean="0"/>
              <a:t>Content: is the test broad enough to address the scope of the content</a:t>
            </a:r>
            <a:endParaRPr lang="en-US" dirty="0"/>
          </a:p>
        </p:txBody>
      </p:sp>
    </p:spTree>
    <p:extLst>
      <p:ext uri="{BB962C8B-B14F-4D97-AF65-F5344CB8AC3E}">
        <p14:creationId xmlns:p14="http://schemas.microsoft.com/office/powerpoint/2010/main" val="283387170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Measurement or Test Validity</a:t>
            </a:r>
            <a:endParaRPr lang="en-US" dirty="0"/>
          </a:p>
        </p:txBody>
      </p:sp>
      <p:sp>
        <p:nvSpPr>
          <p:cNvPr id="3" name="Content Placeholder 2"/>
          <p:cNvSpPr>
            <a:spLocks noGrp="1"/>
          </p:cNvSpPr>
          <p:nvPr>
            <p:ph sz="quarter" idx="1"/>
          </p:nvPr>
        </p:nvSpPr>
        <p:spPr/>
        <p:txBody>
          <a:bodyPr/>
          <a:lstStyle/>
          <a:p>
            <a:r>
              <a:rPr lang="en-US" dirty="0" smtClean="0"/>
              <a:t>Criterion validity</a:t>
            </a:r>
          </a:p>
          <a:p>
            <a:pPr lvl="1"/>
            <a:r>
              <a:rPr lang="en-US" dirty="0" smtClean="0"/>
              <a:t>How well the test performs and whether it is useful when judged against a standard</a:t>
            </a:r>
          </a:p>
          <a:p>
            <a:pPr lvl="2"/>
            <a:r>
              <a:rPr lang="en-US" dirty="0" smtClean="0"/>
              <a:t>Predictive validity: whether and how well a test predicts a specific phenomenon or outcome</a:t>
            </a:r>
          </a:p>
          <a:p>
            <a:pPr lvl="2"/>
            <a:r>
              <a:rPr lang="en-US" dirty="0" smtClean="0"/>
              <a:t>Concurrent validity: does a new or different test perform as well as an accepted test?</a:t>
            </a:r>
            <a:endParaRPr lang="en-US" dirty="0"/>
          </a:p>
        </p:txBody>
      </p:sp>
    </p:spTree>
    <p:extLst>
      <p:ext uri="{BB962C8B-B14F-4D97-AF65-F5344CB8AC3E}">
        <p14:creationId xmlns:p14="http://schemas.microsoft.com/office/powerpoint/2010/main" val="379500347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 or Experimental Validity</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Internal</a:t>
            </a:r>
          </a:p>
          <a:p>
            <a:pPr lvl="1"/>
            <a:r>
              <a:rPr lang="en-US" dirty="0" smtClean="0"/>
              <a:t>Limiting or controlling factors and events other than the independent variable</a:t>
            </a:r>
          </a:p>
          <a:p>
            <a:pPr lvl="2"/>
            <a:r>
              <a:rPr lang="en-US" dirty="0" smtClean="0"/>
              <a:t>Even distribution of extraneous variables</a:t>
            </a:r>
          </a:p>
          <a:p>
            <a:r>
              <a:rPr lang="en-US" dirty="0" smtClean="0"/>
              <a:t>External</a:t>
            </a:r>
          </a:p>
          <a:p>
            <a:pPr lvl="1"/>
            <a:r>
              <a:rPr lang="en-US" dirty="0" smtClean="0"/>
              <a:t>Factors effecting the generalizability of the data</a:t>
            </a:r>
          </a:p>
          <a:p>
            <a:pPr lvl="2"/>
            <a:r>
              <a:rPr lang="en-US" dirty="0" smtClean="0"/>
              <a:t>Addressing only the research question</a:t>
            </a:r>
          </a:p>
          <a:p>
            <a:pPr lvl="2"/>
            <a:r>
              <a:rPr lang="en-US" dirty="0" smtClean="0"/>
              <a:t>Don’t stray by inferring that your results effect subjects other than those included in your study</a:t>
            </a:r>
          </a:p>
          <a:p>
            <a:pPr lvl="3"/>
            <a:r>
              <a:rPr lang="en-US" dirty="0" smtClean="0"/>
              <a:t>Animals to humans</a:t>
            </a:r>
          </a:p>
          <a:p>
            <a:pPr lvl="3"/>
            <a:r>
              <a:rPr lang="en-US" dirty="0" smtClean="0"/>
              <a:t>One age group to another</a:t>
            </a:r>
          </a:p>
          <a:p>
            <a:pPr lvl="3"/>
            <a:r>
              <a:rPr lang="en-US" dirty="0" smtClean="0"/>
              <a:t>In vitro to in vivo</a:t>
            </a:r>
            <a:endParaRPr lang="en-US" dirty="0"/>
          </a:p>
        </p:txBody>
      </p:sp>
    </p:spTree>
    <p:extLst>
      <p:ext uri="{BB962C8B-B14F-4D97-AF65-F5344CB8AC3E}">
        <p14:creationId xmlns:p14="http://schemas.microsoft.com/office/powerpoint/2010/main" val="388315582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Threats to Internal Validity</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Threats that effect the validity of the study itself</a:t>
            </a:r>
          </a:p>
          <a:p>
            <a:pPr lvl="1"/>
            <a:r>
              <a:rPr lang="en-US" dirty="0" smtClean="0"/>
              <a:t>Temporal</a:t>
            </a:r>
          </a:p>
          <a:p>
            <a:pPr lvl="2"/>
            <a:r>
              <a:rPr lang="en-US" dirty="0" smtClean="0"/>
              <a:t>History: passage of time;  maturation: the subject ages and can do things better because they are older, attrition: subjects prematurely leave the study</a:t>
            </a:r>
          </a:p>
          <a:p>
            <a:pPr lvl="1"/>
            <a:r>
              <a:rPr lang="en-US" dirty="0" smtClean="0"/>
              <a:t>Measurement</a:t>
            </a:r>
          </a:p>
          <a:p>
            <a:pPr lvl="2"/>
            <a:r>
              <a:rPr lang="en-US" dirty="0" smtClean="0"/>
              <a:t>Testing: repeated testing may allow the subject to become test-wise</a:t>
            </a:r>
          </a:p>
          <a:p>
            <a:pPr lvl="2"/>
            <a:r>
              <a:rPr lang="en-US" dirty="0" smtClean="0"/>
              <a:t>Instrumentation: Problems with measurement instruments</a:t>
            </a:r>
          </a:p>
          <a:p>
            <a:pPr lvl="2"/>
            <a:r>
              <a:rPr lang="en-US" dirty="0" smtClean="0"/>
              <a:t>Sampling error: representativeness of the population, number, randomization</a:t>
            </a:r>
          </a:p>
          <a:p>
            <a:pPr lvl="2"/>
            <a:r>
              <a:rPr lang="en-US" dirty="0" smtClean="0"/>
              <a:t>Regression to the mean: tendency of outliers to move towards the mean</a:t>
            </a:r>
          </a:p>
        </p:txBody>
      </p:sp>
    </p:spTree>
    <p:extLst>
      <p:ext uri="{BB962C8B-B14F-4D97-AF65-F5344CB8AC3E}">
        <p14:creationId xmlns:p14="http://schemas.microsoft.com/office/powerpoint/2010/main" val="332819236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Threats to External Validity</a:t>
            </a:r>
            <a:endParaRPr lang="en-US" dirty="0"/>
          </a:p>
        </p:txBody>
      </p:sp>
      <p:sp>
        <p:nvSpPr>
          <p:cNvPr id="3" name="Content Placeholder 2"/>
          <p:cNvSpPr>
            <a:spLocks noGrp="1"/>
          </p:cNvSpPr>
          <p:nvPr>
            <p:ph sz="quarter" idx="1"/>
          </p:nvPr>
        </p:nvSpPr>
        <p:spPr/>
        <p:txBody>
          <a:bodyPr/>
          <a:lstStyle/>
          <a:p>
            <a:r>
              <a:rPr lang="en-US" dirty="0" smtClean="0"/>
              <a:t>Threats related to the population used</a:t>
            </a:r>
          </a:p>
          <a:p>
            <a:pPr lvl="1"/>
            <a:r>
              <a:rPr lang="en-US" dirty="0" smtClean="0"/>
              <a:t>The sample is different from the population to which one wishes to generalize</a:t>
            </a:r>
          </a:p>
          <a:p>
            <a:pPr lvl="1"/>
            <a:r>
              <a:rPr lang="en-US" dirty="0" smtClean="0"/>
              <a:t>Subject-treatment interaction</a:t>
            </a:r>
          </a:p>
          <a:p>
            <a:pPr lvl="2"/>
            <a:r>
              <a:rPr lang="en-US" dirty="0" smtClean="0"/>
              <a:t>Confounding effects of the subjects’ attributes on the dependent variable</a:t>
            </a:r>
          </a:p>
          <a:p>
            <a:pPr lvl="2"/>
            <a:r>
              <a:rPr lang="en-US" dirty="0" smtClean="0"/>
              <a:t>Genetic makeup, lifestyle, severity of illness, mental ability, psychomotor skill</a:t>
            </a:r>
          </a:p>
          <a:p>
            <a:pPr lvl="1"/>
            <a:r>
              <a:rPr lang="en-US" dirty="0" smtClean="0"/>
              <a:t>Carefully sample from the population</a:t>
            </a:r>
          </a:p>
          <a:p>
            <a:pPr lvl="1"/>
            <a:r>
              <a:rPr lang="en-US" dirty="0" smtClean="0"/>
              <a:t>Select-out confounding features by being specific with inclusion and exclusion criteria</a:t>
            </a:r>
            <a:endParaRPr lang="en-US" dirty="0"/>
          </a:p>
        </p:txBody>
      </p:sp>
    </p:spTree>
    <p:extLst>
      <p:ext uri="{BB962C8B-B14F-4D97-AF65-F5344CB8AC3E}">
        <p14:creationId xmlns:p14="http://schemas.microsoft.com/office/powerpoint/2010/main" val="245700584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Threats to External Validity</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Threats related to environment and the experiment</a:t>
            </a:r>
          </a:p>
          <a:p>
            <a:r>
              <a:rPr lang="en-US" dirty="0" smtClean="0"/>
              <a:t>Description of the variables</a:t>
            </a:r>
          </a:p>
          <a:p>
            <a:pPr lvl="1"/>
            <a:r>
              <a:rPr lang="en-US" dirty="0" smtClean="0"/>
              <a:t>Carefully describe variables (pulmonary function parameters, laboratory values, cognitive tests)</a:t>
            </a:r>
          </a:p>
          <a:p>
            <a:pPr lvl="1"/>
            <a:r>
              <a:rPr lang="en-US" dirty="0" smtClean="0"/>
              <a:t>Improves reproducibility</a:t>
            </a:r>
          </a:p>
          <a:p>
            <a:r>
              <a:rPr lang="en-US" dirty="0" smtClean="0"/>
              <a:t>Multiple treatments involving test order</a:t>
            </a:r>
          </a:p>
          <a:p>
            <a:r>
              <a:rPr lang="en-US" dirty="0" smtClean="0"/>
              <a:t>Hawthorne effect</a:t>
            </a:r>
          </a:p>
          <a:p>
            <a:pPr lvl="1"/>
            <a:r>
              <a:rPr lang="en-US" dirty="0" smtClean="0"/>
              <a:t>Subjects change their behavior joust because they know they are being studied</a:t>
            </a:r>
          </a:p>
          <a:p>
            <a:r>
              <a:rPr lang="en-US" dirty="0" smtClean="0"/>
              <a:t>Rosenthal effect</a:t>
            </a:r>
          </a:p>
          <a:p>
            <a:pPr lvl="1"/>
            <a:r>
              <a:rPr lang="en-US" dirty="0" smtClean="0"/>
              <a:t>A change in the results because the investigator becomes involved in the study</a:t>
            </a:r>
          </a:p>
          <a:p>
            <a:pPr lvl="1"/>
            <a:endParaRPr lang="en-US" dirty="0" smtClean="0"/>
          </a:p>
          <a:p>
            <a:pPr lvl="1"/>
            <a:endParaRPr lang="en-US" dirty="0"/>
          </a:p>
        </p:txBody>
      </p:sp>
    </p:spTree>
    <p:extLst>
      <p:ext uri="{BB962C8B-B14F-4D97-AF65-F5344CB8AC3E}">
        <p14:creationId xmlns:p14="http://schemas.microsoft.com/office/powerpoint/2010/main" val="20538473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Studies</a:t>
            </a:r>
            <a:endParaRPr lang="en-US" dirty="0"/>
          </a:p>
        </p:txBody>
      </p:sp>
      <p:sp>
        <p:nvSpPr>
          <p:cNvPr id="3" name="Content Placeholder 2"/>
          <p:cNvSpPr>
            <a:spLocks noGrp="1"/>
          </p:cNvSpPr>
          <p:nvPr>
            <p:ph sz="quarter" idx="1"/>
          </p:nvPr>
        </p:nvSpPr>
        <p:spPr/>
        <p:txBody>
          <a:bodyPr/>
          <a:lstStyle/>
          <a:p>
            <a:r>
              <a:rPr lang="en-US" dirty="0" smtClean="0"/>
              <a:t>Descriptive</a:t>
            </a:r>
          </a:p>
          <a:p>
            <a:pPr lvl="1"/>
            <a:r>
              <a:rPr lang="en-US" dirty="0" smtClean="0"/>
              <a:t>Data are numerical or non-numerical</a:t>
            </a:r>
          </a:p>
          <a:p>
            <a:pPr lvl="1"/>
            <a:r>
              <a:rPr lang="en-US" dirty="0" smtClean="0"/>
              <a:t>Non-numerical</a:t>
            </a:r>
          </a:p>
          <a:p>
            <a:pPr lvl="2"/>
            <a:r>
              <a:rPr lang="en-US" dirty="0" smtClean="0"/>
              <a:t>Descriptions, interviews</a:t>
            </a:r>
          </a:p>
          <a:p>
            <a:pPr lvl="2"/>
            <a:r>
              <a:rPr lang="en-US" dirty="0" smtClean="0"/>
              <a:t>Qualitative</a:t>
            </a:r>
          </a:p>
          <a:p>
            <a:pPr lvl="1"/>
            <a:r>
              <a:rPr lang="en-US" dirty="0" smtClean="0"/>
              <a:t>Numerical (quantitative)</a:t>
            </a:r>
          </a:p>
          <a:p>
            <a:pPr lvl="2"/>
            <a:r>
              <a:rPr lang="en-US" dirty="0" smtClean="0"/>
              <a:t>Statistical summaries reporting differences</a:t>
            </a:r>
          </a:p>
          <a:p>
            <a:pPr lvl="2"/>
            <a:r>
              <a:rPr lang="en-US" dirty="0" smtClean="0"/>
              <a:t>Correlative studies</a:t>
            </a:r>
          </a:p>
          <a:p>
            <a:pPr lvl="2"/>
            <a:r>
              <a:rPr lang="en-US" dirty="0" smtClean="0"/>
              <a:t>Studies reporting descriptive statistics</a:t>
            </a:r>
          </a:p>
          <a:p>
            <a:pPr lvl="3"/>
            <a:r>
              <a:rPr lang="en-US" dirty="0" smtClean="0"/>
              <a:t>Measures of central tendency</a:t>
            </a:r>
          </a:p>
          <a:p>
            <a:pPr lvl="3"/>
            <a:r>
              <a:rPr lang="en-US" dirty="0" smtClean="0"/>
              <a:t>Measures of variability</a:t>
            </a:r>
          </a:p>
        </p:txBody>
      </p:sp>
    </p:spTree>
    <p:extLst>
      <p:ext uri="{BB962C8B-B14F-4D97-AF65-F5344CB8AC3E}">
        <p14:creationId xmlns:p14="http://schemas.microsoft.com/office/powerpoint/2010/main" val="196936577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Studies</a:t>
            </a:r>
            <a:endParaRPr lang="en-US" dirty="0"/>
          </a:p>
        </p:txBody>
      </p:sp>
      <p:sp>
        <p:nvSpPr>
          <p:cNvPr id="3" name="Content Placeholder 2"/>
          <p:cNvSpPr>
            <a:spLocks noGrp="1"/>
          </p:cNvSpPr>
          <p:nvPr>
            <p:ph sz="quarter" idx="1"/>
          </p:nvPr>
        </p:nvSpPr>
        <p:spPr/>
        <p:txBody>
          <a:bodyPr/>
          <a:lstStyle/>
          <a:p>
            <a:r>
              <a:rPr lang="en-US" dirty="0" smtClean="0"/>
              <a:t>Analytic</a:t>
            </a:r>
          </a:p>
          <a:p>
            <a:pPr lvl="1"/>
            <a:r>
              <a:rPr lang="en-US" dirty="0" smtClean="0"/>
              <a:t>Differences between groups</a:t>
            </a:r>
          </a:p>
          <a:p>
            <a:pPr lvl="2"/>
            <a:r>
              <a:rPr lang="en-US" dirty="0" smtClean="0"/>
              <a:t>Use of inferential statistics (t-tests, analysis of variance, etc.)</a:t>
            </a:r>
          </a:p>
          <a:p>
            <a:pPr lvl="1"/>
            <a:r>
              <a:rPr lang="en-US" dirty="0" smtClean="0"/>
              <a:t>Relationships among variables</a:t>
            </a:r>
          </a:p>
          <a:p>
            <a:pPr lvl="2"/>
            <a:r>
              <a:rPr lang="en-US" dirty="0" smtClean="0"/>
              <a:t>Correlative studies (how does a variable trend with another variable?)</a:t>
            </a:r>
          </a:p>
          <a:p>
            <a:pPr lvl="1"/>
            <a:r>
              <a:rPr lang="en-US" dirty="0" smtClean="0"/>
              <a:t>Both</a:t>
            </a:r>
          </a:p>
        </p:txBody>
      </p:sp>
    </p:spTree>
    <p:extLst>
      <p:ext uri="{BB962C8B-B14F-4D97-AF65-F5344CB8AC3E}">
        <p14:creationId xmlns:p14="http://schemas.microsoft.com/office/powerpoint/2010/main" val="69760975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Studies</a:t>
            </a:r>
            <a:endParaRPr lang="en-US" dirty="0"/>
          </a:p>
        </p:txBody>
      </p:sp>
      <p:sp>
        <p:nvSpPr>
          <p:cNvPr id="3" name="Content Placeholder 2"/>
          <p:cNvSpPr>
            <a:spLocks noGrp="1"/>
          </p:cNvSpPr>
          <p:nvPr>
            <p:ph sz="quarter" idx="1"/>
          </p:nvPr>
        </p:nvSpPr>
        <p:spPr/>
        <p:txBody>
          <a:bodyPr>
            <a:normAutofit fontScale="92500"/>
          </a:bodyPr>
          <a:lstStyle/>
          <a:p>
            <a:r>
              <a:rPr lang="en-US" dirty="0" smtClean="0"/>
              <a:t>True experimental</a:t>
            </a:r>
          </a:p>
          <a:p>
            <a:pPr lvl="1"/>
            <a:r>
              <a:rPr lang="en-US" dirty="0" smtClean="0"/>
              <a:t>Prospective,</a:t>
            </a:r>
          </a:p>
          <a:p>
            <a:pPr lvl="1"/>
            <a:r>
              <a:rPr lang="en-US" dirty="0" smtClean="0"/>
              <a:t>Random sampling, control of variables, manipulation of independent variables</a:t>
            </a:r>
          </a:p>
          <a:p>
            <a:r>
              <a:rPr lang="en-US" dirty="0" smtClean="0"/>
              <a:t>Cross-sectional: a snapshot of subjects at one period</a:t>
            </a:r>
          </a:p>
          <a:p>
            <a:r>
              <a:rPr lang="en-US" dirty="0" smtClean="0"/>
              <a:t>Case-control: study of a sample of subjects for those with and without a disease to determine factors responsible for the disease</a:t>
            </a:r>
          </a:p>
          <a:p>
            <a:r>
              <a:rPr lang="en-US" dirty="0" smtClean="0"/>
              <a:t>Cohort study: identify people who have and don’t have a risk factor and examine the two groups over time to identify those who develop the disease or condition</a:t>
            </a:r>
            <a:endParaRPr lang="en-US" dirty="0"/>
          </a:p>
        </p:txBody>
      </p:sp>
    </p:spTree>
    <p:extLst>
      <p:ext uri="{BB962C8B-B14F-4D97-AF65-F5344CB8AC3E}">
        <p14:creationId xmlns:p14="http://schemas.microsoft.com/office/powerpoint/2010/main" val="349959259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Studies</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Prospective</a:t>
            </a:r>
          </a:p>
          <a:p>
            <a:pPr lvl="1"/>
            <a:r>
              <a:rPr lang="en-US" dirty="0" smtClean="0"/>
              <a:t>Data collection is planned in advance</a:t>
            </a:r>
          </a:p>
          <a:p>
            <a:pPr lvl="1"/>
            <a:r>
              <a:rPr lang="en-US" dirty="0" smtClean="0"/>
              <a:t>True experiments and concurrent cohort studies</a:t>
            </a:r>
          </a:p>
          <a:p>
            <a:pPr lvl="1"/>
            <a:r>
              <a:rPr lang="en-US" dirty="0" smtClean="0"/>
              <a:t>Better control of variables</a:t>
            </a:r>
          </a:p>
          <a:p>
            <a:pPr lvl="1"/>
            <a:r>
              <a:rPr lang="en-US" dirty="0" smtClean="0"/>
              <a:t>Valid and reliable measurement methods</a:t>
            </a:r>
          </a:p>
          <a:p>
            <a:pPr lvl="1"/>
            <a:r>
              <a:rPr lang="en-US" dirty="0" smtClean="0"/>
              <a:t>Potential problems</a:t>
            </a:r>
          </a:p>
          <a:p>
            <a:pPr lvl="2"/>
            <a:r>
              <a:rPr lang="en-US" dirty="0" smtClean="0"/>
              <a:t>Cost</a:t>
            </a:r>
          </a:p>
          <a:p>
            <a:pPr lvl="2"/>
            <a:r>
              <a:rPr lang="en-US" dirty="0" smtClean="0"/>
              <a:t>Extrapolation of results from tightly controlled studies to the general population</a:t>
            </a:r>
          </a:p>
          <a:p>
            <a:r>
              <a:rPr lang="en-US" dirty="0" smtClean="0"/>
              <a:t>Retrospective</a:t>
            </a:r>
          </a:p>
          <a:p>
            <a:pPr lvl="1"/>
            <a:r>
              <a:rPr lang="en-US" dirty="0" smtClean="0"/>
              <a:t>Examines data already gathered</a:t>
            </a:r>
          </a:p>
          <a:p>
            <a:pPr lvl="1"/>
            <a:r>
              <a:rPr lang="en-US" dirty="0" smtClean="0"/>
              <a:t>Chart reviews, case control studies</a:t>
            </a:r>
          </a:p>
          <a:p>
            <a:pPr lvl="1"/>
            <a:r>
              <a:rPr lang="en-US" dirty="0" smtClean="0"/>
              <a:t>Inexpensive,  a large quantity of data may be available</a:t>
            </a:r>
            <a:r>
              <a:rPr lang="en-US" smtClean="0"/>
              <a:t>, large n</a:t>
            </a:r>
            <a:endParaRPr lang="en-US" dirty="0" smtClean="0"/>
          </a:p>
        </p:txBody>
      </p:sp>
    </p:spTree>
    <p:extLst>
      <p:ext uri="{BB962C8B-B14F-4D97-AF65-F5344CB8AC3E}">
        <p14:creationId xmlns:p14="http://schemas.microsoft.com/office/powerpoint/2010/main" val="49321951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Data</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smtClean="0"/>
              <a:t>Nominal Data</a:t>
            </a:r>
          </a:p>
          <a:p>
            <a:pPr lvl="1"/>
            <a:r>
              <a:rPr lang="en-US" dirty="0" smtClean="0"/>
              <a:t>Characteristic names with no numerical value</a:t>
            </a:r>
          </a:p>
          <a:p>
            <a:pPr lvl="1"/>
            <a:r>
              <a:rPr lang="en-US" dirty="0" smtClean="0"/>
              <a:t>Male/female, black/white, smoker/nonsmoker</a:t>
            </a:r>
          </a:p>
          <a:p>
            <a:r>
              <a:rPr lang="en-US" dirty="0" smtClean="0"/>
              <a:t>Ordinal data</a:t>
            </a:r>
          </a:p>
          <a:p>
            <a:pPr lvl="1"/>
            <a:r>
              <a:rPr lang="en-US" dirty="0" smtClean="0"/>
              <a:t>Comparative, can be ordered by rank</a:t>
            </a:r>
          </a:p>
          <a:p>
            <a:pPr lvl="1"/>
            <a:r>
              <a:rPr lang="en-US" dirty="0" smtClean="0"/>
              <a:t>Likert scales</a:t>
            </a:r>
          </a:p>
          <a:p>
            <a:r>
              <a:rPr lang="en-US" dirty="0" smtClean="0"/>
              <a:t>Continuous data</a:t>
            </a:r>
          </a:p>
          <a:p>
            <a:pPr lvl="1"/>
            <a:r>
              <a:rPr lang="en-US" dirty="0" smtClean="0"/>
              <a:t>Interval</a:t>
            </a:r>
          </a:p>
          <a:p>
            <a:pPr lvl="2"/>
            <a:r>
              <a:rPr lang="en-US" dirty="0" smtClean="0"/>
              <a:t>Numerical values between units, but no zero point</a:t>
            </a:r>
          </a:p>
          <a:p>
            <a:pPr lvl="2"/>
            <a:r>
              <a:rPr lang="en-US" dirty="0" smtClean="0"/>
              <a:t>Temperature</a:t>
            </a:r>
          </a:p>
          <a:p>
            <a:pPr lvl="1"/>
            <a:r>
              <a:rPr lang="en-US" dirty="0" smtClean="0"/>
              <a:t>Ratio</a:t>
            </a:r>
          </a:p>
          <a:p>
            <a:pPr lvl="2"/>
            <a:r>
              <a:rPr lang="en-US" dirty="0" smtClean="0"/>
              <a:t>Numerical values between units and a zero value</a:t>
            </a:r>
          </a:p>
          <a:p>
            <a:r>
              <a:rPr lang="en-US" dirty="0" smtClean="0"/>
              <a:t>Data type determines statistic </a:t>
            </a:r>
          </a:p>
        </p:txBody>
      </p:sp>
    </p:spTree>
    <p:extLst>
      <p:ext uri="{BB962C8B-B14F-4D97-AF65-F5344CB8AC3E}">
        <p14:creationId xmlns:p14="http://schemas.microsoft.com/office/powerpoint/2010/main" val="378291829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Experimental Designs</a:t>
            </a:r>
            <a:endParaRPr lang="en-US" dirty="0"/>
          </a:p>
        </p:txBody>
      </p:sp>
      <p:sp>
        <p:nvSpPr>
          <p:cNvPr id="3" name="Content Placeholder 2"/>
          <p:cNvSpPr>
            <a:spLocks noGrp="1"/>
          </p:cNvSpPr>
          <p:nvPr>
            <p:ph sz="quarter" idx="1"/>
          </p:nvPr>
        </p:nvSpPr>
        <p:spPr/>
        <p:txBody>
          <a:bodyPr/>
          <a:lstStyle/>
          <a:p>
            <a:r>
              <a:rPr lang="en-US" dirty="0" smtClean="0"/>
              <a:t>Conventions for an experimental design</a:t>
            </a:r>
          </a:p>
          <a:p>
            <a:r>
              <a:rPr lang="en-US" dirty="0" smtClean="0"/>
              <a:t>R=randomization</a:t>
            </a:r>
          </a:p>
          <a:p>
            <a:r>
              <a:rPr lang="en-US" dirty="0" smtClean="0"/>
              <a:t>M=matched</a:t>
            </a:r>
          </a:p>
          <a:p>
            <a:r>
              <a:rPr lang="en-US" dirty="0" smtClean="0"/>
              <a:t>X, with or without subscript=treatment</a:t>
            </a:r>
          </a:p>
          <a:p>
            <a:r>
              <a:rPr lang="en-US" dirty="0" smtClean="0"/>
              <a:t>X</a:t>
            </a:r>
            <a:r>
              <a:rPr lang="en-US" baseline="-25000" dirty="0" smtClean="0"/>
              <a:t>O</a:t>
            </a:r>
            <a:r>
              <a:rPr lang="en-US" dirty="0" smtClean="0"/>
              <a:t>=no treatment or placebo</a:t>
            </a:r>
          </a:p>
          <a:p>
            <a:r>
              <a:rPr lang="en-US" dirty="0" smtClean="0"/>
              <a:t>O=measurement or observation</a:t>
            </a:r>
          </a:p>
          <a:p>
            <a:r>
              <a:rPr lang="en-US" dirty="0" smtClean="0"/>
              <a:t>Dashed line=</a:t>
            </a:r>
            <a:r>
              <a:rPr lang="en-US" dirty="0" err="1" smtClean="0"/>
              <a:t>nonequvalency</a:t>
            </a:r>
            <a:endParaRPr lang="en-US" dirty="0" smtClean="0"/>
          </a:p>
        </p:txBody>
      </p:sp>
    </p:spTree>
    <p:extLst>
      <p:ext uri="{BB962C8B-B14F-4D97-AF65-F5344CB8AC3E}">
        <p14:creationId xmlns:p14="http://schemas.microsoft.com/office/powerpoint/2010/main" val="156263634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t>True Experimental Designs: 3 Characteristics</a:t>
            </a:r>
          </a:p>
        </p:txBody>
      </p:sp>
      <p:sp>
        <p:nvSpPr>
          <p:cNvPr id="3" name="Content Placeholder 2"/>
          <p:cNvSpPr>
            <a:spLocks noGrp="1"/>
          </p:cNvSpPr>
          <p:nvPr>
            <p:ph idx="1"/>
          </p:nvPr>
        </p:nvSpPr>
        <p:spPr/>
        <p:txBody>
          <a:bodyPr rtlCol="0">
            <a:normAutofit fontScale="92500"/>
          </a:bodyPr>
          <a:lstStyle/>
          <a:p>
            <a:pPr fontAlgn="auto">
              <a:spcAft>
                <a:spcPts val="0"/>
              </a:spcAft>
              <a:defRPr/>
            </a:pPr>
            <a:r>
              <a:rPr lang="en-US" dirty="0" smtClean="0"/>
              <a:t>Manipulation of an independent variable</a:t>
            </a:r>
          </a:p>
          <a:p>
            <a:pPr fontAlgn="auto">
              <a:spcAft>
                <a:spcPts val="0"/>
              </a:spcAft>
              <a:defRPr/>
            </a:pPr>
            <a:r>
              <a:rPr lang="en-US" dirty="0" smtClean="0"/>
              <a:t>Control of extraneous variables</a:t>
            </a:r>
          </a:p>
          <a:p>
            <a:pPr lvl="1" fontAlgn="auto">
              <a:spcAft>
                <a:spcPts val="0"/>
              </a:spcAft>
              <a:defRPr/>
            </a:pPr>
            <a:r>
              <a:rPr lang="en-US" dirty="0" smtClean="0"/>
              <a:t>random selection of  sample and random assignment to groups: random or chance assignment can be expected to even-out nuisance variables</a:t>
            </a:r>
          </a:p>
          <a:p>
            <a:pPr lvl="1" fontAlgn="auto">
              <a:spcAft>
                <a:spcPts val="0"/>
              </a:spcAft>
              <a:defRPr/>
            </a:pPr>
            <a:r>
              <a:rPr lang="en-US" dirty="0" smtClean="0"/>
              <a:t>matching of subjects between groups or grouping of subjects based on a nuisance variable: subjects are used as their own controls</a:t>
            </a:r>
          </a:p>
          <a:p>
            <a:pPr lvl="1" fontAlgn="auto">
              <a:spcAft>
                <a:spcPts val="0"/>
              </a:spcAft>
              <a:defRPr/>
            </a:pPr>
            <a:r>
              <a:rPr lang="en-US" dirty="0" smtClean="0"/>
              <a:t>inclusion of a nuisance variable as a treatment (independent) variable</a:t>
            </a:r>
          </a:p>
          <a:p>
            <a:pPr lvl="1" fontAlgn="auto">
              <a:spcAft>
                <a:spcPts val="0"/>
              </a:spcAft>
              <a:defRPr/>
            </a:pPr>
            <a:r>
              <a:rPr lang="en-US" dirty="0" smtClean="0"/>
              <a:t>statistical removal of a nuisance variable through analysis of covariance</a:t>
            </a:r>
          </a:p>
          <a:p>
            <a:pPr fontAlgn="auto">
              <a:spcAft>
                <a:spcPts val="0"/>
              </a:spcAft>
              <a:defRPr/>
            </a:pPr>
            <a:r>
              <a:rPr lang="en-US" dirty="0" smtClean="0"/>
              <a:t>Observation of a change in the dependent variable</a:t>
            </a:r>
          </a:p>
          <a:p>
            <a:pPr fontAlgn="auto">
              <a:spcAft>
                <a:spcPts val="0"/>
              </a:spcAft>
              <a:defRPr/>
            </a:pPr>
            <a:endParaRPr lang="en-US" dirty="0" smtClean="0"/>
          </a:p>
        </p:txBody>
      </p:sp>
    </p:spTree>
    <p:extLst>
      <p:ext uri="{BB962C8B-B14F-4D97-AF65-F5344CB8AC3E}">
        <p14:creationId xmlns:p14="http://schemas.microsoft.com/office/powerpoint/2010/main" val="241942766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Pre-experimental Designs</a:t>
            </a:r>
            <a:endParaRPr lang="en-US" dirty="0"/>
          </a:p>
        </p:txBody>
      </p:sp>
      <p:sp>
        <p:nvSpPr>
          <p:cNvPr id="3" name="Content Placeholder 2"/>
          <p:cNvSpPr>
            <a:spLocks noGrp="1"/>
          </p:cNvSpPr>
          <p:nvPr>
            <p:ph sz="quarter" idx="1"/>
          </p:nvPr>
        </p:nvSpPr>
        <p:spPr/>
        <p:txBody>
          <a:bodyPr/>
          <a:lstStyle/>
          <a:p>
            <a:r>
              <a:rPr lang="en-US" dirty="0" smtClean="0"/>
              <a:t>Weak and subject to threats</a:t>
            </a:r>
          </a:p>
          <a:p>
            <a:r>
              <a:rPr lang="en-US" dirty="0" smtClean="0"/>
              <a:t>Lack a control group</a:t>
            </a:r>
          </a:p>
          <a:p>
            <a:r>
              <a:rPr lang="en-US" dirty="0" smtClean="0"/>
              <a:t>Sensitive threats to temporal validity</a:t>
            </a:r>
          </a:p>
          <a:p>
            <a:r>
              <a:rPr lang="en-US" dirty="0" smtClean="0"/>
              <a:t>Poor generalizability</a:t>
            </a:r>
            <a:endParaRPr lang="en-US" dirty="0"/>
          </a:p>
        </p:txBody>
      </p:sp>
    </p:spTree>
    <p:extLst>
      <p:ext uri="{BB962C8B-B14F-4D97-AF65-F5344CB8AC3E}">
        <p14:creationId xmlns:p14="http://schemas.microsoft.com/office/powerpoint/2010/main" val="84995827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Pre-experimental Designs</a:t>
            </a:r>
            <a:endParaRPr lang="en-US" dirty="0"/>
          </a:p>
        </p:txBody>
      </p:sp>
      <p:sp>
        <p:nvSpPr>
          <p:cNvPr id="3" name="Content Placeholder 2"/>
          <p:cNvSpPr>
            <a:spLocks noGrp="1"/>
          </p:cNvSpPr>
          <p:nvPr>
            <p:ph sz="quarter" idx="1"/>
          </p:nvPr>
        </p:nvSpPr>
        <p:spPr/>
        <p:txBody>
          <a:bodyPr/>
          <a:lstStyle/>
          <a:p>
            <a:r>
              <a:rPr lang="en-US" dirty="0" smtClean="0"/>
              <a:t>One-shot case study</a:t>
            </a:r>
          </a:p>
          <a:p>
            <a:pPr lvl="1"/>
            <a:r>
              <a:rPr lang="en-US" dirty="0" smtClean="0"/>
              <a:t>XO</a:t>
            </a:r>
          </a:p>
          <a:p>
            <a:pPr lvl="1"/>
            <a:r>
              <a:rPr lang="en-US" dirty="0" smtClean="0"/>
              <a:t>Treatment is given and a measurement is made</a:t>
            </a:r>
          </a:p>
          <a:p>
            <a:pPr lvl="1"/>
            <a:r>
              <a:rPr lang="en-US" dirty="0" smtClean="0"/>
              <a:t>Typical of surveys</a:t>
            </a:r>
          </a:p>
          <a:p>
            <a:pPr lvl="1"/>
            <a:r>
              <a:rPr lang="en-US" dirty="0" smtClean="0"/>
              <a:t>Teach a class, give a test</a:t>
            </a:r>
          </a:p>
          <a:p>
            <a:pPr lvl="1"/>
            <a:r>
              <a:rPr lang="en-US" dirty="0" smtClean="0"/>
              <a:t>Descriptive studies</a:t>
            </a:r>
            <a:endParaRPr lang="en-US" dirty="0"/>
          </a:p>
        </p:txBody>
      </p:sp>
    </p:spTree>
    <p:extLst>
      <p:ext uri="{BB962C8B-B14F-4D97-AF65-F5344CB8AC3E}">
        <p14:creationId xmlns:p14="http://schemas.microsoft.com/office/powerpoint/2010/main" val="354853512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Pre-experimental Designs</a:t>
            </a:r>
            <a:endParaRPr lang="en-US" dirty="0"/>
          </a:p>
        </p:txBody>
      </p:sp>
      <p:sp>
        <p:nvSpPr>
          <p:cNvPr id="3" name="Content Placeholder 2"/>
          <p:cNvSpPr>
            <a:spLocks noGrp="1"/>
          </p:cNvSpPr>
          <p:nvPr>
            <p:ph sz="quarter" idx="1"/>
          </p:nvPr>
        </p:nvSpPr>
        <p:spPr/>
        <p:txBody>
          <a:bodyPr/>
          <a:lstStyle/>
          <a:p>
            <a:r>
              <a:rPr lang="en-US" dirty="0" smtClean="0"/>
              <a:t>One group pretest-posttest</a:t>
            </a:r>
          </a:p>
          <a:p>
            <a:r>
              <a:rPr lang="en-US" dirty="0" smtClean="0"/>
              <a:t>OXO</a:t>
            </a:r>
          </a:p>
          <a:p>
            <a:r>
              <a:rPr lang="en-US" dirty="0" smtClean="0"/>
              <a:t>Make a measurement, give a treatment, </a:t>
            </a:r>
            <a:r>
              <a:rPr lang="en-US" dirty="0" err="1" smtClean="0"/>
              <a:t>remeasure</a:t>
            </a:r>
            <a:endParaRPr lang="en-US" dirty="0" smtClean="0"/>
          </a:p>
          <a:p>
            <a:r>
              <a:rPr lang="en-US" dirty="0" smtClean="0"/>
              <a:t>Vulnerable to temporal threats to internal validity</a:t>
            </a:r>
          </a:p>
          <a:p>
            <a:r>
              <a:rPr lang="en-US" dirty="0" smtClean="0"/>
              <a:t>Difficult to generalize because the group may not be representative (not randomized)</a:t>
            </a:r>
            <a:endParaRPr lang="en-US" dirty="0"/>
          </a:p>
        </p:txBody>
      </p:sp>
    </p:spTree>
    <p:extLst>
      <p:ext uri="{BB962C8B-B14F-4D97-AF65-F5344CB8AC3E}">
        <p14:creationId xmlns:p14="http://schemas.microsoft.com/office/powerpoint/2010/main" val="237901297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Pre-experimental Designs</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Static group comparison</a:t>
            </a:r>
          </a:p>
          <a:p>
            <a:r>
              <a:rPr lang="en-US" dirty="0"/>
              <a:t> </a:t>
            </a:r>
            <a:r>
              <a:rPr lang="en-US" dirty="0" smtClean="0"/>
              <a:t>              XO</a:t>
            </a:r>
          </a:p>
          <a:p>
            <a:pPr marL="0" indent="0">
              <a:buNone/>
            </a:pPr>
            <a:r>
              <a:rPr lang="en-US" dirty="0"/>
              <a:t> </a:t>
            </a:r>
            <a:r>
              <a:rPr lang="en-US" dirty="0" smtClean="0"/>
              <a:t>               _ _ _ _ </a:t>
            </a:r>
          </a:p>
          <a:p>
            <a:pPr marL="0" indent="0">
              <a:buNone/>
            </a:pPr>
            <a:r>
              <a:rPr lang="en-US" dirty="0"/>
              <a:t> </a:t>
            </a:r>
            <a:r>
              <a:rPr lang="en-US" dirty="0" smtClean="0"/>
              <a:t>                     O</a:t>
            </a:r>
          </a:p>
          <a:p>
            <a:r>
              <a:rPr lang="en-US" dirty="0" smtClean="0"/>
              <a:t>1 Group has received a treatment, the other no treatment</a:t>
            </a:r>
          </a:p>
          <a:p>
            <a:r>
              <a:rPr lang="en-US" dirty="0" smtClean="0"/>
              <a:t>Not randomized, therefore the groups are not equivalent</a:t>
            </a:r>
          </a:p>
          <a:p>
            <a:r>
              <a:rPr lang="en-US" dirty="0" smtClean="0"/>
              <a:t>Some factor other than the treatment may cause the results</a:t>
            </a:r>
          </a:p>
        </p:txBody>
      </p:sp>
    </p:spTree>
    <p:extLst>
      <p:ext uri="{BB962C8B-B14F-4D97-AF65-F5344CB8AC3E}">
        <p14:creationId xmlns:p14="http://schemas.microsoft.com/office/powerpoint/2010/main" val="346624309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Footer Placeholder 2"/>
          <p:cNvSpPr>
            <a:spLocks noGrp="1"/>
          </p:cNvSpPr>
          <p:nvPr>
            <p:ph type="ftr"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eaLnBrk="1" hangingPunct="1"/>
            <a:r>
              <a:rPr lang="en-US" altLang="en-US" sz="1400" smtClean="0"/>
              <a:t>© 2010 Jones and Bartlett Publishers, LLC</a:t>
            </a:r>
          </a:p>
        </p:txBody>
      </p:sp>
      <p:sp>
        <p:nvSpPr>
          <p:cNvPr id="125955" name="Title 1"/>
          <p:cNvSpPr>
            <a:spLocks noGrp="1"/>
          </p:cNvSpPr>
          <p:nvPr>
            <p:ph type="title" idx="4294967295"/>
          </p:nvPr>
        </p:nvSpPr>
        <p:spPr/>
        <p:txBody>
          <a:bodyPr/>
          <a:lstStyle/>
          <a:p>
            <a:pPr eaLnBrk="1" hangingPunct="1"/>
            <a:r>
              <a:rPr lang="en-US" altLang="en-US" smtClean="0"/>
              <a:t>Pre-Experimental Designs</a:t>
            </a:r>
          </a:p>
        </p:txBody>
      </p:sp>
      <p:sp>
        <p:nvSpPr>
          <p:cNvPr id="125956" name="Content Placeholder 2"/>
          <p:cNvSpPr>
            <a:spLocks noGrp="1"/>
          </p:cNvSpPr>
          <p:nvPr>
            <p:ph idx="4294967295"/>
          </p:nvPr>
        </p:nvSpPr>
        <p:spPr/>
        <p:txBody>
          <a:bodyPr/>
          <a:lstStyle/>
          <a:p>
            <a:pPr eaLnBrk="1" hangingPunct="1">
              <a:buFont typeface="Arial" pitchFamily="34" charset="0"/>
              <a:buNone/>
            </a:pPr>
            <a:r>
              <a:rPr lang="en-US" altLang="en-US" smtClean="0"/>
              <a:t>	</a:t>
            </a:r>
          </a:p>
          <a:p>
            <a:pPr eaLnBrk="1" hangingPunct="1"/>
            <a:endParaRPr lang="en-US" altLang="en-US" smtClean="0"/>
          </a:p>
          <a:p>
            <a:pPr eaLnBrk="1" hangingPunct="1">
              <a:buFont typeface="Arial" pitchFamily="34" charset="0"/>
              <a:buNone/>
            </a:pPr>
            <a:endParaRPr lang="en-US" altLang="en-US" smtClean="0"/>
          </a:p>
        </p:txBody>
      </p:sp>
      <p:graphicFrame>
        <p:nvGraphicFramePr>
          <p:cNvPr id="125957" name="Object 2"/>
          <p:cNvGraphicFramePr>
            <a:graphicFrameLocks noChangeAspect="1"/>
          </p:cNvGraphicFramePr>
          <p:nvPr/>
        </p:nvGraphicFramePr>
        <p:xfrm>
          <a:off x="1295400" y="1828800"/>
          <a:ext cx="6283325" cy="1752600"/>
        </p:xfrm>
        <a:graphic>
          <a:graphicData uri="http://schemas.openxmlformats.org/presentationml/2006/ole">
            <mc:AlternateContent xmlns:mc="http://schemas.openxmlformats.org/markup-compatibility/2006">
              <mc:Choice xmlns:v="urn:schemas-microsoft-com:vml" Requires="v">
                <p:oleObj spid="_x0000_s1076" name="Document" r:id="rId3" imgW="4733619" imgH="1352547" progId="Word.Document.12">
                  <p:embed/>
                </p:oleObj>
              </mc:Choice>
              <mc:Fallback>
                <p:oleObj name="Document" r:id="rId3" imgW="4733619" imgH="1352547" progId="Word.Document.1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1828800"/>
                        <a:ext cx="6283325"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5958" name="Object 3"/>
          <p:cNvGraphicFramePr>
            <a:graphicFrameLocks noChangeAspect="1"/>
          </p:cNvGraphicFramePr>
          <p:nvPr/>
        </p:nvGraphicFramePr>
        <p:xfrm>
          <a:off x="1676400" y="3429000"/>
          <a:ext cx="6283325" cy="2660650"/>
        </p:xfrm>
        <a:graphic>
          <a:graphicData uri="http://schemas.openxmlformats.org/presentationml/2006/ole">
            <mc:AlternateContent xmlns:mc="http://schemas.openxmlformats.org/markup-compatibility/2006">
              <mc:Choice xmlns:v="urn:schemas-microsoft-com:vml" Requires="v">
                <p:oleObj spid="_x0000_s1077" name="Document" r:id="rId6" imgW="5949456" imgH="2150926" progId="">
                  <p:embed/>
                </p:oleObj>
              </mc:Choice>
              <mc:Fallback>
                <p:oleObj name="Document" r:id="rId6" imgW="5949456" imgH="2150926" progId="">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76400" y="3429000"/>
                        <a:ext cx="6283325" cy="2660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125201850"/>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True Experimental designs</a:t>
            </a:r>
            <a:endParaRPr lang="en-US" dirty="0"/>
          </a:p>
        </p:txBody>
      </p:sp>
      <p:sp>
        <p:nvSpPr>
          <p:cNvPr id="3" name="Content Placeholder 2"/>
          <p:cNvSpPr>
            <a:spLocks noGrp="1"/>
          </p:cNvSpPr>
          <p:nvPr>
            <p:ph sz="quarter" idx="1"/>
          </p:nvPr>
        </p:nvSpPr>
        <p:spPr/>
        <p:txBody>
          <a:bodyPr/>
          <a:lstStyle/>
          <a:p>
            <a:r>
              <a:rPr lang="en-US" dirty="0" smtClean="0"/>
              <a:t>Randomization</a:t>
            </a:r>
          </a:p>
          <a:p>
            <a:r>
              <a:rPr lang="en-US" dirty="0" smtClean="0"/>
              <a:t>Control group</a:t>
            </a:r>
          </a:p>
          <a:p>
            <a:r>
              <a:rPr lang="en-US" dirty="0" smtClean="0"/>
              <a:t>Independent variables are manipulated</a:t>
            </a:r>
          </a:p>
          <a:p>
            <a:r>
              <a:rPr lang="en-US" dirty="0" smtClean="0"/>
              <a:t>Confounding variables are equally distributed</a:t>
            </a:r>
          </a:p>
          <a:p>
            <a:pPr lvl="1"/>
            <a:r>
              <a:rPr lang="en-US" dirty="0" err="1" smtClean="0"/>
              <a:t>Ttests</a:t>
            </a:r>
            <a:r>
              <a:rPr lang="en-US" dirty="0" smtClean="0"/>
              <a:t> and other tests of equivalency show no difference between groups in these traits</a:t>
            </a:r>
            <a:endParaRPr lang="en-US" dirty="0"/>
          </a:p>
        </p:txBody>
      </p:sp>
    </p:spTree>
    <p:extLst>
      <p:ext uri="{BB962C8B-B14F-4D97-AF65-F5344CB8AC3E}">
        <p14:creationId xmlns:p14="http://schemas.microsoft.com/office/powerpoint/2010/main" val="325879617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True Experimental Designs</a:t>
            </a:r>
            <a:endParaRPr lang="en-US" dirty="0"/>
          </a:p>
        </p:txBody>
      </p:sp>
      <p:sp>
        <p:nvSpPr>
          <p:cNvPr id="3" name="Content Placeholder 2"/>
          <p:cNvSpPr>
            <a:spLocks noGrp="1"/>
          </p:cNvSpPr>
          <p:nvPr>
            <p:ph sz="quarter" idx="1"/>
          </p:nvPr>
        </p:nvSpPr>
        <p:spPr/>
        <p:txBody>
          <a:bodyPr/>
          <a:lstStyle/>
          <a:p>
            <a:r>
              <a:rPr lang="en-US" dirty="0" smtClean="0"/>
              <a:t>Pretest, posttest, control group design</a:t>
            </a:r>
          </a:p>
          <a:p>
            <a:r>
              <a:rPr lang="en-US" dirty="0" smtClean="0"/>
              <a:t>R O</a:t>
            </a:r>
            <a:r>
              <a:rPr lang="en-US" baseline="-25000" dirty="0" smtClean="0"/>
              <a:t>1</a:t>
            </a:r>
            <a:r>
              <a:rPr lang="en-US" dirty="0" smtClean="0"/>
              <a:t> X</a:t>
            </a:r>
            <a:r>
              <a:rPr lang="en-US" baseline="-25000" dirty="0" smtClean="0"/>
              <a:t>O</a:t>
            </a:r>
            <a:r>
              <a:rPr lang="en-US" dirty="0" smtClean="0"/>
              <a:t> O</a:t>
            </a:r>
            <a:r>
              <a:rPr lang="en-US" baseline="-25000" dirty="0" smtClean="0"/>
              <a:t>2</a:t>
            </a:r>
          </a:p>
          <a:p>
            <a:pPr marL="0" indent="0">
              <a:buNone/>
            </a:pPr>
            <a:r>
              <a:rPr lang="en-US" baseline="-25000" dirty="0"/>
              <a:t> </a:t>
            </a:r>
            <a:r>
              <a:rPr lang="en-US" baseline="-25000" dirty="0" smtClean="0"/>
              <a:t>    </a:t>
            </a:r>
            <a:r>
              <a:rPr lang="en-US" dirty="0" smtClean="0"/>
              <a:t>R O</a:t>
            </a:r>
            <a:r>
              <a:rPr lang="en-US" baseline="-25000" dirty="0" smtClean="0"/>
              <a:t>1</a:t>
            </a:r>
            <a:r>
              <a:rPr lang="en-US" dirty="0" smtClean="0"/>
              <a:t> X</a:t>
            </a:r>
            <a:r>
              <a:rPr lang="en-US" baseline="-25000" dirty="0" smtClean="0"/>
              <a:t>1</a:t>
            </a:r>
            <a:r>
              <a:rPr lang="en-US" dirty="0" smtClean="0"/>
              <a:t> O</a:t>
            </a:r>
            <a:r>
              <a:rPr lang="en-US" baseline="-25000" dirty="0" smtClean="0"/>
              <a:t>2</a:t>
            </a:r>
            <a:endParaRPr lang="en-US" dirty="0" smtClean="0"/>
          </a:p>
          <a:p>
            <a:r>
              <a:rPr lang="en-US" dirty="0" smtClean="0"/>
              <a:t>Rules-out most threats to internal and external validity</a:t>
            </a:r>
          </a:p>
          <a:p>
            <a:r>
              <a:rPr lang="en-US" dirty="0" smtClean="0"/>
              <a:t>“gold standard” for RCTs</a:t>
            </a:r>
          </a:p>
          <a:p>
            <a:r>
              <a:rPr lang="en-US" dirty="0" smtClean="0"/>
              <a:t>Control group is either no treatment, a placebo,  or the conventional or “predicate”</a:t>
            </a:r>
          </a:p>
          <a:p>
            <a:r>
              <a:rPr lang="en-US" dirty="0" smtClean="0"/>
              <a:t>Subjects often blinded</a:t>
            </a:r>
            <a:endParaRPr lang="en-US" dirty="0"/>
          </a:p>
        </p:txBody>
      </p:sp>
    </p:spTree>
    <p:extLst>
      <p:ext uri="{BB962C8B-B14F-4D97-AF65-F5344CB8AC3E}">
        <p14:creationId xmlns:p14="http://schemas.microsoft.com/office/powerpoint/2010/main" val="242298817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Footer Placeholder 2"/>
          <p:cNvSpPr>
            <a:spLocks noGrp="1"/>
          </p:cNvSpPr>
          <p:nvPr>
            <p:ph type="ftr"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eaLnBrk="1" hangingPunct="1"/>
            <a:r>
              <a:rPr lang="en-US" altLang="en-US" sz="1400" smtClean="0"/>
              <a:t>© 2010 Jones and Bartlett Publishers, LLC</a:t>
            </a:r>
          </a:p>
        </p:txBody>
      </p:sp>
      <p:sp>
        <p:nvSpPr>
          <p:cNvPr id="131075" name="Title 1"/>
          <p:cNvSpPr>
            <a:spLocks noGrp="1"/>
          </p:cNvSpPr>
          <p:nvPr>
            <p:ph type="title" idx="4294967295"/>
          </p:nvPr>
        </p:nvSpPr>
        <p:spPr>
          <a:xfrm>
            <a:off x="0" y="457200"/>
            <a:ext cx="8885238" cy="1155700"/>
          </a:xfrm>
        </p:spPr>
        <p:txBody>
          <a:bodyPr/>
          <a:lstStyle/>
          <a:p>
            <a:pPr eaLnBrk="1" hangingPunct="1"/>
            <a:r>
              <a:rPr lang="en-US" altLang="en-US" smtClean="0"/>
              <a:t>True Experimental Design</a:t>
            </a:r>
          </a:p>
        </p:txBody>
      </p:sp>
      <p:graphicFrame>
        <p:nvGraphicFramePr>
          <p:cNvPr id="131076" name="Object 2"/>
          <p:cNvGraphicFramePr>
            <a:graphicFrameLocks noChangeAspect="1"/>
          </p:cNvGraphicFramePr>
          <p:nvPr/>
        </p:nvGraphicFramePr>
        <p:xfrm>
          <a:off x="381000" y="1676400"/>
          <a:ext cx="8763000" cy="3852863"/>
        </p:xfrm>
        <a:graphic>
          <a:graphicData uri="http://schemas.openxmlformats.org/presentationml/2006/ole">
            <mc:AlternateContent xmlns:mc="http://schemas.openxmlformats.org/markup-compatibility/2006">
              <mc:Choice xmlns:v="urn:schemas-microsoft-com:vml" Requires="v">
                <p:oleObj spid="_x0000_s2074" name="Document" r:id="rId4" imgW="5949456" imgH="2621283" progId="">
                  <p:embed/>
                </p:oleObj>
              </mc:Choice>
              <mc:Fallback>
                <p:oleObj name="Document" r:id="rId4" imgW="5949456" imgH="2621283"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1676400"/>
                        <a:ext cx="8763000" cy="3852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10968508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True Experimental Designs</a:t>
            </a:r>
            <a:endParaRPr lang="en-US" dirty="0"/>
          </a:p>
        </p:txBody>
      </p:sp>
      <p:sp>
        <p:nvSpPr>
          <p:cNvPr id="3" name="Content Placeholder 2"/>
          <p:cNvSpPr>
            <a:spLocks noGrp="1"/>
          </p:cNvSpPr>
          <p:nvPr>
            <p:ph sz="quarter" idx="1"/>
          </p:nvPr>
        </p:nvSpPr>
        <p:spPr/>
        <p:txBody>
          <a:bodyPr/>
          <a:lstStyle/>
          <a:p>
            <a:r>
              <a:rPr lang="en-US" dirty="0" smtClean="0"/>
              <a:t>Posttest only </a:t>
            </a:r>
            <a:r>
              <a:rPr lang="en-US" dirty="0"/>
              <a:t>c</a:t>
            </a:r>
            <a:r>
              <a:rPr lang="en-US" dirty="0" smtClean="0"/>
              <a:t>ontrol group design</a:t>
            </a:r>
          </a:p>
          <a:p>
            <a:r>
              <a:rPr lang="en-US" dirty="0" smtClean="0"/>
              <a:t>R X</a:t>
            </a:r>
            <a:r>
              <a:rPr lang="en-US" baseline="-25000" dirty="0" smtClean="0"/>
              <a:t>O</a:t>
            </a:r>
            <a:r>
              <a:rPr lang="en-US" dirty="0" smtClean="0"/>
              <a:t> O</a:t>
            </a:r>
          </a:p>
          <a:p>
            <a:pPr marL="0" indent="0">
              <a:buNone/>
            </a:pPr>
            <a:r>
              <a:rPr lang="en-US" dirty="0"/>
              <a:t> </a:t>
            </a:r>
            <a:r>
              <a:rPr lang="en-US" dirty="0" smtClean="0"/>
              <a:t>   R X</a:t>
            </a:r>
            <a:r>
              <a:rPr lang="en-US" baseline="-25000" dirty="0" smtClean="0"/>
              <a:t>1</a:t>
            </a:r>
            <a:r>
              <a:rPr lang="en-US" dirty="0" smtClean="0"/>
              <a:t> O</a:t>
            </a:r>
          </a:p>
          <a:p>
            <a:r>
              <a:rPr lang="en-US" dirty="0" smtClean="0"/>
              <a:t>Pretest is inappropriate or unavailable</a:t>
            </a:r>
            <a:endParaRPr lang="en-US" dirty="0"/>
          </a:p>
        </p:txBody>
      </p:sp>
    </p:spTree>
    <p:extLst>
      <p:ext uri="{BB962C8B-B14F-4D97-AF65-F5344CB8AC3E}">
        <p14:creationId xmlns:p14="http://schemas.microsoft.com/office/powerpoint/2010/main" val="246224039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True Experimental Designs</a:t>
            </a:r>
            <a:endParaRPr lang="en-US" dirty="0"/>
          </a:p>
        </p:txBody>
      </p:sp>
      <p:sp>
        <p:nvSpPr>
          <p:cNvPr id="3" name="Content Placeholder 2"/>
          <p:cNvSpPr>
            <a:spLocks noGrp="1"/>
          </p:cNvSpPr>
          <p:nvPr>
            <p:ph sz="quarter" idx="1"/>
          </p:nvPr>
        </p:nvSpPr>
        <p:spPr/>
        <p:txBody>
          <a:bodyPr/>
          <a:lstStyle/>
          <a:p>
            <a:r>
              <a:rPr lang="en-US" dirty="0" smtClean="0"/>
              <a:t>Solomon four group design</a:t>
            </a:r>
          </a:p>
          <a:p>
            <a:r>
              <a:rPr lang="en-US" dirty="0" smtClean="0"/>
              <a:t>R O</a:t>
            </a:r>
            <a:r>
              <a:rPr lang="en-US" baseline="-25000" dirty="0" smtClean="0"/>
              <a:t>1</a:t>
            </a:r>
            <a:r>
              <a:rPr lang="en-US" dirty="0" smtClean="0"/>
              <a:t> X</a:t>
            </a:r>
            <a:r>
              <a:rPr lang="en-US" baseline="-25000" dirty="0" smtClean="0"/>
              <a:t>O</a:t>
            </a:r>
            <a:r>
              <a:rPr lang="en-US" dirty="0" smtClean="0"/>
              <a:t> O</a:t>
            </a:r>
            <a:r>
              <a:rPr lang="en-US" baseline="-25000" dirty="0" smtClean="0"/>
              <a:t>2</a:t>
            </a:r>
          </a:p>
          <a:p>
            <a:pPr marL="0" indent="0">
              <a:buNone/>
            </a:pPr>
            <a:r>
              <a:rPr lang="en-US" dirty="0"/>
              <a:t> </a:t>
            </a:r>
            <a:r>
              <a:rPr lang="en-US" dirty="0" smtClean="0"/>
              <a:t>   R O</a:t>
            </a:r>
            <a:r>
              <a:rPr lang="en-US" baseline="-25000" dirty="0" smtClean="0"/>
              <a:t>1</a:t>
            </a:r>
            <a:r>
              <a:rPr lang="en-US" dirty="0" smtClean="0"/>
              <a:t> X</a:t>
            </a:r>
            <a:r>
              <a:rPr lang="en-US" baseline="-25000" dirty="0" smtClean="0"/>
              <a:t>1</a:t>
            </a:r>
            <a:r>
              <a:rPr lang="en-US" dirty="0" smtClean="0"/>
              <a:t> O</a:t>
            </a:r>
            <a:r>
              <a:rPr lang="en-US" baseline="-25000" dirty="0" smtClean="0"/>
              <a:t>2</a:t>
            </a:r>
          </a:p>
          <a:p>
            <a:pPr marL="0" indent="0">
              <a:buNone/>
            </a:pPr>
            <a:r>
              <a:rPr lang="en-US" dirty="0"/>
              <a:t> </a:t>
            </a:r>
            <a:r>
              <a:rPr lang="en-US" dirty="0" smtClean="0"/>
              <a:t>   R X</a:t>
            </a:r>
            <a:r>
              <a:rPr lang="en-US" baseline="-25000" dirty="0" smtClean="0"/>
              <a:t>O</a:t>
            </a:r>
            <a:r>
              <a:rPr lang="en-US" dirty="0" smtClean="0"/>
              <a:t> O</a:t>
            </a:r>
            <a:r>
              <a:rPr lang="en-US" baseline="-25000" dirty="0" smtClean="0"/>
              <a:t>2</a:t>
            </a:r>
          </a:p>
          <a:p>
            <a:pPr marL="0" indent="0">
              <a:buNone/>
            </a:pPr>
            <a:r>
              <a:rPr lang="en-US" dirty="0"/>
              <a:t> </a:t>
            </a:r>
            <a:r>
              <a:rPr lang="en-US" dirty="0" smtClean="0"/>
              <a:t>   R X</a:t>
            </a:r>
            <a:r>
              <a:rPr lang="en-US" baseline="-25000" dirty="0" smtClean="0"/>
              <a:t>1</a:t>
            </a:r>
            <a:r>
              <a:rPr lang="en-US" dirty="0" smtClean="0"/>
              <a:t> O</a:t>
            </a:r>
            <a:r>
              <a:rPr lang="en-US" baseline="-25000" dirty="0" smtClean="0"/>
              <a:t>2</a:t>
            </a:r>
          </a:p>
          <a:p>
            <a:r>
              <a:rPr lang="en-US" dirty="0" smtClean="0"/>
              <a:t>Combination of two previous designs</a:t>
            </a:r>
          </a:p>
          <a:p>
            <a:r>
              <a:rPr lang="en-US" dirty="0" smtClean="0"/>
              <a:t>Determines if the effect occurs due to the pretest</a:t>
            </a:r>
          </a:p>
          <a:p>
            <a:r>
              <a:rPr lang="en-US" dirty="0" smtClean="0"/>
              <a:t>Requires twice as many subjects</a:t>
            </a:r>
            <a:endParaRPr lang="en-US" dirty="0"/>
          </a:p>
        </p:txBody>
      </p:sp>
    </p:spTree>
    <p:extLst>
      <p:ext uri="{BB962C8B-B14F-4D97-AF65-F5344CB8AC3E}">
        <p14:creationId xmlns:p14="http://schemas.microsoft.com/office/powerpoint/2010/main" val="415295781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Quasi-experimental Designs</a:t>
            </a:r>
            <a:endParaRPr lang="en-US" dirty="0"/>
          </a:p>
        </p:txBody>
      </p:sp>
      <p:sp>
        <p:nvSpPr>
          <p:cNvPr id="3" name="Content Placeholder 2"/>
          <p:cNvSpPr>
            <a:spLocks noGrp="1"/>
          </p:cNvSpPr>
          <p:nvPr>
            <p:ph sz="quarter" idx="1"/>
          </p:nvPr>
        </p:nvSpPr>
        <p:spPr/>
        <p:txBody>
          <a:bodyPr/>
          <a:lstStyle/>
          <a:p>
            <a:r>
              <a:rPr lang="en-US" dirty="0" smtClean="0"/>
              <a:t>More rigorous than pre-experimental designs</a:t>
            </a:r>
          </a:p>
          <a:p>
            <a:r>
              <a:rPr lang="en-US" dirty="0" smtClean="0"/>
              <a:t>Not as rigorous as true experimental designs</a:t>
            </a:r>
          </a:p>
          <a:p>
            <a:r>
              <a:rPr lang="en-US" dirty="0" smtClean="0"/>
              <a:t>Lack one or more of the characteristics of a true experimental design</a:t>
            </a:r>
          </a:p>
          <a:p>
            <a:pPr lvl="1"/>
            <a:r>
              <a:rPr lang="en-US" dirty="0" smtClean="0"/>
              <a:t>Randomization, manipulation of independent variable, control group</a:t>
            </a:r>
          </a:p>
          <a:p>
            <a:endParaRPr lang="en-US" dirty="0"/>
          </a:p>
        </p:txBody>
      </p:sp>
    </p:spTree>
    <p:extLst>
      <p:ext uri="{BB962C8B-B14F-4D97-AF65-F5344CB8AC3E}">
        <p14:creationId xmlns:p14="http://schemas.microsoft.com/office/powerpoint/2010/main" val="404695564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Quasi-experimental designs</a:t>
            </a:r>
            <a:endParaRPr lang="en-US" dirty="0"/>
          </a:p>
        </p:txBody>
      </p:sp>
      <p:sp>
        <p:nvSpPr>
          <p:cNvPr id="3" name="Content Placeholder 2"/>
          <p:cNvSpPr>
            <a:spLocks noGrp="1"/>
          </p:cNvSpPr>
          <p:nvPr>
            <p:ph sz="quarter" idx="1"/>
          </p:nvPr>
        </p:nvSpPr>
        <p:spPr/>
        <p:txBody>
          <a:bodyPr/>
          <a:lstStyle/>
          <a:p>
            <a:r>
              <a:rPr lang="en-US" dirty="0" smtClean="0"/>
              <a:t>Nonequivalent control group design</a:t>
            </a:r>
          </a:p>
          <a:p>
            <a:pPr lvl="1"/>
            <a:r>
              <a:rPr lang="en-US" dirty="0" smtClean="0"/>
              <a:t>Groups are not randomized</a:t>
            </a:r>
          </a:p>
          <a:p>
            <a:pPr lvl="1"/>
            <a:r>
              <a:rPr lang="en-US" dirty="0" smtClean="0"/>
              <a:t>O</a:t>
            </a:r>
            <a:r>
              <a:rPr lang="en-US" baseline="-25000" dirty="0" smtClean="0"/>
              <a:t>1</a:t>
            </a:r>
            <a:r>
              <a:rPr lang="en-US" dirty="0" smtClean="0"/>
              <a:t> X</a:t>
            </a:r>
            <a:r>
              <a:rPr lang="en-US" baseline="-25000" dirty="0" smtClean="0"/>
              <a:t>O</a:t>
            </a:r>
            <a:r>
              <a:rPr lang="en-US" dirty="0" smtClean="0"/>
              <a:t> O</a:t>
            </a:r>
            <a:r>
              <a:rPr lang="en-US" baseline="-25000" dirty="0" smtClean="0"/>
              <a:t>2</a:t>
            </a:r>
          </a:p>
          <a:p>
            <a:pPr marL="274320" lvl="1" indent="0">
              <a:buNone/>
            </a:pPr>
            <a:r>
              <a:rPr lang="en-US" sz="2400" baseline="-25000" dirty="0"/>
              <a:t> </a:t>
            </a:r>
            <a:r>
              <a:rPr lang="en-US" sz="2400" dirty="0" smtClean="0"/>
              <a:t>   O</a:t>
            </a:r>
            <a:r>
              <a:rPr lang="en-US" sz="2400" baseline="-25000" dirty="0" smtClean="0"/>
              <a:t>1</a:t>
            </a:r>
            <a:r>
              <a:rPr lang="en-US" sz="2400" dirty="0" smtClean="0"/>
              <a:t> X</a:t>
            </a:r>
            <a:r>
              <a:rPr lang="en-US" sz="2400" baseline="-25000" dirty="0" smtClean="0"/>
              <a:t>1</a:t>
            </a:r>
            <a:r>
              <a:rPr lang="en-US" sz="2400" dirty="0" smtClean="0"/>
              <a:t> O</a:t>
            </a:r>
            <a:r>
              <a:rPr lang="en-US" sz="2400" baseline="-25000" dirty="0" smtClean="0"/>
              <a:t>2</a:t>
            </a:r>
          </a:p>
          <a:p>
            <a:r>
              <a:rPr lang="en-US" dirty="0" smtClean="0"/>
              <a:t>Separate sample pretest-posttest design</a:t>
            </a:r>
          </a:p>
          <a:p>
            <a:r>
              <a:rPr lang="en-US" dirty="0" smtClean="0"/>
              <a:t>O X</a:t>
            </a:r>
          </a:p>
          <a:p>
            <a:pPr marL="0" indent="0">
              <a:buNone/>
            </a:pPr>
            <a:r>
              <a:rPr lang="en-US" dirty="0"/>
              <a:t> </a:t>
            </a:r>
            <a:r>
              <a:rPr lang="en-US" dirty="0" smtClean="0"/>
              <a:t>   _ _ _</a:t>
            </a:r>
          </a:p>
          <a:p>
            <a:pPr marL="0" indent="0">
              <a:buNone/>
            </a:pPr>
            <a:r>
              <a:rPr lang="en-US" dirty="0"/>
              <a:t> </a:t>
            </a:r>
            <a:r>
              <a:rPr lang="en-US" dirty="0" smtClean="0"/>
              <a:t>   X O</a:t>
            </a:r>
          </a:p>
          <a:p>
            <a:r>
              <a:rPr lang="en-US" dirty="0" smtClean="0"/>
              <a:t>Used when the pretest may bias the results</a:t>
            </a:r>
          </a:p>
          <a:p>
            <a:endParaRPr lang="en-US" dirty="0" smtClean="0"/>
          </a:p>
          <a:p>
            <a:pPr marL="274320" lvl="1" indent="0">
              <a:buNone/>
            </a:pPr>
            <a:endParaRPr lang="en-US" dirty="0"/>
          </a:p>
        </p:txBody>
      </p:sp>
    </p:spTree>
    <p:extLst>
      <p:ext uri="{BB962C8B-B14F-4D97-AF65-F5344CB8AC3E}">
        <p14:creationId xmlns:p14="http://schemas.microsoft.com/office/powerpoint/2010/main" val="392760171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Quasi-experimental Designs</a:t>
            </a:r>
            <a:endParaRPr lang="en-US" dirty="0"/>
          </a:p>
        </p:txBody>
      </p:sp>
      <p:sp>
        <p:nvSpPr>
          <p:cNvPr id="3" name="Content Placeholder 2"/>
          <p:cNvSpPr>
            <a:spLocks noGrp="1"/>
          </p:cNvSpPr>
          <p:nvPr>
            <p:ph sz="quarter" idx="1"/>
          </p:nvPr>
        </p:nvSpPr>
        <p:spPr/>
        <p:txBody>
          <a:bodyPr/>
          <a:lstStyle/>
          <a:p>
            <a:r>
              <a:rPr lang="en-US" dirty="0" smtClean="0"/>
              <a:t>Time series</a:t>
            </a:r>
          </a:p>
          <a:p>
            <a:r>
              <a:rPr lang="en-US" dirty="0" smtClean="0"/>
              <a:t>O</a:t>
            </a:r>
            <a:r>
              <a:rPr lang="en-US" baseline="-25000" dirty="0" smtClean="0"/>
              <a:t>1</a:t>
            </a:r>
            <a:r>
              <a:rPr lang="en-US" dirty="0" smtClean="0"/>
              <a:t> X</a:t>
            </a:r>
            <a:r>
              <a:rPr lang="en-US" baseline="-25000" dirty="0" smtClean="0"/>
              <a:t>O</a:t>
            </a:r>
            <a:r>
              <a:rPr lang="en-US" dirty="0" smtClean="0"/>
              <a:t> O</a:t>
            </a:r>
            <a:r>
              <a:rPr lang="en-US" baseline="-25000" dirty="0" smtClean="0"/>
              <a:t>2</a:t>
            </a:r>
            <a:r>
              <a:rPr lang="en-US" dirty="0" smtClean="0"/>
              <a:t> O</a:t>
            </a:r>
            <a:r>
              <a:rPr lang="en-US" baseline="-25000" dirty="0" smtClean="0"/>
              <a:t>3</a:t>
            </a:r>
            <a:r>
              <a:rPr lang="en-US" dirty="0" smtClean="0"/>
              <a:t> O</a:t>
            </a:r>
            <a:r>
              <a:rPr lang="en-US" baseline="-25000" dirty="0" smtClean="0"/>
              <a:t>4</a:t>
            </a:r>
          </a:p>
          <a:p>
            <a:pPr marL="0" indent="0">
              <a:buNone/>
            </a:pPr>
            <a:r>
              <a:rPr lang="en-US" dirty="0"/>
              <a:t> </a:t>
            </a:r>
            <a:r>
              <a:rPr lang="en-US" dirty="0" smtClean="0"/>
              <a:t>  O</a:t>
            </a:r>
            <a:r>
              <a:rPr lang="en-US" baseline="-25000" dirty="0" smtClean="0"/>
              <a:t>1</a:t>
            </a:r>
            <a:r>
              <a:rPr lang="en-US" dirty="0" smtClean="0"/>
              <a:t> X</a:t>
            </a:r>
            <a:r>
              <a:rPr lang="en-US" baseline="-25000" dirty="0" smtClean="0"/>
              <a:t>1</a:t>
            </a:r>
            <a:r>
              <a:rPr lang="en-US" dirty="0" smtClean="0"/>
              <a:t> O</a:t>
            </a:r>
            <a:r>
              <a:rPr lang="en-US" baseline="-25000" dirty="0" smtClean="0"/>
              <a:t>2</a:t>
            </a:r>
            <a:r>
              <a:rPr lang="en-US" dirty="0" smtClean="0"/>
              <a:t> O</a:t>
            </a:r>
            <a:r>
              <a:rPr lang="en-US" baseline="-25000" dirty="0" smtClean="0"/>
              <a:t>3</a:t>
            </a:r>
            <a:r>
              <a:rPr lang="en-US" dirty="0" smtClean="0"/>
              <a:t> O</a:t>
            </a:r>
            <a:r>
              <a:rPr lang="en-US" baseline="-25000" dirty="0" smtClean="0"/>
              <a:t>4</a:t>
            </a:r>
          </a:p>
          <a:p>
            <a:r>
              <a:rPr lang="en-US" dirty="0" smtClean="0"/>
              <a:t>Groups are compared to each other and there are multiple subsequent measurements of the dependent variable</a:t>
            </a:r>
          </a:p>
          <a:p>
            <a:r>
              <a:rPr lang="en-US" dirty="0" smtClean="0"/>
              <a:t>Repeated testing threatens validity</a:t>
            </a:r>
          </a:p>
          <a:p>
            <a:r>
              <a:rPr lang="en-US" dirty="0" smtClean="0"/>
              <a:t>Groups may be nonequivalent</a:t>
            </a:r>
            <a:endParaRPr lang="en-US" dirty="0"/>
          </a:p>
        </p:txBody>
      </p:sp>
    </p:spTree>
    <p:extLst>
      <p:ext uri="{BB962C8B-B14F-4D97-AF65-F5344CB8AC3E}">
        <p14:creationId xmlns:p14="http://schemas.microsoft.com/office/powerpoint/2010/main" val="374759079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Footer Placeholder 2"/>
          <p:cNvSpPr>
            <a:spLocks noGrp="1"/>
          </p:cNvSpPr>
          <p:nvPr>
            <p:ph type="ftr"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eaLnBrk="1" hangingPunct="1"/>
            <a:r>
              <a:rPr lang="en-US" altLang="en-US" sz="1400" smtClean="0"/>
              <a:t>© 2010 Jones and Bartlett Publishers, LLC</a:t>
            </a:r>
          </a:p>
        </p:txBody>
      </p:sp>
      <p:sp>
        <p:nvSpPr>
          <p:cNvPr id="128003" name="Title 1"/>
          <p:cNvSpPr>
            <a:spLocks noGrp="1"/>
          </p:cNvSpPr>
          <p:nvPr>
            <p:ph type="title" idx="4294967295"/>
          </p:nvPr>
        </p:nvSpPr>
        <p:spPr/>
        <p:txBody>
          <a:bodyPr/>
          <a:lstStyle/>
          <a:p>
            <a:pPr eaLnBrk="1" hangingPunct="1"/>
            <a:r>
              <a:rPr lang="en-US" altLang="en-US" smtClean="0"/>
              <a:t>Quasi-experimental</a:t>
            </a:r>
          </a:p>
        </p:txBody>
      </p:sp>
      <p:graphicFrame>
        <p:nvGraphicFramePr>
          <p:cNvPr id="128004" name="Object 2"/>
          <p:cNvGraphicFramePr>
            <a:graphicFrameLocks noChangeAspect="1"/>
          </p:cNvGraphicFramePr>
          <p:nvPr/>
        </p:nvGraphicFramePr>
        <p:xfrm>
          <a:off x="609600" y="1981200"/>
          <a:ext cx="7915275" cy="3810000"/>
        </p:xfrm>
        <a:graphic>
          <a:graphicData uri="http://schemas.openxmlformats.org/presentationml/2006/ole">
            <mc:AlternateContent xmlns:mc="http://schemas.openxmlformats.org/markup-compatibility/2006">
              <mc:Choice xmlns:v="urn:schemas-microsoft-com:vml" Requires="v">
                <p:oleObj spid="_x0000_s3098" name="Document" r:id="rId4" imgW="5949456" imgH="2868383" progId="">
                  <p:embed/>
                </p:oleObj>
              </mc:Choice>
              <mc:Fallback>
                <p:oleObj name="Document" r:id="rId4" imgW="5949456" imgH="2868383"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1981200"/>
                        <a:ext cx="7915275"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32495992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Survey Research</a:t>
            </a:r>
            <a:endParaRPr lang="en-US"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sz="quarter" idx="1"/>
          </p:nvPr>
        </p:nvSpPr>
        <p:spPr/>
        <p:txBody>
          <a:bodyPr>
            <a:normAutofit fontScale="92500" lnSpcReduction="20000"/>
          </a:bodyPr>
          <a:lstStyle/>
          <a:p>
            <a:r>
              <a:rPr lang="en-US" dirty="0" smtClean="0">
                <a:latin typeface="Times New Roman" panose="02020603050405020304" pitchFamily="18" charset="0"/>
                <a:cs typeface="Times New Roman" panose="02020603050405020304" pitchFamily="18" charset="0"/>
              </a:rPr>
              <a:t>What surveys do/don’t do</a:t>
            </a:r>
          </a:p>
          <a:p>
            <a:r>
              <a:rPr lang="en-US" dirty="0" smtClean="0">
                <a:latin typeface="Times New Roman" panose="02020603050405020304" pitchFamily="18" charset="0"/>
                <a:cs typeface="Times New Roman" panose="02020603050405020304" pitchFamily="18" charset="0"/>
              </a:rPr>
              <a:t>Types/Planning/Response rate</a:t>
            </a:r>
          </a:p>
          <a:p>
            <a:r>
              <a:rPr lang="en-US" dirty="0" smtClean="0">
                <a:latin typeface="Times New Roman" panose="02020603050405020304" pitchFamily="18" charset="0"/>
                <a:cs typeface="Times New Roman" panose="02020603050405020304" pitchFamily="18" charset="0"/>
              </a:rPr>
              <a:t>Introduction</a:t>
            </a:r>
          </a:p>
          <a:p>
            <a:r>
              <a:rPr lang="en-US" dirty="0" smtClean="0">
                <a:latin typeface="Times New Roman" panose="02020603050405020304" pitchFamily="18" charset="0"/>
                <a:cs typeface="Times New Roman" panose="02020603050405020304" pitchFamily="18" charset="0"/>
              </a:rPr>
              <a:t>Follow-up</a:t>
            </a:r>
          </a:p>
          <a:p>
            <a:r>
              <a:rPr lang="en-US" dirty="0" smtClean="0">
                <a:latin typeface="Times New Roman" panose="02020603050405020304" pitchFamily="18" charset="0"/>
                <a:cs typeface="Times New Roman" panose="02020603050405020304" pitchFamily="18" charset="0"/>
              </a:rPr>
              <a:t>Types</a:t>
            </a:r>
          </a:p>
          <a:p>
            <a:r>
              <a:rPr lang="en-US" dirty="0" smtClean="0">
                <a:latin typeface="Times New Roman" panose="02020603050405020304" pitchFamily="18" charset="0"/>
                <a:cs typeface="Times New Roman" panose="02020603050405020304" pitchFamily="18" charset="0"/>
              </a:rPr>
              <a:t>Item construction</a:t>
            </a:r>
          </a:p>
          <a:p>
            <a:r>
              <a:rPr lang="en-US" dirty="0" smtClean="0">
                <a:latin typeface="Times New Roman" panose="02020603050405020304" pitchFamily="18" charset="0"/>
                <a:cs typeface="Times New Roman" panose="02020603050405020304" pitchFamily="18" charset="0"/>
              </a:rPr>
              <a:t>Demographics</a:t>
            </a:r>
          </a:p>
          <a:p>
            <a:r>
              <a:rPr lang="en-US" dirty="0" smtClean="0">
                <a:latin typeface="Times New Roman" panose="02020603050405020304" pitchFamily="18" charset="0"/>
                <a:cs typeface="Times New Roman" panose="02020603050405020304" pitchFamily="18" charset="0"/>
              </a:rPr>
              <a:t>Survey instruments</a:t>
            </a:r>
          </a:p>
          <a:p>
            <a:r>
              <a:rPr lang="en-US" dirty="0" smtClean="0">
                <a:latin typeface="Times New Roman" panose="02020603050405020304" pitchFamily="18" charset="0"/>
                <a:cs typeface="Times New Roman" panose="02020603050405020304" pitchFamily="18" charset="0"/>
              </a:rPr>
              <a:t>Pilot testing</a:t>
            </a:r>
          </a:p>
          <a:p>
            <a:r>
              <a:rPr lang="en-US" dirty="0" smtClean="0">
                <a:latin typeface="Times New Roman" panose="02020603050405020304" pitchFamily="18" charset="0"/>
                <a:cs typeface="Times New Roman" panose="02020603050405020304" pitchFamily="18" charset="0"/>
              </a:rPr>
              <a:t>Subjects</a:t>
            </a:r>
          </a:p>
          <a:p>
            <a:r>
              <a:rPr lang="en-US" dirty="0" smtClean="0">
                <a:latin typeface="Times New Roman" panose="02020603050405020304" pitchFamily="18" charset="0"/>
                <a:cs typeface="Times New Roman" panose="02020603050405020304" pitchFamily="18" charset="0"/>
              </a:rPr>
              <a:t>Data analysis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445273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Surveys</a:t>
            </a:r>
            <a:endParaRPr lang="en-US" dirty="0">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sz="half" idx="1"/>
          </p:nvPr>
        </p:nvSpPr>
        <p:spPr/>
        <p:txBody>
          <a:bodyPr/>
          <a:lstStyle/>
          <a:p>
            <a:pPr marL="0" indent="0">
              <a:buNone/>
            </a:pPr>
            <a:r>
              <a:rPr lang="en-US" dirty="0" smtClean="0">
                <a:latin typeface="Times New Roman" panose="02020603050405020304" pitchFamily="18" charset="0"/>
                <a:cs typeface="Times New Roman" panose="02020603050405020304" pitchFamily="18" charset="0"/>
              </a:rPr>
              <a:t>DO:</a:t>
            </a:r>
          </a:p>
          <a:p>
            <a:r>
              <a:rPr lang="en-US" dirty="0" smtClean="0">
                <a:latin typeface="Times New Roman" panose="02020603050405020304" pitchFamily="18" charset="0"/>
                <a:cs typeface="Times New Roman" panose="02020603050405020304" pitchFamily="18" charset="0"/>
              </a:rPr>
              <a:t>Provide demographic information</a:t>
            </a:r>
          </a:p>
          <a:p>
            <a:r>
              <a:rPr lang="en-US" dirty="0" smtClean="0">
                <a:latin typeface="Times New Roman" panose="02020603050405020304" pitchFamily="18" charset="0"/>
                <a:cs typeface="Times New Roman" panose="02020603050405020304" pitchFamily="18" charset="0"/>
              </a:rPr>
              <a:t>Opinion</a:t>
            </a:r>
          </a:p>
          <a:p>
            <a:r>
              <a:rPr lang="en-US" dirty="0" smtClean="0">
                <a:latin typeface="Times New Roman" panose="02020603050405020304" pitchFamily="18" charset="0"/>
                <a:cs typeface="Times New Roman" panose="02020603050405020304" pitchFamily="18" charset="0"/>
              </a:rPr>
              <a:t>Preferences</a:t>
            </a:r>
          </a:p>
          <a:p>
            <a:r>
              <a:rPr lang="en-US" dirty="0" smtClean="0">
                <a:latin typeface="Times New Roman" panose="02020603050405020304" pitchFamily="18" charset="0"/>
                <a:cs typeface="Times New Roman" panose="02020603050405020304" pitchFamily="18" charset="0"/>
              </a:rPr>
              <a:t>Expectations</a:t>
            </a:r>
          </a:p>
          <a:p>
            <a:r>
              <a:rPr lang="en-US" dirty="0" smtClean="0">
                <a:latin typeface="Times New Roman" panose="02020603050405020304" pitchFamily="18" charset="0"/>
                <a:cs typeface="Times New Roman" panose="02020603050405020304" pitchFamily="18" charset="0"/>
              </a:rPr>
              <a:t>Knowledge</a:t>
            </a:r>
          </a:p>
          <a:p>
            <a:r>
              <a:rPr lang="en-US" dirty="0" smtClean="0">
                <a:latin typeface="Times New Roman" panose="02020603050405020304" pitchFamily="18" charset="0"/>
                <a:cs typeface="Times New Roman" panose="02020603050405020304" pitchFamily="18" charset="0"/>
              </a:rPr>
              <a:t>Outcomes</a:t>
            </a:r>
          </a:p>
          <a:p>
            <a:endParaRPr lang="en-US" dirty="0"/>
          </a:p>
        </p:txBody>
      </p:sp>
      <p:sp>
        <p:nvSpPr>
          <p:cNvPr id="5" name="Content Placeholder 4"/>
          <p:cNvSpPr>
            <a:spLocks noGrp="1"/>
          </p:cNvSpPr>
          <p:nvPr>
            <p:ph sz="half" idx="2"/>
          </p:nvPr>
        </p:nvSpPr>
        <p:spPr/>
        <p:txBody>
          <a:bodyPr/>
          <a:lstStyle/>
          <a:p>
            <a:pPr marL="0" indent="0">
              <a:buNone/>
            </a:pPr>
            <a:r>
              <a:rPr lang="en-US" dirty="0" smtClean="0">
                <a:latin typeface="Times New Roman" panose="02020603050405020304" pitchFamily="18" charset="0"/>
                <a:cs typeface="Times New Roman" panose="02020603050405020304" pitchFamily="18" charset="0"/>
              </a:rPr>
              <a:t>Don’t DO:</a:t>
            </a:r>
          </a:p>
          <a:p>
            <a:pPr marL="0" indent="0">
              <a:buNone/>
            </a:pPr>
            <a:r>
              <a:rPr lang="en-US" dirty="0" smtClean="0">
                <a:latin typeface="Times New Roman" panose="02020603050405020304" pitchFamily="18" charset="0"/>
                <a:cs typeface="Times New Roman" panose="02020603050405020304" pitchFamily="18" charset="0"/>
              </a:rPr>
              <a:t>Establish causality</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0559092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Types of Surveys</a:t>
            </a:r>
            <a:endParaRPr lang="en-US" dirty="0">
              <a:latin typeface="Times New Roman" panose="02020603050405020304" pitchFamily="18" charset="0"/>
              <a:cs typeface="Times New Roman" panose="02020603050405020304" pitchFamily="18" charset="0"/>
            </a:endParaRPr>
          </a:p>
        </p:txBody>
      </p:sp>
      <p:sp>
        <p:nvSpPr>
          <p:cNvPr id="6" name="Content Placeholder 5"/>
          <p:cNvSpPr>
            <a:spLocks noGrp="1"/>
          </p:cNvSpPr>
          <p:nvPr>
            <p:ph sz="quarter" idx="1"/>
          </p:nvPr>
        </p:nvSpPr>
        <p:spPr/>
        <p:txBody>
          <a:bodyPr/>
          <a:lstStyle/>
          <a:p>
            <a:r>
              <a:rPr lang="en-US" dirty="0" smtClean="0">
                <a:latin typeface="Times New Roman" panose="02020603050405020304" pitchFamily="18" charset="0"/>
              </a:rPr>
              <a:t>Mail</a:t>
            </a:r>
          </a:p>
          <a:p>
            <a:r>
              <a:rPr lang="en-US" dirty="0" smtClean="0">
                <a:latin typeface="Times New Roman" panose="02020603050405020304" pitchFamily="18" charset="0"/>
              </a:rPr>
              <a:t>Telephone</a:t>
            </a:r>
          </a:p>
          <a:p>
            <a:r>
              <a:rPr lang="en-US" dirty="0" smtClean="0">
                <a:latin typeface="Times New Roman" panose="02020603050405020304" pitchFamily="18" charset="0"/>
              </a:rPr>
              <a:t>Interview</a:t>
            </a:r>
          </a:p>
          <a:p>
            <a:r>
              <a:rPr lang="en-US" dirty="0" smtClean="0">
                <a:latin typeface="Times New Roman" panose="02020603050405020304" pitchFamily="18" charset="0"/>
              </a:rPr>
              <a:t>Email</a:t>
            </a:r>
          </a:p>
          <a:p>
            <a:r>
              <a:rPr lang="en-US" dirty="0" smtClean="0">
                <a:latin typeface="Times New Roman" panose="02020603050405020304" pitchFamily="18" charset="0"/>
              </a:rPr>
              <a:t>Comparison of methods in B&amp;F Table 7-3</a:t>
            </a:r>
          </a:p>
          <a:p>
            <a:r>
              <a:rPr lang="en-US" dirty="0" smtClean="0">
                <a:latin typeface="Times New Roman" panose="02020603050405020304" pitchFamily="18" charset="0"/>
              </a:rPr>
              <a:t>Consider the characteristics of survey type when planning</a:t>
            </a:r>
            <a:endParaRPr lang="en-US" dirty="0">
              <a:latin typeface="Times New Roman" panose="02020603050405020304" pitchFamily="18" charset="0"/>
            </a:endParaRPr>
          </a:p>
        </p:txBody>
      </p:sp>
    </p:spTree>
    <p:extLst>
      <p:ext uri="{BB962C8B-B14F-4D97-AF65-F5344CB8AC3E}">
        <p14:creationId xmlns:p14="http://schemas.microsoft.com/office/powerpoint/2010/main" val="396942663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Survey Planning</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lstStyle/>
          <a:p>
            <a:r>
              <a:rPr lang="en-US" dirty="0" smtClean="0">
                <a:latin typeface="Times New Roman" panose="02020603050405020304" pitchFamily="18" charset="0"/>
                <a:cs typeface="Times New Roman" panose="02020603050405020304" pitchFamily="18" charset="0"/>
              </a:rPr>
              <a:t>Define what is to be achieved in the study</a:t>
            </a:r>
          </a:p>
          <a:p>
            <a:r>
              <a:rPr lang="en-US" dirty="0" smtClean="0">
                <a:latin typeface="Times New Roman" panose="02020603050405020304" pitchFamily="18" charset="0"/>
                <a:cs typeface="Times New Roman" panose="02020603050405020304" pitchFamily="18" charset="0"/>
              </a:rPr>
              <a:t>What is the goal?</a:t>
            </a:r>
          </a:p>
          <a:p>
            <a:r>
              <a:rPr lang="en-US" dirty="0" smtClean="0">
                <a:latin typeface="Times New Roman" panose="02020603050405020304" pitchFamily="18" charset="0"/>
                <a:cs typeface="Times New Roman" panose="02020603050405020304" pitchFamily="18" charset="0"/>
              </a:rPr>
              <a:t>Generate the research question or hypothesis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9289593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Response Rates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normAutofit lnSpcReduction="10000"/>
          </a:bodyPr>
          <a:lstStyle/>
          <a:p>
            <a:r>
              <a:rPr lang="en-US" dirty="0" smtClean="0">
                <a:latin typeface="Times New Roman" panose="02020603050405020304" pitchFamily="18" charset="0"/>
                <a:cs typeface="Times New Roman" panose="02020603050405020304" pitchFamily="18" charset="0"/>
              </a:rPr>
              <a:t>Tend to be low</a:t>
            </a:r>
          </a:p>
          <a:p>
            <a:r>
              <a:rPr lang="en-US" dirty="0" smtClean="0">
                <a:latin typeface="Times New Roman" panose="02020603050405020304" pitchFamily="18" charset="0"/>
                <a:cs typeface="Times New Roman" panose="02020603050405020304" pitchFamily="18" charset="0"/>
              </a:rPr>
              <a:t>Carefully define target population and sample</a:t>
            </a:r>
          </a:p>
          <a:p>
            <a:r>
              <a:rPr lang="en-US" dirty="0" smtClean="0">
                <a:latin typeface="Times New Roman" panose="02020603050405020304" pitchFamily="18" charset="0"/>
                <a:cs typeface="Times New Roman" panose="02020603050405020304" pitchFamily="18" charset="0"/>
              </a:rPr>
              <a:t>Appropriate cover letter</a:t>
            </a:r>
          </a:p>
          <a:p>
            <a:r>
              <a:rPr lang="en-US" dirty="0" smtClean="0">
                <a:latin typeface="Times New Roman" panose="02020603050405020304" pitchFamily="18" charset="0"/>
                <a:cs typeface="Times New Roman" panose="02020603050405020304" pitchFamily="18" charset="0"/>
              </a:rPr>
              <a:t>Careful survey design</a:t>
            </a:r>
          </a:p>
          <a:p>
            <a:r>
              <a:rPr lang="en-US" dirty="0" smtClean="0">
                <a:latin typeface="Times New Roman" panose="02020603050405020304" pitchFamily="18" charset="0"/>
                <a:cs typeface="Times New Roman" panose="02020603050405020304" pitchFamily="18" charset="0"/>
              </a:rPr>
              <a:t>Keep it short</a:t>
            </a:r>
          </a:p>
          <a:p>
            <a:r>
              <a:rPr lang="en-US" dirty="0" smtClean="0">
                <a:latin typeface="Times New Roman" panose="02020603050405020304" pitchFamily="18" charset="0"/>
                <a:cs typeface="Times New Roman" panose="02020603050405020304" pitchFamily="18" charset="0"/>
              </a:rPr>
              <a:t>Inducement?</a:t>
            </a:r>
          </a:p>
          <a:p>
            <a:r>
              <a:rPr lang="en-US" dirty="0" smtClean="0">
                <a:latin typeface="Times New Roman" panose="02020603050405020304" pitchFamily="18" charset="0"/>
                <a:cs typeface="Times New Roman" panose="02020603050405020304" pitchFamily="18" charset="0"/>
              </a:rPr>
              <a:t>Provide for a follow-up</a:t>
            </a:r>
          </a:p>
          <a:p>
            <a:r>
              <a:rPr lang="en-US" dirty="0" smtClean="0">
                <a:latin typeface="Times New Roman" panose="02020603050405020304" pitchFamily="18" charset="0"/>
                <a:cs typeface="Times New Roman" panose="02020603050405020304" pitchFamily="18" charset="0"/>
              </a:rPr>
              <a:t>Begin with interesting questions</a:t>
            </a:r>
          </a:p>
          <a:p>
            <a:r>
              <a:rPr lang="en-US" dirty="0" smtClean="0">
                <a:latin typeface="Times New Roman" panose="02020603050405020304" pitchFamily="18" charset="0"/>
                <a:cs typeface="Times New Roman" panose="02020603050405020304" pitchFamily="18" charset="0"/>
              </a:rPr>
              <a:t>Use graphics when appropriate</a:t>
            </a:r>
          </a:p>
          <a:p>
            <a:r>
              <a:rPr lang="en-US" dirty="0" smtClean="0">
                <a:latin typeface="Times New Roman" panose="02020603050405020304" pitchFamily="18" charset="0"/>
                <a:cs typeface="Times New Roman" panose="02020603050405020304" pitchFamily="18" charset="0"/>
              </a:rPr>
              <a:t>Use capital or dark letters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7075408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Survey Introduction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normAutofit lnSpcReduction="10000"/>
          </a:bodyPr>
          <a:lstStyle/>
          <a:p>
            <a:r>
              <a:rPr lang="en-US" dirty="0" smtClean="0">
                <a:latin typeface="Times New Roman" panose="02020603050405020304" pitchFamily="18" charset="0"/>
                <a:cs typeface="Times New Roman" panose="02020603050405020304" pitchFamily="18" charset="0"/>
              </a:rPr>
              <a:t>Presented at the beginning – seen first</a:t>
            </a:r>
          </a:p>
          <a:p>
            <a:r>
              <a:rPr lang="en-US" dirty="0" smtClean="0">
                <a:latin typeface="Times New Roman" panose="02020603050405020304" pitchFamily="18" charset="0"/>
                <a:cs typeface="Times New Roman" panose="02020603050405020304" pitchFamily="18" charset="0"/>
              </a:rPr>
              <a:t>Put in the body of the email</a:t>
            </a:r>
          </a:p>
          <a:p>
            <a:r>
              <a:rPr lang="en-US" dirty="0" smtClean="0">
                <a:latin typeface="Times New Roman" panose="02020603050405020304" pitchFamily="18" charset="0"/>
                <a:cs typeface="Times New Roman" panose="02020603050405020304" pitchFamily="18" charset="0"/>
              </a:rPr>
              <a:t>Read if the survey is face-to-face or telephone</a:t>
            </a:r>
          </a:p>
          <a:p>
            <a:r>
              <a:rPr lang="en-US" dirty="0" smtClean="0">
                <a:latin typeface="Times New Roman" panose="02020603050405020304" pitchFamily="18" charset="0"/>
                <a:cs typeface="Times New Roman" panose="02020603050405020304" pitchFamily="18" charset="0"/>
              </a:rPr>
              <a:t>Subject should understand the purpose and need for their input</a:t>
            </a:r>
          </a:p>
          <a:p>
            <a:r>
              <a:rPr lang="en-US" dirty="0" smtClean="0">
                <a:latin typeface="Times New Roman" panose="02020603050405020304" pitchFamily="18" charset="0"/>
                <a:cs typeface="Times New Roman" panose="02020603050405020304" pitchFamily="18" charset="0"/>
              </a:rPr>
              <a:t>Concise, well-written, informative</a:t>
            </a:r>
          </a:p>
          <a:p>
            <a:r>
              <a:rPr lang="en-US" dirty="0" smtClean="0">
                <a:latin typeface="Times New Roman" panose="02020603050405020304" pitchFamily="18" charset="0"/>
                <a:cs typeface="Times New Roman" panose="02020603050405020304" pitchFamily="18" charset="0"/>
              </a:rPr>
              <a:t>Grammar and vocabulary appropriate – middle school</a:t>
            </a:r>
          </a:p>
          <a:p>
            <a:r>
              <a:rPr lang="en-US" dirty="0" smtClean="0">
                <a:latin typeface="Times New Roman" panose="02020603050405020304" pitchFamily="18" charset="0"/>
                <a:cs typeface="Times New Roman" panose="02020603050405020304" pitchFamily="18" charset="0"/>
              </a:rPr>
              <a:t>Proofread!</a:t>
            </a:r>
          </a:p>
          <a:p>
            <a:r>
              <a:rPr lang="en-US" dirty="0" smtClean="0">
                <a:latin typeface="Times New Roman" panose="02020603050405020304" pitchFamily="18" charset="0"/>
                <a:cs typeface="Times New Roman" panose="02020603050405020304" pitchFamily="18" charset="0"/>
              </a:rPr>
              <a:t>Pilot test</a:t>
            </a:r>
          </a:p>
          <a:p>
            <a:r>
              <a:rPr lang="en-US" dirty="0" smtClean="0">
                <a:latin typeface="Times New Roman" panose="02020603050405020304" pitchFamily="18" charset="0"/>
                <a:cs typeface="Times New Roman" panose="02020603050405020304" pitchFamily="18" charset="0"/>
              </a:rPr>
              <a:t>IRB approval &amp; person to contact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110333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Follow-Up Notices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lstStyle/>
          <a:p>
            <a:r>
              <a:rPr lang="en-US" dirty="0" smtClean="0">
                <a:latin typeface="Times New Roman" panose="02020603050405020304" pitchFamily="18" charset="0"/>
                <a:cs typeface="Times New Roman" panose="02020603050405020304" pitchFamily="18" charset="0"/>
              </a:rPr>
              <a:t>Reminders to complete and return the survey</a:t>
            </a:r>
          </a:p>
          <a:p>
            <a:r>
              <a:rPr lang="en-US" dirty="0" smtClean="0">
                <a:latin typeface="Times New Roman" panose="02020603050405020304" pitchFamily="18" charset="0"/>
                <a:cs typeface="Times New Roman" panose="02020603050405020304" pitchFamily="18" charset="0"/>
              </a:rPr>
              <a:t>Assure subjects that their responses are private and protected</a:t>
            </a:r>
          </a:p>
          <a:p>
            <a:r>
              <a:rPr lang="en-US" dirty="0" smtClean="0">
                <a:latin typeface="Times New Roman" panose="02020603050405020304" pitchFamily="18" charset="0"/>
                <a:cs typeface="Times New Roman" panose="02020603050405020304" pitchFamily="18" charset="0"/>
              </a:rPr>
              <a:t>Provide the link to the survey, or send it again</a:t>
            </a:r>
          </a:p>
          <a:p>
            <a:r>
              <a:rPr lang="en-US" dirty="0" smtClean="0">
                <a:latin typeface="Times New Roman" panose="02020603050405020304" pitchFamily="18" charset="0"/>
                <a:cs typeface="Times New Roman" panose="02020603050405020304" pitchFamily="18" charset="0"/>
              </a:rPr>
              <a:t>10-14 days after initial solicitation</a:t>
            </a:r>
          </a:p>
          <a:p>
            <a:r>
              <a:rPr lang="en-US" dirty="0" smtClean="0">
                <a:latin typeface="Times New Roman" panose="02020603050405020304" pitchFamily="18" charset="0"/>
                <a:cs typeface="Times New Roman" panose="02020603050405020304" pitchFamily="18" charset="0"/>
              </a:rPr>
              <a:t>May be set to everyone, or if coded, to the non-responders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3387062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Types of Surveys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normAutofit lnSpcReduction="10000"/>
          </a:bodyPr>
          <a:lstStyle/>
          <a:p>
            <a:r>
              <a:rPr lang="en-US" dirty="0" smtClean="0">
                <a:latin typeface="Times New Roman" panose="02020603050405020304" pitchFamily="18" charset="0"/>
                <a:cs typeface="Times New Roman" panose="02020603050405020304" pitchFamily="18" charset="0"/>
              </a:rPr>
              <a:t>Web-based</a:t>
            </a:r>
          </a:p>
          <a:p>
            <a:pPr lvl="1"/>
            <a:r>
              <a:rPr lang="en-US" dirty="0" smtClean="0">
                <a:latin typeface="Times New Roman" panose="02020603050405020304" pitchFamily="18" charset="0"/>
                <a:cs typeface="Times New Roman" panose="02020603050405020304" pitchFamily="18" charset="0"/>
              </a:rPr>
              <a:t>Most common</a:t>
            </a:r>
          </a:p>
          <a:p>
            <a:pPr lvl="1"/>
            <a:r>
              <a:rPr lang="en-US" dirty="0" smtClean="0">
                <a:latin typeface="Times New Roman" panose="02020603050405020304" pitchFamily="18" charset="0"/>
                <a:cs typeface="Times New Roman" panose="02020603050405020304" pitchFamily="18" charset="0"/>
              </a:rPr>
              <a:t>Distributed by email containing a link to the survey: Survey Monkey and others</a:t>
            </a:r>
          </a:p>
          <a:p>
            <a:pPr lvl="1"/>
            <a:r>
              <a:rPr lang="en-US" dirty="0" smtClean="0">
                <a:latin typeface="Times New Roman" panose="02020603050405020304" pitchFamily="18" charset="0"/>
                <a:cs typeface="Times New Roman" panose="02020603050405020304" pitchFamily="18" charset="0"/>
              </a:rPr>
              <a:t>Sample size can be large</a:t>
            </a:r>
          </a:p>
          <a:p>
            <a:pPr lvl="1"/>
            <a:r>
              <a:rPr lang="en-US" dirty="0" smtClean="0">
                <a:latin typeface="Times New Roman" panose="02020603050405020304" pitchFamily="18" charset="0"/>
                <a:cs typeface="Times New Roman" panose="02020603050405020304" pitchFamily="18" charset="0"/>
              </a:rPr>
              <a:t>Large amount of data can be collected</a:t>
            </a:r>
          </a:p>
          <a:p>
            <a:pPr lvl="1"/>
            <a:r>
              <a:rPr lang="en-US" dirty="0" smtClean="0">
                <a:latin typeface="Times New Roman" panose="02020603050405020304" pitchFamily="18" charset="0"/>
                <a:cs typeface="Times New Roman" panose="02020603050405020304" pitchFamily="18" charset="0"/>
              </a:rPr>
              <a:t>Results are often automatically downloaded to a database</a:t>
            </a:r>
          </a:p>
          <a:p>
            <a:pPr lvl="1"/>
            <a:r>
              <a:rPr lang="en-US" dirty="0" smtClean="0">
                <a:latin typeface="Times New Roman" panose="02020603050405020304" pitchFamily="18" charset="0"/>
                <a:cs typeface="Times New Roman" panose="02020603050405020304" pitchFamily="18" charset="0"/>
              </a:rPr>
              <a:t>Incorporate attractive photographs or illustrations</a:t>
            </a:r>
          </a:p>
          <a:p>
            <a:pPr lvl="1"/>
            <a:r>
              <a:rPr lang="en-US" dirty="0" smtClean="0">
                <a:latin typeface="Times New Roman" panose="02020603050405020304" pitchFamily="18" charset="0"/>
                <a:cs typeface="Times New Roman" panose="02020603050405020304" pitchFamily="18" charset="0"/>
              </a:rPr>
              <a:t>Cost is only the hosting fee</a:t>
            </a:r>
          </a:p>
          <a:p>
            <a:pPr lvl="1"/>
            <a:r>
              <a:rPr lang="en-US" dirty="0" smtClean="0">
                <a:latin typeface="Times New Roman" panose="02020603050405020304" pitchFamily="18" charset="0"/>
                <a:cs typeface="Times New Roman" panose="02020603050405020304" pitchFamily="18" charset="0"/>
              </a:rPr>
              <a:t>Limitations</a:t>
            </a:r>
          </a:p>
          <a:p>
            <a:pPr lvl="2"/>
            <a:r>
              <a:rPr lang="en-US" dirty="0" smtClean="0">
                <a:latin typeface="Times New Roman" panose="02020603050405020304" pitchFamily="18" charset="0"/>
                <a:cs typeface="Times New Roman" panose="02020603050405020304" pitchFamily="18" charset="0"/>
              </a:rPr>
              <a:t>Low response rate, misinterpretation of survey items, respondents must have a computer</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6162636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Types of Surveys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lstStyle/>
          <a:p>
            <a:r>
              <a:rPr lang="en-US" dirty="0" smtClean="0"/>
              <a:t>Telephone</a:t>
            </a:r>
          </a:p>
          <a:p>
            <a:pPr lvl="1"/>
            <a:r>
              <a:rPr lang="en-US" dirty="0" smtClean="0"/>
              <a:t>Personal contact</a:t>
            </a:r>
          </a:p>
          <a:p>
            <a:pPr lvl="1"/>
            <a:r>
              <a:rPr lang="en-US" dirty="0" smtClean="0"/>
              <a:t>Move through survey based on responses</a:t>
            </a:r>
          </a:p>
          <a:p>
            <a:pPr lvl="1"/>
            <a:r>
              <a:rPr lang="en-US" dirty="0" smtClean="0"/>
              <a:t>Items may be clarified</a:t>
            </a:r>
          </a:p>
          <a:p>
            <a:pPr lvl="1"/>
            <a:r>
              <a:rPr lang="en-US" dirty="0" smtClean="0"/>
              <a:t>Limitations</a:t>
            </a:r>
          </a:p>
          <a:p>
            <a:pPr lvl="2"/>
            <a:r>
              <a:rPr lang="en-US" dirty="0" smtClean="0"/>
              <a:t>Cost</a:t>
            </a:r>
          </a:p>
          <a:p>
            <a:pPr lvl="2"/>
            <a:r>
              <a:rPr lang="en-US" dirty="0" smtClean="0"/>
              <a:t>Interviewers must be trained</a:t>
            </a:r>
          </a:p>
          <a:p>
            <a:pPr lvl="2"/>
            <a:r>
              <a:rPr lang="en-US" dirty="0" smtClean="0"/>
              <a:t>As length increases, so do hang-ups</a:t>
            </a:r>
            <a:endParaRPr lang="en-US" dirty="0"/>
          </a:p>
        </p:txBody>
      </p:sp>
    </p:spTree>
    <p:extLst>
      <p:ext uri="{BB962C8B-B14F-4D97-AF65-F5344CB8AC3E}">
        <p14:creationId xmlns:p14="http://schemas.microsoft.com/office/powerpoint/2010/main" val="267073544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Types of Surveys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lstStyle/>
          <a:p>
            <a:r>
              <a:rPr lang="en-US" dirty="0" smtClean="0">
                <a:latin typeface="Times New Roman" panose="02020603050405020304" pitchFamily="18" charset="0"/>
                <a:cs typeface="Times New Roman" panose="02020603050405020304" pitchFamily="18" charset="0"/>
              </a:rPr>
              <a:t>Interview</a:t>
            </a:r>
          </a:p>
          <a:p>
            <a:pPr lvl="1"/>
            <a:r>
              <a:rPr lang="en-US" dirty="0" smtClean="0">
                <a:latin typeface="Times New Roman" panose="02020603050405020304" pitchFamily="18" charset="0"/>
                <a:cs typeface="Times New Roman" panose="02020603050405020304" pitchFamily="18" charset="0"/>
              </a:rPr>
              <a:t>Occur where people are</a:t>
            </a:r>
          </a:p>
          <a:p>
            <a:pPr lvl="1"/>
            <a:r>
              <a:rPr lang="en-US" dirty="0" smtClean="0">
                <a:latin typeface="Times New Roman" panose="02020603050405020304" pitchFamily="18" charset="0"/>
                <a:cs typeface="Times New Roman" panose="02020603050405020304" pitchFamily="18" charset="0"/>
              </a:rPr>
              <a:t>Scheduled appointments work best</a:t>
            </a:r>
          </a:p>
          <a:p>
            <a:pPr lvl="1"/>
            <a:r>
              <a:rPr lang="en-US" dirty="0" smtClean="0">
                <a:latin typeface="Times New Roman" panose="02020603050405020304" pitchFamily="18" charset="0"/>
                <a:cs typeface="Times New Roman" panose="02020603050405020304" pitchFamily="18" charset="0"/>
              </a:rPr>
              <a:t>Requires contact between the interviewer and the subject</a:t>
            </a:r>
          </a:p>
          <a:p>
            <a:pPr lvl="1"/>
            <a:r>
              <a:rPr lang="en-US" dirty="0" smtClean="0">
                <a:latin typeface="Times New Roman" panose="02020603050405020304" pitchFamily="18" charset="0"/>
                <a:cs typeface="Times New Roman" panose="02020603050405020304" pitchFamily="18" charset="0"/>
              </a:rPr>
              <a:t>Voice inflections and body language are important</a:t>
            </a:r>
          </a:p>
          <a:p>
            <a:pPr lvl="1"/>
            <a:r>
              <a:rPr lang="en-US" dirty="0" smtClean="0">
                <a:latin typeface="Times New Roman" panose="02020603050405020304" pitchFamily="18" charset="0"/>
                <a:cs typeface="Times New Roman" panose="02020603050405020304" pitchFamily="18" charset="0"/>
              </a:rPr>
              <a:t>Interviewers must be trained</a:t>
            </a:r>
          </a:p>
          <a:p>
            <a:pPr lvl="1"/>
            <a:r>
              <a:rPr lang="en-US" dirty="0" smtClean="0">
                <a:latin typeface="Times New Roman" panose="02020603050405020304" pitchFamily="18" charset="0"/>
                <a:cs typeface="Times New Roman" panose="02020603050405020304" pitchFamily="18" charset="0"/>
              </a:rPr>
              <a:t>Limitations</a:t>
            </a:r>
          </a:p>
          <a:p>
            <a:pPr lvl="2"/>
            <a:r>
              <a:rPr lang="en-US" dirty="0" smtClean="0">
                <a:latin typeface="Times New Roman" panose="02020603050405020304" pitchFamily="18" charset="0"/>
                <a:cs typeface="Times New Roman" panose="02020603050405020304" pitchFamily="18" charset="0"/>
              </a:rPr>
              <a:t>Time and cost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9890413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Survey Item Construction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lstStyle/>
          <a:p>
            <a:r>
              <a:rPr lang="en-US" dirty="0" smtClean="0"/>
              <a:t>Responses must provide data to answer the research question</a:t>
            </a:r>
          </a:p>
          <a:p>
            <a:r>
              <a:rPr lang="en-US" dirty="0" smtClean="0"/>
              <a:t>Purpose must be defined</a:t>
            </a:r>
            <a:endParaRPr lang="en-US" dirty="0"/>
          </a:p>
        </p:txBody>
      </p:sp>
    </p:spTree>
    <p:extLst>
      <p:ext uri="{BB962C8B-B14F-4D97-AF65-F5344CB8AC3E}">
        <p14:creationId xmlns:p14="http://schemas.microsoft.com/office/powerpoint/2010/main" val="224773347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Survey Item Construction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lstStyle/>
          <a:p>
            <a:r>
              <a:rPr lang="en-US" dirty="0" smtClean="0"/>
              <a:t>Demographics</a:t>
            </a:r>
          </a:p>
          <a:p>
            <a:pPr lvl="1"/>
            <a:r>
              <a:rPr lang="en-US" dirty="0" smtClean="0"/>
              <a:t>Provide the basis for comparisons between groups</a:t>
            </a:r>
          </a:p>
          <a:p>
            <a:pPr lvl="1"/>
            <a:r>
              <a:rPr lang="en-US" dirty="0" smtClean="0"/>
              <a:t>Define and identify the study sample</a:t>
            </a:r>
          </a:p>
          <a:p>
            <a:pPr lvl="1"/>
            <a:r>
              <a:rPr lang="en-US" dirty="0" smtClean="0"/>
              <a:t>Age, gender, occupation, practice parameters, patient types</a:t>
            </a:r>
          </a:p>
          <a:p>
            <a:pPr lvl="1"/>
            <a:r>
              <a:rPr lang="en-US" dirty="0" smtClean="0"/>
              <a:t>Ask for a direct response, rather than a range; group later</a:t>
            </a:r>
          </a:p>
          <a:p>
            <a:pPr lvl="1"/>
            <a:r>
              <a:rPr lang="en-US" dirty="0" smtClean="0"/>
              <a:t>If using ranges, make sure they don’t overlap</a:t>
            </a:r>
          </a:p>
          <a:p>
            <a:pPr lvl="1"/>
            <a:r>
              <a:rPr lang="en-US" dirty="0" smtClean="0"/>
              <a:t>Avoid asking for the same data in more than one question</a:t>
            </a:r>
          </a:p>
          <a:p>
            <a:pPr lvl="1"/>
            <a:r>
              <a:rPr lang="en-US" dirty="0" smtClean="0"/>
              <a:t>Short, to the point questions</a:t>
            </a:r>
          </a:p>
          <a:p>
            <a:pPr lvl="1"/>
            <a:r>
              <a:rPr lang="en-US" dirty="0" smtClean="0"/>
              <a:t>Ask only for information relevant to the study</a:t>
            </a:r>
          </a:p>
          <a:p>
            <a:pPr lvl="2"/>
            <a:r>
              <a:rPr lang="en-US" dirty="0" smtClean="0"/>
              <a:t>Know ahead of time what you’ll do with each data point</a:t>
            </a:r>
          </a:p>
          <a:p>
            <a:pPr lvl="2"/>
            <a:r>
              <a:rPr lang="en-US" dirty="0" smtClean="0"/>
              <a:t>Relevant to the research question</a:t>
            </a:r>
          </a:p>
        </p:txBody>
      </p:sp>
    </p:spTree>
    <p:extLst>
      <p:ext uri="{BB962C8B-B14F-4D97-AF65-F5344CB8AC3E}">
        <p14:creationId xmlns:p14="http://schemas.microsoft.com/office/powerpoint/2010/main" val="124625849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Survey Instrument</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normAutofit lnSpcReduction="10000"/>
          </a:bodyPr>
          <a:lstStyle/>
          <a:p>
            <a:r>
              <a:rPr lang="en-US" dirty="0" smtClean="0">
                <a:latin typeface="Times New Roman" panose="02020603050405020304" pitchFamily="18" charset="0"/>
                <a:cs typeface="Times New Roman" panose="02020603050405020304" pitchFamily="18" charset="0"/>
              </a:rPr>
              <a:t>Items that provide the data for the investigation</a:t>
            </a:r>
          </a:p>
          <a:p>
            <a:r>
              <a:rPr lang="en-US" dirty="0" smtClean="0">
                <a:latin typeface="Times New Roman" panose="02020603050405020304" pitchFamily="18" charset="0"/>
                <a:cs typeface="Times New Roman" panose="02020603050405020304" pitchFamily="18" charset="0"/>
              </a:rPr>
              <a:t>Items must be short, clear, exact, understandable and answerable</a:t>
            </a:r>
          </a:p>
          <a:p>
            <a:r>
              <a:rPr lang="en-US" dirty="0" smtClean="0">
                <a:latin typeface="Times New Roman" panose="02020603050405020304" pitchFamily="18" charset="0"/>
                <a:cs typeface="Times New Roman" panose="02020603050405020304" pitchFamily="18" charset="0"/>
              </a:rPr>
              <a:t>Is a survey already available that addresses your RQ?</a:t>
            </a:r>
          </a:p>
          <a:p>
            <a:r>
              <a:rPr lang="en-US" dirty="0" smtClean="0">
                <a:latin typeface="Times New Roman" panose="02020603050405020304" pitchFamily="18" charset="0"/>
                <a:cs typeface="Times New Roman" panose="02020603050405020304" pitchFamily="18" charset="0"/>
              </a:rPr>
              <a:t>Brainstorm a significant list, then edit delete, combine, categorize and develop specific items that address the RQ</a:t>
            </a:r>
          </a:p>
          <a:p>
            <a:r>
              <a:rPr lang="en-US" dirty="0" smtClean="0">
                <a:latin typeface="Times New Roman" panose="02020603050405020304" pitchFamily="18" charset="0"/>
                <a:cs typeface="Times New Roman" panose="02020603050405020304" pitchFamily="18" charset="0"/>
              </a:rPr>
              <a:t>Format</a:t>
            </a:r>
          </a:p>
          <a:p>
            <a:pPr lvl="1"/>
            <a:r>
              <a:rPr lang="en-US" dirty="0" smtClean="0">
                <a:latin typeface="Times New Roman" panose="02020603050405020304" pitchFamily="18" charset="0"/>
                <a:cs typeface="Times New Roman" panose="02020603050405020304" pitchFamily="18" charset="0"/>
              </a:rPr>
              <a:t>Structured (closed response)</a:t>
            </a:r>
          </a:p>
          <a:p>
            <a:pPr lvl="1"/>
            <a:r>
              <a:rPr lang="en-US" dirty="0" smtClean="0">
                <a:latin typeface="Times New Roman" panose="02020603050405020304" pitchFamily="18" charset="0"/>
                <a:cs typeface="Times New Roman" panose="02020603050405020304" pitchFamily="18" charset="0"/>
              </a:rPr>
              <a:t>Unstructured (open-ended)</a:t>
            </a:r>
          </a:p>
          <a:p>
            <a:r>
              <a:rPr lang="en-US" dirty="0" smtClean="0">
                <a:latin typeface="Times New Roman" panose="02020603050405020304" pitchFamily="18" charset="0"/>
                <a:cs typeface="Times New Roman" panose="02020603050405020304" pitchFamily="18" charset="0"/>
              </a:rPr>
              <a:t>Try to eliminate interpretation errors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8686751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Survey Instrument</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latin typeface="Times New Roman" panose="02020603050405020304" pitchFamily="18" charset="0"/>
                <a:cs typeface="Times New Roman" panose="02020603050405020304" pitchFamily="18" charset="0"/>
              </a:rPr>
              <a:t>Ranking questions</a:t>
            </a:r>
          </a:p>
          <a:p>
            <a:pPr lvl="1"/>
            <a:r>
              <a:rPr lang="en-US" dirty="0" smtClean="0">
                <a:latin typeface="Times New Roman" panose="02020603050405020304" pitchFamily="18" charset="0"/>
                <a:cs typeface="Times New Roman" panose="02020603050405020304" pitchFamily="18" charset="0"/>
              </a:rPr>
              <a:t>Ensure the ranking numbers are defined (like the affective assessment)</a:t>
            </a:r>
          </a:p>
          <a:p>
            <a:pPr lvl="1"/>
            <a:r>
              <a:rPr lang="en-US" dirty="0" smtClean="0">
                <a:latin typeface="Times New Roman" panose="02020603050405020304" pitchFamily="18" charset="0"/>
                <a:cs typeface="Times New Roman" panose="02020603050405020304" pitchFamily="18" charset="0"/>
              </a:rPr>
              <a:t>Specify if all items should be ranked</a:t>
            </a:r>
          </a:p>
          <a:p>
            <a:pPr lvl="1"/>
            <a:r>
              <a:rPr lang="en-US" dirty="0" smtClean="0">
                <a:latin typeface="Times New Roman" panose="02020603050405020304" pitchFamily="18" charset="0"/>
                <a:cs typeface="Times New Roman" panose="02020603050405020304" pitchFamily="18" charset="0"/>
              </a:rPr>
              <a:t>Make sure instructions are very clear</a:t>
            </a:r>
          </a:p>
          <a:p>
            <a:pPr lvl="1"/>
            <a:r>
              <a:rPr lang="en-US" dirty="0" smtClean="0">
                <a:latin typeface="Times New Roman" panose="02020603050405020304" pitchFamily="18" charset="0"/>
                <a:cs typeface="Times New Roman" panose="02020603050405020304" pitchFamily="18" charset="0"/>
              </a:rPr>
              <a:t>Consistent format</a:t>
            </a:r>
          </a:p>
          <a:p>
            <a:r>
              <a:rPr lang="en-US" dirty="0" smtClean="0">
                <a:latin typeface="Times New Roman" panose="02020603050405020304" pitchFamily="18" charset="0"/>
                <a:cs typeface="Times New Roman" panose="02020603050405020304" pitchFamily="18" charset="0"/>
              </a:rPr>
              <a:t>Likert scales</a:t>
            </a:r>
          </a:p>
          <a:p>
            <a:pPr lvl="1"/>
            <a:r>
              <a:rPr lang="en-US" dirty="0" smtClean="0">
                <a:latin typeface="Times New Roman" panose="02020603050405020304" pitchFamily="18" charset="0"/>
                <a:cs typeface="Times New Roman" panose="02020603050405020304" pitchFamily="18" charset="0"/>
              </a:rPr>
              <a:t>Ordinal scale used to gather opinions</a:t>
            </a:r>
          </a:p>
          <a:p>
            <a:pPr lvl="1"/>
            <a:r>
              <a:rPr lang="en-US" dirty="0" smtClean="0">
                <a:latin typeface="Times New Roman" panose="02020603050405020304" pitchFamily="18" charset="0"/>
                <a:cs typeface="Times New Roman" panose="02020603050405020304" pitchFamily="18" charset="0"/>
              </a:rPr>
              <a:t>Strongly agree to strongly disagree</a:t>
            </a:r>
          </a:p>
          <a:p>
            <a:pPr lvl="1"/>
            <a:r>
              <a:rPr lang="en-US" dirty="0" smtClean="0">
                <a:latin typeface="Times New Roman" panose="02020603050405020304" pitchFamily="18" charset="0"/>
                <a:cs typeface="Times New Roman" panose="02020603050405020304" pitchFamily="18" charset="0"/>
              </a:rPr>
              <a:t>Ensure the question can be answered by the scale used</a:t>
            </a:r>
          </a:p>
          <a:p>
            <a:pPr lvl="1"/>
            <a:r>
              <a:rPr lang="en-US" dirty="0" smtClean="0">
                <a:latin typeface="Times New Roman" panose="02020603050405020304" pitchFamily="18" charset="0"/>
                <a:cs typeface="Times New Roman" panose="02020603050405020304" pitchFamily="18" charset="0"/>
              </a:rPr>
              <a:t>An item must address only one idea or concept</a:t>
            </a:r>
          </a:p>
          <a:p>
            <a:pPr lvl="1"/>
            <a:r>
              <a:rPr lang="en-US" dirty="0" smtClean="0">
                <a:latin typeface="Times New Roman" panose="02020603050405020304" pitchFamily="18" charset="0"/>
                <a:cs typeface="Times New Roman" panose="02020603050405020304" pitchFamily="18" charset="0"/>
              </a:rPr>
              <a:t>Equal number of positive and negative response choices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1280101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Putting the Survey Together</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lstStyle/>
          <a:p>
            <a:r>
              <a:rPr lang="en-US" dirty="0" smtClean="0">
                <a:latin typeface="Times New Roman" panose="02020603050405020304" pitchFamily="18" charset="0"/>
                <a:cs typeface="Times New Roman" panose="02020603050405020304" pitchFamily="18" charset="0"/>
              </a:rPr>
              <a:t>Introduction</a:t>
            </a:r>
          </a:p>
          <a:p>
            <a:r>
              <a:rPr lang="en-US" dirty="0" smtClean="0">
                <a:latin typeface="Times New Roman" panose="02020603050405020304" pitchFamily="18" charset="0"/>
                <a:cs typeface="Times New Roman" panose="02020603050405020304" pitchFamily="18" charset="0"/>
              </a:rPr>
              <a:t>Organize questions so items are grouped</a:t>
            </a:r>
          </a:p>
          <a:p>
            <a:r>
              <a:rPr lang="en-US" dirty="0" smtClean="0">
                <a:latin typeface="Times New Roman" panose="02020603050405020304" pitchFamily="18" charset="0"/>
                <a:cs typeface="Times New Roman" panose="02020603050405020304" pitchFamily="18" charset="0"/>
              </a:rPr>
              <a:t>Demographic questions are often put last, so they are easily answered after the survey has been finished</a:t>
            </a:r>
          </a:p>
          <a:p>
            <a:r>
              <a:rPr lang="en-US" dirty="0" smtClean="0">
                <a:latin typeface="Times New Roman" panose="02020603050405020304" pitchFamily="18" charset="0"/>
                <a:cs typeface="Times New Roman" panose="02020603050405020304" pitchFamily="18" charset="0"/>
              </a:rPr>
              <a:t>Ensure the method of submission is clear</a:t>
            </a:r>
          </a:p>
          <a:p>
            <a:r>
              <a:rPr lang="en-US" dirty="0" smtClean="0">
                <a:latin typeface="Times New Roman" panose="02020603050405020304" pitchFamily="18" charset="0"/>
                <a:cs typeface="Times New Roman" panose="02020603050405020304" pitchFamily="18" charset="0"/>
              </a:rPr>
              <a:t>Proofread, have someone else proofread</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56609500"/>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Pilot Testing</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normAutofit lnSpcReduction="10000"/>
          </a:bodyPr>
          <a:lstStyle/>
          <a:p>
            <a:r>
              <a:rPr lang="en-US" dirty="0" smtClean="0">
                <a:latin typeface="Times New Roman" panose="02020603050405020304" pitchFamily="18" charset="0"/>
                <a:cs typeface="Times New Roman" panose="02020603050405020304" pitchFamily="18" charset="0"/>
              </a:rPr>
              <a:t>Allows for question clarification, </a:t>
            </a:r>
            <a:r>
              <a:rPr lang="en-US" dirty="0" err="1" smtClean="0">
                <a:latin typeface="Times New Roman" panose="02020603050405020304" pitchFamily="18" charset="0"/>
                <a:cs typeface="Times New Roman" panose="02020603050405020304" pitchFamily="18" charset="0"/>
              </a:rPr>
              <a:t>understandibility</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Are there too many items?</a:t>
            </a:r>
          </a:p>
          <a:p>
            <a:r>
              <a:rPr lang="en-US" dirty="0" smtClean="0">
                <a:latin typeface="Times New Roman" panose="02020603050405020304" pitchFamily="18" charset="0"/>
                <a:cs typeface="Times New Roman" panose="02020603050405020304" pitchFamily="18" charset="0"/>
              </a:rPr>
              <a:t>Time needed too long?</a:t>
            </a:r>
          </a:p>
          <a:p>
            <a:r>
              <a:rPr lang="en-US" dirty="0" smtClean="0">
                <a:latin typeface="Times New Roman" panose="02020603050405020304" pitchFamily="18" charset="0"/>
                <a:cs typeface="Times New Roman" panose="02020603050405020304" pitchFamily="18" charset="0"/>
              </a:rPr>
              <a:t>Items clear, concise and easy to understand?</a:t>
            </a:r>
          </a:p>
          <a:p>
            <a:r>
              <a:rPr lang="en-US" dirty="0" smtClean="0">
                <a:latin typeface="Times New Roman" panose="02020603050405020304" pitchFamily="18" charset="0"/>
                <a:cs typeface="Times New Roman" panose="02020603050405020304" pitchFamily="18" charset="0"/>
              </a:rPr>
              <a:t>Responses appropriate for the item?</a:t>
            </a:r>
          </a:p>
          <a:p>
            <a:r>
              <a:rPr lang="en-US" dirty="0" smtClean="0">
                <a:latin typeface="Times New Roman" panose="02020603050405020304" pitchFamily="18" charset="0"/>
                <a:cs typeface="Times New Roman" panose="02020603050405020304" pitchFamily="18" charset="0"/>
              </a:rPr>
              <a:t>Directions understandable?</a:t>
            </a:r>
          </a:p>
          <a:p>
            <a:r>
              <a:rPr lang="en-US" dirty="0" smtClean="0">
                <a:latin typeface="Times New Roman" panose="02020603050405020304" pitchFamily="18" charset="0"/>
                <a:cs typeface="Times New Roman" panose="02020603050405020304" pitchFamily="18" charset="0"/>
              </a:rPr>
              <a:t>Does the survey provide the data sought by the RQ?</a:t>
            </a:r>
          </a:p>
          <a:p>
            <a:r>
              <a:rPr lang="en-US" dirty="0" smtClean="0">
                <a:latin typeface="Times New Roman" panose="02020603050405020304" pitchFamily="18" charset="0"/>
                <a:cs typeface="Times New Roman" panose="02020603050405020304" pitchFamily="18" charset="0"/>
              </a:rPr>
              <a:t>Any bias or leading questions?</a:t>
            </a:r>
          </a:p>
          <a:p>
            <a:r>
              <a:rPr lang="en-US" dirty="0" smtClean="0">
                <a:latin typeface="Times New Roman" panose="02020603050405020304" pitchFamily="18" charset="0"/>
                <a:cs typeface="Times New Roman" panose="02020603050405020304" pitchFamily="18" charset="0"/>
              </a:rPr>
              <a:t>Is the format visually pleasing?</a:t>
            </a:r>
          </a:p>
          <a:p>
            <a:r>
              <a:rPr lang="en-US" dirty="0" smtClean="0">
                <a:latin typeface="Times New Roman" panose="02020603050405020304" pitchFamily="18" charset="0"/>
                <a:cs typeface="Times New Roman" panose="02020603050405020304" pitchFamily="18" charset="0"/>
              </a:rPr>
              <a:t>Are there suggestions for improvement?</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1761277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Number of Subjects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lstStyle/>
          <a:p>
            <a:r>
              <a:rPr lang="en-US" dirty="0" smtClean="0">
                <a:latin typeface="Times New Roman" panose="02020603050405020304" pitchFamily="18" charset="0"/>
                <a:cs typeface="Times New Roman" panose="02020603050405020304" pitchFamily="18" charset="0"/>
              </a:rPr>
              <a:t>If the population is small, survey all</a:t>
            </a:r>
          </a:p>
          <a:p>
            <a:r>
              <a:rPr lang="en-US" dirty="0" smtClean="0">
                <a:latin typeface="Times New Roman" panose="02020603050405020304" pitchFamily="18" charset="0"/>
                <a:cs typeface="Times New Roman" panose="02020603050405020304" pitchFamily="18" charset="0"/>
              </a:rPr>
              <a:t>Sampling:</a:t>
            </a:r>
          </a:p>
          <a:p>
            <a:pPr lvl="1"/>
            <a:r>
              <a:rPr lang="en-US" dirty="0" smtClean="0">
                <a:latin typeface="Times New Roman" panose="02020603050405020304" pitchFamily="18" charset="0"/>
                <a:cs typeface="Times New Roman" panose="02020603050405020304" pitchFamily="18" charset="0"/>
              </a:rPr>
              <a:t>Convenience</a:t>
            </a:r>
          </a:p>
          <a:p>
            <a:pPr lvl="1"/>
            <a:r>
              <a:rPr lang="en-US" dirty="0" smtClean="0">
                <a:latin typeface="Times New Roman" panose="02020603050405020304" pitchFamily="18" charset="0"/>
                <a:cs typeface="Times New Roman" panose="02020603050405020304" pitchFamily="18" charset="0"/>
              </a:rPr>
              <a:t>Stratified</a:t>
            </a:r>
          </a:p>
          <a:p>
            <a:pPr lvl="1"/>
            <a:r>
              <a:rPr lang="en-US" dirty="0" smtClean="0">
                <a:latin typeface="Times New Roman" panose="02020603050405020304" pitchFamily="18" charset="0"/>
                <a:cs typeface="Times New Roman" panose="02020603050405020304" pitchFamily="18" charset="0"/>
              </a:rPr>
              <a:t>Random</a:t>
            </a:r>
          </a:p>
          <a:p>
            <a:r>
              <a:rPr lang="en-US" dirty="0" smtClean="0">
                <a:latin typeface="Times New Roman" panose="02020603050405020304" pitchFamily="18" charset="0"/>
                <a:cs typeface="Times New Roman" panose="02020603050405020304" pitchFamily="18" charset="0"/>
              </a:rPr>
              <a:t>Consider cost</a:t>
            </a:r>
          </a:p>
          <a:p>
            <a:r>
              <a:rPr lang="en-US" dirty="0" smtClean="0">
                <a:latin typeface="Times New Roman" panose="02020603050405020304" pitchFamily="18" charset="0"/>
                <a:cs typeface="Times New Roman" panose="02020603050405020304" pitchFamily="18" charset="0"/>
              </a:rPr>
              <a:t>May be calculated using sample size programs, based on Confidence level (usually 95) and Confidence interval</a:t>
            </a:r>
          </a:p>
          <a:p>
            <a:pPr lvl="1"/>
            <a:r>
              <a:rPr lang="en-US" dirty="0">
                <a:latin typeface="Times New Roman" panose="02020603050405020304" pitchFamily="18" charset="0"/>
                <a:cs typeface="Times New Roman" panose="02020603050405020304" pitchFamily="18" charset="0"/>
              </a:rPr>
              <a:t>http://www.surveysystem.com/sscalc.htm</a:t>
            </a:r>
          </a:p>
        </p:txBody>
      </p:sp>
    </p:spTree>
    <p:extLst>
      <p:ext uri="{BB962C8B-B14F-4D97-AF65-F5344CB8AC3E}">
        <p14:creationId xmlns:p14="http://schemas.microsoft.com/office/powerpoint/2010/main" val="20199603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itle 1"/>
          <p:cNvSpPr>
            <a:spLocks noGrp="1"/>
          </p:cNvSpPr>
          <p:nvPr>
            <p:ph type="title"/>
          </p:nvPr>
        </p:nvSpPr>
        <p:spPr/>
        <p:txBody>
          <a:bodyPr/>
          <a:lstStyle/>
          <a:p>
            <a:r>
              <a:rPr lang="en-US" altLang="en-US" smtClean="0"/>
              <a:t>Samples and Populations</a:t>
            </a:r>
          </a:p>
        </p:txBody>
      </p:sp>
      <p:sp>
        <p:nvSpPr>
          <p:cNvPr id="117763" name="Content Placeholder 2"/>
          <p:cNvSpPr>
            <a:spLocks noGrp="1"/>
          </p:cNvSpPr>
          <p:nvPr>
            <p:ph idx="1"/>
          </p:nvPr>
        </p:nvSpPr>
        <p:spPr/>
        <p:txBody>
          <a:bodyPr/>
          <a:lstStyle/>
          <a:p>
            <a:r>
              <a:rPr lang="en-US" altLang="en-US" smtClean="0"/>
              <a:t>Population: entire collection of cases as defined by a set of criteria</a:t>
            </a:r>
          </a:p>
          <a:p>
            <a:r>
              <a:rPr lang="en-US" altLang="en-US" smtClean="0"/>
              <a:t>Accessible population: the population available to the investigator</a:t>
            </a:r>
          </a:p>
          <a:p>
            <a:r>
              <a:rPr lang="en-US" altLang="en-US" smtClean="0"/>
              <a:t>Target population: the population to which the research results are intended to be generalized</a:t>
            </a:r>
          </a:p>
          <a:p>
            <a:endParaRPr lang="en-US" altLang="en-US" smtClean="0"/>
          </a:p>
        </p:txBody>
      </p:sp>
    </p:spTree>
    <p:extLst>
      <p:ext uri="{BB962C8B-B14F-4D97-AF65-F5344CB8AC3E}">
        <p14:creationId xmlns:p14="http://schemas.microsoft.com/office/powerpoint/2010/main" val="2757263130"/>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Title 1"/>
          <p:cNvSpPr>
            <a:spLocks noGrp="1"/>
          </p:cNvSpPr>
          <p:nvPr>
            <p:ph type="title"/>
          </p:nvPr>
        </p:nvSpPr>
        <p:spPr/>
        <p:txBody>
          <a:bodyPr/>
          <a:lstStyle/>
          <a:p>
            <a:r>
              <a:rPr lang="en-US" altLang="en-US" smtClean="0"/>
              <a:t>Sample</a:t>
            </a:r>
          </a:p>
        </p:txBody>
      </p:sp>
      <p:sp>
        <p:nvSpPr>
          <p:cNvPr id="118787" name="Content Placeholder 2"/>
          <p:cNvSpPr>
            <a:spLocks noGrp="1"/>
          </p:cNvSpPr>
          <p:nvPr>
            <p:ph idx="1"/>
          </p:nvPr>
        </p:nvSpPr>
        <p:spPr/>
        <p:txBody>
          <a:bodyPr/>
          <a:lstStyle/>
          <a:p>
            <a:r>
              <a:rPr lang="en-US" altLang="en-US" smtClean="0"/>
              <a:t>Samples are used to save time and money</a:t>
            </a:r>
          </a:p>
          <a:p>
            <a:r>
              <a:rPr lang="en-US" altLang="en-US" smtClean="0"/>
              <a:t>Measurements from a sample can be generalized to the target population</a:t>
            </a:r>
          </a:p>
          <a:p>
            <a:r>
              <a:rPr lang="en-US" altLang="en-US" smtClean="0"/>
              <a:t>Important to assure that the sample represents the target population</a:t>
            </a:r>
          </a:p>
          <a:p>
            <a:endParaRPr lang="en-US" altLang="en-US" smtClean="0"/>
          </a:p>
        </p:txBody>
      </p:sp>
    </p:spTree>
    <p:extLst>
      <p:ext uri="{BB962C8B-B14F-4D97-AF65-F5344CB8AC3E}">
        <p14:creationId xmlns:p14="http://schemas.microsoft.com/office/powerpoint/2010/main" val="89868035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Title 1"/>
          <p:cNvSpPr>
            <a:spLocks noGrp="1"/>
          </p:cNvSpPr>
          <p:nvPr>
            <p:ph type="title"/>
          </p:nvPr>
        </p:nvSpPr>
        <p:spPr/>
        <p:txBody>
          <a:bodyPr/>
          <a:lstStyle/>
          <a:p>
            <a:r>
              <a:rPr lang="en-US" altLang="en-US" smtClean="0"/>
              <a:t>Sampling Rules</a:t>
            </a:r>
          </a:p>
        </p:txBody>
      </p:sp>
      <p:sp>
        <p:nvSpPr>
          <p:cNvPr id="3" name="Content Placeholder 2"/>
          <p:cNvSpPr>
            <a:spLocks noGrp="1"/>
          </p:cNvSpPr>
          <p:nvPr>
            <p:ph idx="1"/>
          </p:nvPr>
        </p:nvSpPr>
        <p:spPr/>
        <p:txBody>
          <a:bodyPr rtlCol="0">
            <a:normAutofit/>
          </a:bodyPr>
          <a:lstStyle/>
          <a:p>
            <a:pPr fontAlgn="auto">
              <a:spcAft>
                <a:spcPts val="0"/>
              </a:spcAft>
              <a:defRPr/>
            </a:pPr>
            <a:r>
              <a:rPr lang="en-US" dirty="0" smtClean="0"/>
              <a:t>Populations are defined by the researcher and must be clearly specified</a:t>
            </a:r>
          </a:p>
          <a:p>
            <a:pPr fontAlgn="auto">
              <a:spcAft>
                <a:spcPts val="0"/>
              </a:spcAft>
              <a:defRPr/>
            </a:pPr>
            <a:r>
              <a:rPr lang="en-US" dirty="0" smtClean="0"/>
              <a:t>Populations need not be large in number</a:t>
            </a:r>
          </a:p>
          <a:p>
            <a:pPr fontAlgn="auto">
              <a:spcAft>
                <a:spcPts val="0"/>
              </a:spcAft>
              <a:defRPr/>
            </a:pPr>
            <a:r>
              <a:rPr lang="en-US" dirty="0" smtClean="0"/>
              <a:t>Accessible population must be clearly described, since the accessible population 	determines the true target population</a:t>
            </a:r>
          </a:p>
          <a:p>
            <a:pPr fontAlgn="auto">
              <a:spcAft>
                <a:spcPts val="0"/>
              </a:spcAft>
              <a:defRPr/>
            </a:pPr>
            <a:r>
              <a:rPr lang="en-US" dirty="0" smtClean="0"/>
              <a:t>Sample size effects the precision of estimates. Correct sample size increases the probability for correct research conclusions even with small sample sizes</a:t>
            </a:r>
          </a:p>
        </p:txBody>
      </p:sp>
    </p:spTree>
    <p:extLst>
      <p:ext uri="{BB962C8B-B14F-4D97-AF65-F5344CB8AC3E}">
        <p14:creationId xmlns:p14="http://schemas.microsoft.com/office/powerpoint/2010/main" val="167230976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Title 1"/>
          <p:cNvSpPr>
            <a:spLocks noGrp="1"/>
          </p:cNvSpPr>
          <p:nvPr>
            <p:ph type="title"/>
          </p:nvPr>
        </p:nvSpPr>
        <p:spPr/>
        <p:txBody>
          <a:bodyPr/>
          <a:lstStyle/>
          <a:p>
            <a:r>
              <a:rPr lang="en-US" altLang="en-US" smtClean="0"/>
              <a:t>Sampling Methods</a:t>
            </a:r>
          </a:p>
        </p:txBody>
      </p:sp>
      <p:sp>
        <p:nvSpPr>
          <p:cNvPr id="120835" name="Content Placeholder 2"/>
          <p:cNvSpPr>
            <a:spLocks noGrp="1"/>
          </p:cNvSpPr>
          <p:nvPr>
            <p:ph idx="1"/>
          </p:nvPr>
        </p:nvSpPr>
        <p:spPr/>
        <p:txBody>
          <a:bodyPr/>
          <a:lstStyle/>
          <a:p>
            <a:r>
              <a:rPr lang="en-US" altLang="en-US" smtClean="0"/>
              <a:t>Non probability samples: non-random sampling, convenience or accidental sample</a:t>
            </a:r>
          </a:p>
          <a:p>
            <a:pPr lvl="1"/>
            <a:r>
              <a:rPr lang="en-US" altLang="en-US" smtClean="0"/>
              <a:t>The first 20 cases that meet inclusion criteria</a:t>
            </a:r>
          </a:p>
          <a:p>
            <a:r>
              <a:rPr lang="en-US" altLang="en-US" smtClean="0"/>
              <a:t>Probability sampling: based on random selection; essential for the use of inferential statistics to test hypotheses</a:t>
            </a:r>
          </a:p>
          <a:p>
            <a:pPr lvl="1"/>
            <a:r>
              <a:rPr lang="en-US" altLang="en-US" smtClean="0"/>
              <a:t>Relies on methods of random sampling</a:t>
            </a:r>
          </a:p>
          <a:p>
            <a:endParaRPr lang="en-US" altLang="en-US" smtClean="0"/>
          </a:p>
        </p:txBody>
      </p:sp>
    </p:spTree>
    <p:extLst>
      <p:ext uri="{BB962C8B-B14F-4D97-AF65-F5344CB8AC3E}">
        <p14:creationId xmlns:p14="http://schemas.microsoft.com/office/powerpoint/2010/main" val="106545914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Title 1"/>
          <p:cNvSpPr>
            <a:spLocks noGrp="1"/>
          </p:cNvSpPr>
          <p:nvPr>
            <p:ph type="title"/>
          </p:nvPr>
        </p:nvSpPr>
        <p:spPr/>
        <p:txBody>
          <a:bodyPr/>
          <a:lstStyle/>
          <a:p>
            <a:r>
              <a:rPr lang="en-US" altLang="en-US" smtClean="0"/>
              <a:t>Methods of Random Sampling</a:t>
            </a:r>
          </a:p>
        </p:txBody>
      </p:sp>
      <p:sp>
        <p:nvSpPr>
          <p:cNvPr id="3" name="Content Placeholder 2"/>
          <p:cNvSpPr>
            <a:spLocks noGrp="1"/>
          </p:cNvSpPr>
          <p:nvPr>
            <p:ph idx="1"/>
          </p:nvPr>
        </p:nvSpPr>
        <p:spPr/>
        <p:txBody>
          <a:bodyPr rtlCol="0">
            <a:normAutofit fontScale="92500" lnSpcReduction="10000"/>
          </a:bodyPr>
          <a:lstStyle/>
          <a:p>
            <a:pPr fontAlgn="auto">
              <a:spcAft>
                <a:spcPts val="0"/>
              </a:spcAft>
              <a:defRPr/>
            </a:pPr>
            <a:r>
              <a:rPr lang="en-US" dirty="0" smtClean="0"/>
              <a:t>Simple random sampling</a:t>
            </a:r>
          </a:p>
          <a:p>
            <a:pPr lvl="1" fontAlgn="auto">
              <a:spcAft>
                <a:spcPts val="0"/>
              </a:spcAft>
              <a:defRPr/>
            </a:pPr>
            <a:r>
              <a:rPr lang="en-US" dirty="0" smtClean="0"/>
              <a:t>every unit in the population has an equal chance of being selected</a:t>
            </a:r>
          </a:p>
          <a:p>
            <a:pPr lvl="1" fontAlgn="auto">
              <a:spcAft>
                <a:spcPts val="0"/>
              </a:spcAft>
              <a:defRPr/>
            </a:pPr>
            <a:r>
              <a:rPr lang="en-US" dirty="0" smtClean="0"/>
              <a:t>number every unit in the population, then use a table of random numbers </a:t>
            </a:r>
          </a:p>
          <a:p>
            <a:pPr fontAlgn="auto">
              <a:spcAft>
                <a:spcPts val="0"/>
              </a:spcAft>
              <a:defRPr/>
            </a:pPr>
            <a:r>
              <a:rPr lang="en-US" dirty="0" smtClean="0"/>
              <a:t>Stratified sampling</a:t>
            </a:r>
          </a:p>
          <a:p>
            <a:pPr lvl="1" fontAlgn="auto">
              <a:spcAft>
                <a:spcPts val="0"/>
              </a:spcAft>
              <a:defRPr/>
            </a:pPr>
            <a:r>
              <a:rPr lang="en-US" dirty="0" smtClean="0"/>
              <a:t>used when the population needs to be subdivided</a:t>
            </a:r>
          </a:p>
          <a:p>
            <a:pPr fontAlgn="auto">
              <a:spcAft>
                <a:spcPts val="0"/>
              </a:spcAft>
              <a:defRPr/>
            </a:pPr>
            <a:r>
              <a:rPr lang="en-US" dirty="0" smtClean="0"/>
              <a:t>Systematic sampling</a:t>
            </a:r>
          </a:p>
          <a:p>
            <a:pPr lvl="1" fontAlgn="auto">
              <a:spcAft>
                <a:spcPts val="0"/>
              </a:spcAft>
              <a:defRPr/>
            </a:pPr>
            <a:r>
              <a:rPr lang="en-US" dirty="0" smtClean="0"/>
              <a:t>random sample where the population is N and the desired sample size is n and the sample interval is K, the sample size is N/n, and the sample is randomly started at K</a:t>
            </a:r>
          </a:p>
          <a:p>
            <a:pPr fontAlgn="auto">
              <a:spcAft>
                <a:spcPts val="0"/>
              </a:spcAft>
              <a:defRPr/>
            </a:pPr>
            <a:r>
              <a:rPr lang="en-US" dirty="0" smtClean="0"/>
              <a:t>Cluster sampling: random selection of intact groups within a population of groups</a:t>
            </a:r>
          </a:p>
          <a:p>
            <a:pPr fontAlgn="auto">
              <a:spcAft>
                <a:spcPts val="0"/>
              </a:spcAft>
              <a:defRPr/>
            </a:pPr>
            <a:endParaRPr lang="en-US" dirty="0" smtClean="0"/>
          </a:p>
        </p:txBody>
      </p:sp>
    </p:spTree>
    <p:extLst>
      <p:ext uri="{BB962C8B-B14F-4D97-AF65-F5344CB8AC3E}">
        <p14:creationId xmlns:p14="http://schemas.microsoft.com/office/powerpoint/2010/main" val="1708512477"/>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Statistics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lstStyle/>
          <a:p>
            <a:r>
              <a:rPr lang="en-US" dirty="0" smtClean="0">
                <a:latin typeface="Times New Roman" panose="02020603050405020304" pitchFamily="18" charset="0"/>
                <a:cs typeface="Times New Roman" panose="02020603050405020304" pitchFamily="18" charset="0"/>
              </a:rPr>
              <a:t>Descriptive</a:t>
            </a:r>
          </a:p>
          <a:p>
            <a:pPr lvl="1"/>
            <a:r>
              <a:rPr lang="en-US" dirty="0" smtClean="0">
                <a:latin typeface="Times New Roman" panose="02020603050405020304" pitchFamily="18" charset="0"/>
                <a:cs typeface="Times New Roman" panose="02020603050405020304" pitchFamily="18" charset="0"/>
              </a:rPr>
              <a:t>Mean, median, mode, standard deviation, percentages</a:t>
            </a:r>
          </a:p>
          <a:p>
            <a:r>
              <a:rPr lang="en-US" dirty="0" smtClean="0">
                <a:latin typeface="Times New Roman" panose="02020603050405020304" pitchFamily="18" charset="0"/>
                <a:cs typeface="Times New Roman" panose="02020603050405020304" pitchFamily="18" charset="0"/>
              </a:rPr>
              <a:t>Correlation</a:t>
            </a:r>
          </a:p>
          <a:p>
            <a:pPr lvl="1"/>
            <a:r>
              <a:rPr lang="en-US" dirty="0" smtClean="0">
                <a:latin typeface="Times New Roman" panose="02020603050405020304" pitchFamily="18" charset="0"/>
                <a:cs typeface="Times New Roman" panose="02020603050405020304" pitchFamily="18" charset="0"/>
              </a:rPr>
              <a:t>Pearson’s r, Spearman’s</a:t>
            </a:r>
          </a:p>
          <a:p>
            <a:r>
              <a:rPr lang="en-US" dirty="0" smtClean="0">
                <a:latin typeface="Times New Roman" panose="02020603050405020304" pitchFamily="18" charset="0"/>
                <a:cs typeface="Times New Roman" panose="02020603050405020304" pitchFamily="18" charset="0"/>
              </a:rPr>
              <a:t>Inferential</a:t>
            </a:r>
          </a:p>
          <a:p>
            <a:pPr lvl="1"/>
            <a:r>
              <a:rPr lang="en-US" dirty="0" err="1" smtClean="0">
                <a:latin typeface="Times New Roman" panose="02020603050405020304" pitchFamily="18" charset="0"/>
                <a:cs typeface="Times New Roman" panose="02020603050405020304" pitchFamily="18" charset="0"/>
              </a:rPr>
              <a:t>Ttests</a:t>
            </a:r>
            <a:r>
              <a:rPr lang="en-US" dirty="0" smtClean="0">
                <a:latin typeface="Times New Roman" panose="02020603050405020304" pitchFamily="18" charset="0"/>
                <a:cs typeface="Times New Roman" panose="02020603050405020304" pitchFamily="18" charset="0"/>
              </a:rPr>
              <a:t>, regression, </a:t>
            </a:r>
            <a:r>
              <a:rPr lang="en-US" dirty="0" err="1" smtClean="0">
                <a:latin typeface="Times New Roman" panose="02020603050405020304" pitchFamily="18" charset="0"/>
                <a:cs typeface="Times New Roman" panose="02020603050405020304" pitchFamily="18" charset="0"/>
              </a:rPr>
              <a:t>McNemar’s</a:t>
            </a:r>
            <a:r>
              <a:rPr lang="en-US" dirty="0" smtClean="0">
                <a:latin typeface="Times New Roman" panose="02020603050405020304" pitchFamily="18" charset="0"/>
                <a:cs typeface="Times New Roman" panose="02020603050405020304" pitchFamily="18" charset="0"/>
              </a:rPr>
              <a:t>, etc.</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67810552"/>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Analysis</a:t>
            </a:r>
            <a:endParaRPr lang="en-US" dirty="0"/>
          </a:p>
        </p:txBody>
      </p:sp>
      <p:sp>
        <p:nvSpPr>
          <p:cNvPr id="3" name="Content Placeholder 2"/>
          <p:cNvSpPr>
            <a:spLocks noGrp="1"/>
          </p:cNvSpPr>
          <p:nvPr>
            <p:ph sz="quarter" idx="1"/>
          </p:nvPr>
        </p:nvSpPr>
        <p:spPr/>
        <p:txBody>
          <a:bodyPr/>
          <a:lstStyle/>
          <a:p>
            <a:r>
              <a:rPr lang="en-US" dirty="0" smtClean="0"/>
              <a:t>The practitioner must be able to critically analyze research to make decisions regarding diagnosis and therapy</a:t>
            </a:r>
          </a:p>
          <a:p>
            <a:pPr lvl="1"/>
            <a:r>
              <a:rPr lang="en-US" dirty="0" smtClean="0"/>
              <a:t>Know the types of data</a:t>
            </a:r>
          </a:p>
          <a:p>
            <a:pPr lvl="1"/>
            <a:r>
              <a:rPr lang="en-US" dirty="0" smtClean="0"/>
              <a:t>Know how to use and interpret statistical tests</a:t>
            </a:r>
          </a:p>
          <a:p>
            <a:pPr lvl="1"/>
            <a:r>
              <a:rPr lang="en-US" dirty="0" smtClean="0"/>
              <a:t>Know when to choose a given statistical test or know that it is appropriate</a:t>
            </a:r>
            <a:endParaRPr lang="en-US" dirty="0"/>
          </a:p>
        </p:txBody>
      </p:sp>
    </p:spTree>
    <p:extLst>
      <p:ext uri="{BB962C8B-B14F-4D97-AF65-F5344CB8AC3E}">
        <p14:creationId xmlns:p14="http://schemas.microsoft.com/office/powerpoint/2010/main" val="2658049966"/>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Levels of Measurement</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smtClean="0"/>
              <a:t>Nominal data</a:t>
            </a:r>
          </a:p>
          <a:p>
            <a:pPr lvl="1"/>
            <a:r>
              <a:rPr lang="en-US" dirty="0" smtClean="0"/>
              <a:t>Responses are in named groups or categories</a:t>
            </a:r>
          </a:p>
          <a:p>
            <a:pPr lvl="1"/>
            <a:r>
              <a:rPr lang="en-US" dirty="0" smtClean="0"/>
              <a:t>Gender, race, category of severity, RRT/CRT</a:t>
            </a:r>
          </a:p>
          <a:p>
            <a:pPr lvl="1"/>
            <a:r>
              <a:rPr lang="en-US" dirty="0" smtClean="0"/>
              <a:t>Descriptive analysis</a:t>
            </a:r>
          </a:p>
          <a:p>
            <a:pPr lvl="2"/>
            <a:r>
              <a:rPr lang="en-US" dirty="0" smtClean="0"/>
              <a:t>Contingency table, frequencies, metrics for a diagnostic test</a:t>
            </a:r>
          </a:p>
          <a:p>
            <a:pPr lvl="1"/>
            <a:r>
              <a:rPr lang="en-US" dirty="0" smtClean="0"/>
              <a:t>Correlation (kappa and phi)</a:t>
            </a:r>
          </a:p>
          <a:p>
            <a:pPr lvl="1"/>
            <a:r>
              <a:rPr lang="en-US" dirty="0" smtClean="0"/>
              <a:t>Single sample with population</a:t>
            </a:r>
          </a:p>
          <a:p>
            <a:pPr lvl="2"/>
            <a:r>
              <a:rPr lang="en-US" dirty="0" smtClean="0"/>
              <a:t>Binomial test, Z test</a:t>
            </a:r>
          </a:p>
          <a:p>
            <a:pPr lvl="1"/>
            <a:r>
              <a:rPr lang="en-US" dirty="0" smtClean="0"/>
              <a:t>Two samples of unmatched data</a:t>
            </a:r>
          </a:p>
          <a:p>
            <a:pPr lvl="2"/>
            <a:r>
              <a:rPr lang="en-US" dirty="0" smtClean="0"/>
              <a:t>Fisher exact test</a:t>
            </a:r>
          </a:p>
          <a:p>
            <a:pPr lvl="1"/>
            <a:r>
              <a:rPr lang="en-US" dirty="0" smtClean="0"/>
              <a:t>Two samples of matched data</a:t>
            </a:r>
          </a:p>
          <a:p>
            <a:pPr lvl="2"/>
            <a:r>
              <a:rPr lang="en-US" dirty="0" err="1" smtClean="0"/>
              <a:t>McNemar</a:t>
            </a:r>
            <a:r>
              <a:rPr lang="en-US" dirty="0" smtClean="0"/>
              <a:t> test</a:t>
            </a:r>
          </a:p>
          <a:p>
            <a:pPr lvl="1"/>
            <a:r>
              <a:rPr lang="en-US" dirty="0" smtClean="0"/>
              <a:t>Three or more samples of matched data</a:t>
            </a:r>
          </a:p>
          <a:p>
            <a:pPr lvl="2"/>
            <a:r>
              <a:rPr lang="en-US" dirty="0" smtClean="0"/>
              <a:t>Chi squared test</a:t>
            </a:r>
          </a:p>
        </p:txBody>
      </p:sp>
    </p:spTree>
    <p:extLst>
      <p:ext uri="{BB962C8B-B14F-4D97-AF65-F5344CB8AC3E}">
        <p14:creationId xmlns:p14="http://schemas.microsoft.com/office/powerpoint/2010/main" val="3690298733"/>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Levels of Measurement</a:t>
            </a:r>
            <a:endParaRPr lang="en-US" dirty="0"/>
          </a:p>
        </p:txBody>
      </p:sp>
      <p:sp>
        <p:nvSpPr>
          <p:cNvPr id="3" name="Content Placeholder 2"/>
          <p:cNvSpPr>
            <a:spLocks noGrp="1"/>
          </p:cNvSpPr>
          <p:nvPr>
            <p:ph sz="quarter" idx="1"/>
          </p:nvPr>
        </p:nvSpPr>
        <p:spPr/>
        <p:txBody>
          <a:bodyPr/>
          <a:lstStyle/>
          <a:p>
            <a:r>
              <a:rPr lang="en-US" dirty="0" smtClean="0"/>
              <a:t>Ordinal data</a:t>
            </a:r>
          </a:p>
          <a:p>
            <a:pPr lvl="1"/>
            <a:r>
              <a:rPr lang="en-US" dirty="0" smtClean="0"/>
              <a:t>An ordering or ranking between variables</a:t>
            </a:r>
          </a:p>
          <a:p>
            <a:pPr lvl="1"/>
            <a:r>
              <a:rPr lang="en-US" dirty="0" smtClean="0"/>
              <a:t>Distance between variables is not defined</a:t>
            </a:r>
          </a:p>
          <a:p>
            <a:pPr lvl="1"/>
            <a:r>
              <a:rPr lang="en-US" dirty="0" smtClean="0"/>
              <a:t>Subjects indicate degree of agreement/disagreement</a:t>
            </a:r>
          </a:p>
          <a:p>
            <a:pPr lvl="1"/>
            <a:r>
              <a:rPr lang="en-US" dirty="0" smtClean="0"/>
              <a:t>Likert scales</a:t>
            </a:r>
          </a:p>
          <a:p>
            <a:pPr lvl="1"/>
            <a:r>
              <a:rPr lang="en-US" dirty="0" smtClean="0"/>
              <a:t>Verbal frequency scales</a:t>
            </a:r>
          </a:p>
          <a:p>
            <a:pPr lvl="2"/>
            <a:r>
              <a:rPr lang="en-US" dirty="0" smtClean="0"/>
              <a:t>Always, sometimes, never</a:t>
            </a:r>
            <a:endParaRPr lang="en-US" dirty="0"/>
          </a:p>
        </p:txBody>
      </p:sp>
    </p:spTree>
    <p:extLst>
      <p:ext uri="{BB962C8B-B14F-4D97-AF65-F5344CB8AC3E}">
        <p14:creationId xmlns:p14="http://schemas.microsoft.com/office/powerpoint/2010/main" val="3266548778"/>
      </p:ext>
    </p:extLst>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Statistics for Ordinal Data</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a:t>Descriptive analysis</a:t>
            </a:r>
          </a:p>
          <a:p>
            <a:pPr lvl="1"/>
            <a:r>
              <a:rPr lang="en-US" dirty="0"/>
              <a:t>Contingency table, </a:t>
            </a:r>
            <a:r>
              <a:rPr lang="en-US" dirty="0" smtClean="0"/>
              <a:t>frequencies, CI</a:t>
            </a:r>
          </a:p>
          <a:p>
            <a:r>
              <a:rPr lang="en-US" dirty="0" smtClean="0"/>
              <a:t>Correlation and prediction</a:t>
            </a:r>
          </a:p>
          <a:p>
            <a:pPr lvl="1"/>
            <a:r>
              <a:rPr lang="en-US" dirty="0" smtClean="0"/>
              <a:t>Spearman rank order correlation</a:t>
            </a:r>
          </a:p>
          <a:p>
            <a:r>
              <a:rPr lang="en-US" dirty="0" smtClean="0"/>
              <a:t>Two samples unmatched data</a:t>
            </a:r>
          </a:p>
          <a:p>
            <a:pPr lvl="1"/>
            <a:r>
              <a:rPr lang="en-US" dirty="0" smtClean="0"/>
              <a:t>Mann-Whitney rank sum test</a:t>
            </a:r>
          </a:p>
          <a:p>
            <a:r>
              <a:rPr lang="en-US" dirty="0" smtClean="0"/>
              <a:t>Two samples matched data</a:t>
            </a:r>
          </a:p>
          <a:p>
            <a:pPr lvl="1"/>
            <a:r>
              <a:rPr lang="en-US" dirty="0" smtClean="0"/>
              <a:t>Wilcoxon signed rank test</a:t>
            </a:r>
          </a:p>
          <a:p>
            <a:r>
              <a:rPr lang="en-US" dirty="0" smtClean="0"/>
              <a:t>Three or more samples unmatched data</a:t>
            </a:r>
          </a:p>
          <a:p>
            <a:pPr lvl="1"/>
            <a:r>
              <a:rPr lang="en-US" dirty="0" err="1" smtClean="0"/>
              <a:t>Kruskall</a:t>
            </a:r>
            <a:r>
              <a:rPr lang="en-US" dirty="0" smtClean="0"/>
              <a:t> Wallace ANOVA</a:t>
            </a:r>
          </a:p>
          <a:p>
            <a:r>
              <a:rPr lang="en-US" dirty="0" smtClean="0"/>
              <a:t>Three or more samples, matched data</a:t>
            </a:r>
          </a:p>
          <a:p>
            <a:pPr lvl="1"/>
            <a:r>
              <a:rPr lang="en-US" dirty="0" smtClean="0"/>
              <a:t>Friedman repeated measures ANOVA &amp; all pairwise multiple comparison procedure</a:t>
            </a:r>
            <a:endParaRPr lang="en-US" dirty="0"/>
          </a:p>
        </p:txBody>
      </p:sp>
    </p:spTree>
    <p:extLst>
      <p:ext uri="{BB962C8B-B14F-4D97-AF65-F5344CB8AC3E}">
        <p14:creationId xmlns:p14="http://schemas.microsoft.com/office/powerpoint/2010/main" val="142730108"/>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Continuous Data</a:t>
            </a:r>
            <a:endParaRPr lang="en-US" dirty="0"/>
          </a:p>
        </p:txBody>
      </p:sp>
      <p:sp>
        <p:nvSpPr>
          <p:cNvPr id="3" name="Content Placeholder 2"/>
          <p:cNvSpPr>
            <a:spLocks noGrp="1"/>
          </p:cNvSpPr>
          <p:nvPr>
            <p:ph sz="quarter" idx="1"/>
          </p:nvPr>
        </p:nvSpPr>
        <p:spPr/>
        <p:txBody>
          <a:bodyPr/>
          <a:lstStyle/>
          <a:p>
            <a:r>
              <a:rPr lang="en-US" dirty="0" smtClean="0"/>
              <a:t>Interval data</a:t>
            </a:r>
          </a:p>
          <a:p>
            <a:pPr lvl="1"/>
            <a:r>
              <a:rPr lang="en-US" dirty="0" smtClean="0"/>
              <a:t>Ordering of data points</a:t>
            </a:r>
          </a:p>
          <a:p>
            <a:pPr lvl="1"/>
            <a:r>
              <a:rPr lang="en-US" dirty="0" smtClean="0"/>
              <a:t>Distance between each points in the same</a:t>
            </a:r>
          </a:p>
          <a:p>
            <a:pPr lvl="1"/>
            <a:r>
              <a:rPr lang="en-US" dirty="0" smtClean="0"/>
              <a:t>No absolute zero</a:t>
            </a:r>
          </a:p>
          <a:p>
            <a:pPr lvl="1"/>
            <a:r>
              <a:rPr lang="en-US" dirty="0" smtClean="0"/>
              <a:t>Centigrade and Fahrenheit</a:t>
            </a:r>
          </a:p>
          <a:p>
            <a:r>
              <a:rPr lang="en-US" dirty="0" smtClean="0"/>
              <a:t>Ratio data</a:t>
            </a:r>
          </a:p>
          <a:p>
            <a:pPr lvl="1"/>
            <a:r>
              <a:rPr lang="en-US" dirty="0"/>
              <a:t>Ordering of data points</a:t>
            </a:r>
          </a:p>
          <a:p>
            <a:pPr lvl="1"/>
            <a:r>
              <a:rPr lang="en-US" dirty="0"/>
              <a:t>Distance between each points in the same</a:t>
            </a:r>
          </a:p>
          <a:p>
            <a:pPr lvl="1"/>
            <a:r>
              <a:rPr lang="en-US" dirty="0" smtClean="0"/>
              <a:t>There is a zero point</a:t>
            </a:r>
          </a:p>
          <a:p>
            <a:pPr lvl="1"/>
            <a:r>
              <a:rPr lang="en-US" dirty="0" smtClean="0"/>
              <a:t>Most all numeric measurements, such as test scores, physical measures</a:t>
            </a:r>
            <a:endParaRPr lang="en-US" dirty="0"/>
          </a:p>
        </p:txBody>
      </p:sp>
    </p:spTree>
    <p:extLst>
      <p:ext uri="{BB962C8B-B14F-4D97-AF65-F5344CB8AC3E}">
        <p14:creationId xmlns:p14="http://schemas.microsoft.com/office/powerpoint/2010/main" val="54072380"/>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Statistics for Continuous Data</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Descriptive</a:t>
            </a:r>
          </a:p>
          <a:p>
            <a:pPr lvl="1"/>
            <a:r>
              <a:rPr lang="en-US" dirty="0" smtClean="0"/>
              <a:t>Contingency table, measures of central tendency, measures of dispersion, CI</a:t>
            </a:r>
          </a:p>
          <a:p>
            <a:r>
              <a:rPr lang="en-US" dirty="0" smtClean="0"/>
              <a:t>Correlation</a:t>
            </a:r>
          </a:p>
          <a:p>
            <a:pPr lvl="1"/>
            <a:r>
              <a:rPr lang="en-US" dirty="0" smtClean="0"/>
              <a:t>Pearson product moment correlation (r), simple and multiple linear regression</a:t>
            </a:r>
          </a:p>
          <a:p>
            <a:r>
              <a:rPr lang="en-US" dirty="0" smtClean="0"/>
              <a:t>Single sample with population</a:t>
            </a:r>
          </a:p>
          <a:p>
            <a:pPr lvl="1"/>
            <a:r>
              <a:rPr lang="en-US" dirty="0" smtClean="0"/>
              <a:t>One sample t test</a:t>
            </a:r>
          </a:p>
          <a:p>
            <a:r>
              <a:rPr lang="en-US" dirty="0" smtClean="0"/>
              <a:t>Two samples unmatched data</a:t>
            </a:r>
          </a:p>
          <a:p>
            <a:pPr lvl="1"/>
            <a:r>
              <a:rPr lang="en-US" dirty="0" smtClean="0"/>
              <a:t>Unpaired t test</a:t>
            </a:r>
          </a:p>
          <a:p>
            <a:r>
              <a:rPr lang="en-US" dirty="0" smtClean="0"/>
              <a:t>Two samples matched data</a:t>
            </a:r>
          </a:p>
          <a:p>
            <a:pPr lvl="1"/>
            <a:r>
              <a:rPr lang="en-US" dirty="0" smtClean="0"/>
              <a:t>Paired t test</a:t>
            </a:r>
          </a:p>
          <a:p>
            <a:pPr lvl="1"/>
            <a:endParaRPr lang="en-US" dirty="0"/>
          </a:p>
        </p:txBody>
      </p:sp>
    </p:spTree>
    <p:extLst>
      <p:ext uri="{BB962C8B-B14F-4D97-AF65-F5344CB8AC3E}">
        <p14:creationId xmlns:p14="http://schemas.microsoft.com/office/powerpoint/2010/main" val="4188450873"/>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Statistics for Continuous Data</a:t>
            </a:r>
          </a:p>
        </p:txBody>
      </p:sp>
      <p:sp>
        <p:nvSpPr>
          <p:cNvPr id="3" name="Content Placeholder 2"/>
          <p:cNvSpPr>
            <a:spLocks noGrp="1"/>
          </p:cNvSpPr>
          <p:nvPr>
            <p:ph sz="quarter" idx="1"/>
          </p:nvPr>
        </p:nvSpPr>
        <p:spPr/>
        <p:txBody>
          <a:bodyPr>
            <a:normAutofit lnSpcReduction="10000"/>
          </a:bodyPr>
          <a:lstStyle/>
          <a:p>
            <a:r>
              <a:rPr lang="en-US" dirty="0" smtClean="0"/>
              <a:t>Three or more samples, unmatched data</a:t>
            </a:r>
          </a:p>
          <a:p>
            <a:pPr lvl="1"/>
            <a:r>
              <a:rPr lang="en-US" dirty="0" smtClean="0"/>
              <a:t>One way ANOVA</a:t>
            </a:r>
          </a:p>
          <a:p>
            <a:pPr lvl="1"/>
            <a:r>
              <a:rPr lang="en-US" dirty="0" smtClean="0"/>
              <a:t>Two-way ANOVA</a:t>
            </a:r>
          </a:p>
          <a:p>
            <a:pPr lvl="1"/>
            <a:r>
              <a:rPr lang="en-US" dirty="0" smtClean="0"/>
              <a:t>Post-hoc test</a:t>
            </a:r>
          </a:p>
          <a:p>
            <a:r>
              <a:rPr lang="en-US" dirty="0" smtClean="0"/>
              <a:t>Three or more samples, matched data</a:t>
            </a:r>
          </a:p>
          <a:p>
            <a:pPr lvl="1"/>
            <a:r>
              <a:rPr lang="en-US" dirty="0" smtClean="0"/>
              <a:t>One way and two way repeated measures ANOVA</a:t>
            </a:r>
          </a:p>
          <a:p>
            <a:pPr lvl="1"/>
            <a:r>
              <a:rPr lang="en-US" dirty="0" smtClean="0"/>
              <a:t>Post hoc test</a:t>
            </a:r>
          </a:p>
          <a:p>
            <a:r>
              <a:rPr lang="en-US" dirty="0" smtClean="0"/>
              <a:t>Normality of data spread</a:t>
            </a:r>
          </a:p>
          <a:p>
            <a:pPr lvl="1"/>
            <a:r>
              <a:rPr lang="en-US" dirty="0" smtClean="0"/>
              <a:t>Kolmogorov-Smirnov test</a:t>
            </a:r>
          </a:p>
          <a:p>
            <a:r>
              <a:rPr lang="en-US" dirty="0" smtClean="0"/>
              <a:t>Equality of variance test</a:t>
            </a:r>
          </a:p>
          <a:p>
            <a:pPr lvl="1"/>
            <a:r>
              <a:rPr lang="en-US" dirty="0" smtClean="0"/>
              <a:t>F ratio test</a:t>
            </a:r>
            <a:endParaRPr lang="en-US" dirty="0"/>
          </a:p>
        </p:txBody>
      </p:sp>
    </p:spTree>
    <p:extLst>
      <p:ext uri="{BB962C8B-B14F-4D97-AF65-F5344CB8AC3E}">
        <p14:creationId xmlns:p14="http://schemas.microsoft.com/office/powerpoint/2010/main" val="1782555868"/>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Descriptive Statistics</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Summarizes data as a first step, followed by inferential statistics</a:t>
            </a:r>
          </a:p>
          <a:p>
            <a:r>
              <a:rPr lang="en-US" dirty="0" smtClean="0"/>
              <a:t>Measures of Central Tendency</a:t>
            </a:r>
          </a:p>
          <a:p>
            <a:pPr lvl="1"/>
            <a:r>
              <a:rPr lang="en-US" dirty="0" smtClean="0"/>
              <a:t>Mean</a:t>
            </a:r>
          </a:p>
          <a:p>
            <a:pPr lvl="2"/>
            <a:r>
              <a:rPr lang="en-US" dirty="0" smtClean="0"/>
              <a:t>Sum of scores divided by the total number of scores</a:t>
            </a:r>
          </a:p>
          <a:p>
            <a:pPr lvl="2"/>
            <a:r>
              <a:rPr lang="en-US" dirty="0" smtClean="0"/>
              <a:t>Continuous data only</a:t>
            </a:r>
          </a:p>
          <a:p>
            <a:pPr lvl="1"/>
            <a:r>
              <a:rPr lang="en-US" dirty="0" smtClean="0"/>
              <a:t>Median</a:t>
            </a:r>
          </a:p>
          <a:p>
            <a:pPr lvl="2"/>
            <a:r>
              <a:rPr lang="en-US" dirty="0" smtClean="0"/>
              <a:t>Midpoint of ordered scores</a:t>
            </a:r>
          </a:p>
          <a:p>
            <a:pPr lvl="2"/>
            <a:r>
              <a:rPr lang="en-US" dirty="0" smtClean="0"/>
              <a:t>Ordinal or continuous data</a:t>
            </a:r>
          </a:p>
          <a:p>
            <a:pPr lvl="1"/>
            <a:r>
              <a:rPr lang="en-US" dirty="0" smtClean="0"/>
              <a:t>Mode</a:t>
            </a:r>
          </a:p>
          <a:p>
            <a:pPr lvl="2"/>
            <a:r>
              <a:rPr lang="en-US" dirty="0" smtClean="0"/>
              <a:t>Most frequently appearing score</a:t>
            </a:r>
          </a:p>
          <a:p>
            <a:pPr lvl="2"/>
            <a:r>
              <a:rPr lang="en-US" dirty="0" smtClean="0"/>
              <a:t>Nominal, ordinal or continuous data</a:t>
            </a:r>
          </a:p>
          <a:p>
            <a:endParaRPr lang="en-US" dirty="0"/>
          </a:p>
        </p:txBody>
      </p:sp>
    </p:spTree>
    <p:extLst>
      <p:ext uri="{BB962C8B-B14F-4D97-AF65-F5344CB8AC3E}">
        <p14:creationId xmlns:p14="http://schemas.microsoft.com/office/powerpoint/2010/main" val="3157464029"/>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p:txBody>
          <a:bodyPr/>
          <a:lstStyle/>
          <a:p>
            <a:pPr eaLnBrk="1" hangingPunct="1"/>
            <a:r>
              <a:rPr lang="en-US" altLang="en-US" smtClean="0"/>
              <a:t>Median</a:t>
            </a:r>
          </a:p>
        </p:txBody>
      </p:sp>
      <p:sp>
        <p:nvSpPr>
          <p:cNvPr id="157699" name="Rectangle 4"/>
          <p:cNvSpPr>
            <a:spLocks noGrp="1" noChangeArrowheads="1"/>
          </p:cNvSpPr>
          <p:nvPr>
            <p:ph type="body" sz="half" idx="1"/>
          </p:nvPr>
        </p:nvSpPr>
        <p:spPr/>
        <p:txBody>
          <a:bodyPr>
            <a:normAutofit fontScale="92500" lnSpcReduction="10000"/>
          </a:bodyPr>
          <a:lstStyle/>
          <a:p>
            <a:pPr eaLnBrk="1" hangingPunct="1">
              <a:defRPr/>
            </a:pPr>
            <a:r>
              <a:rPr lang="en-US" sz="3200" dirty="0" smtClean="0"/>
              <a:t>Median</a:t>
            </a:r>
          </a:p>
          <a:p>
            <a:pPr lvl="1" eaLnBrk="1" hangingPunct="1">
              <a:defRPr/>
            </a:pPr>
            <a:r>
              <a:rPr lang="en-US" sz="2800" dirty="0" smtClean="0"/>
              <a:t>50</a:t>
            </a:r>
            <a:r>
              <a:rPr lang="en-US" sz="2800" baseline="30000" dirty="0" smtClean="0"/>
              <a:t>th</a:t>
            </a:r>
            <a:r>
              <a:rPr lang="en-US" sz="2800" dirty="0" smtClean="0"/>
              <a:t> percentile of the observations</a:t>
            </a:r>
          </a:p>
          <a:p>
            <a:pPr lvl="1" eaLnBrk="1" hangingPunct="1">
              <a:defRPr/>
            </a:pPr>
            <a:r>
              <a:rPr lang="en-US" sz="2800" dirty="0" smtClean="0"/>
              <a:t>Odd n = middle observation</a:t>
            </a:r>
          </a:p>
          <a:p>
            <a:pPr lvl="1" eaLnBrk="1" hangingPunct="1">
              <a:defRPr/>
            </a:pPr>
            <a:r>
              <a:rPr lang="en-US" sz="2800" dirty="0" smtClean="0"/>
              <a:t>Even n = sum of two middle values/2</a:t>
            </a:r>
          </a:p>
          <a:p>
            <a:pPr lvl="1" eaLnBrk="1" hangingPunct="1">
              <a:defRPr/>
            </a:pPr>
            <a:r>
              <a:rPr lang="en-US" sz="2800" dirty="0" smtClean="0"/>
              <a:t>Uses the values of the observations</a:t>
            </a:r>
          </a:p>
          <a:p>
            <a:pPr lvl="1" eaLnBrk="1" hangingPunct="1">
              <a:defRPr/>
            </a:pPr>
            <a:r>
              <a:rPr lang="en-US" sz="2800" dirty="0" smtClean="0"/>
              <a:t>Divides the observations in half</a:t>
            </a:r>
          </a:p>
        </p:txBody>
      </p:sp>
      <p:sp>
        <p:nvSpPr>
          <p:cNvPr id="161796" name="Rectangle 5"/>
          <p:cNvSpPr>
            <a:spLocks noGrp="1" noChangeArrowheads="1"/>
          </p:cNvSpPr>
          <p:nvPr>
            <p:ph type="body" sz="half" idx="2"/>
          </p:nvPr>
        </p:nvSpPr>
        <p:spPr/>
        <p:txBody>
          <a:bodyPr/>
          <a:lstStyle/>
          <a:p>
            <a:pPr eaLnBrk="1" hangingPunct="1"/>
            <a:r>
              <a:rPr lang="en-US" altLang="en-US" smtClean="0"/>
              <a:t>4,5,6,6,7,7,8 mL</a:t>
            </a:r>
          </a:p>
          <a:p>
            <a:pPr eaLnBrk="1" hangingPunct="1"/>
            <a:r>
              <a:rPr lang="en-US" altLang="en-US" smtClean="0"/>
              <a:t>Median = middle observation (6 mL)</a:t>
            </a:r>
          </a:p>
          <a:p>
            <a:pPr eaLnBrk="1" hangingPunct="1">
              <a:buFont typeface="Wingdings" pitchFamily="2" charset="2"/>
              <a:buNone/>
            </a:pPr>
            <a:endParaRPr lang="en-US" altLang="en-US" smtClean="0"/>
          </a:p>
          <a:p>
            <a:pPr eaLnBrk="1" hangingPunct="1">
              <a:buFont typeface="Wingdings" pitchFamily="2" charset="2"/>
              <a:buNone/>
            </a:pPr>
            <a:r>
              <a:rPr lang="en-US" altLang="en-US" smtClean="0"/>
              <a:t>3,4,5,5,6,8,9,9</a:t>
            </a:r>
          </a:p>
          <a:p>
            <a:pPr eaLnBrk="1" hangingPunct="1"/>
            <a:r>
              <a:rPr lang="en-US" altLang="en-US" smtClean="0"/>
              <a:t>Median = average of the middle observations (5.5 mL)</a:t>
            </a:r>
          </a:p>
        </p:txBody>
      </p:sp>
    </p:spTree>
    <p:extLst>
      <p:ext uri="{BB962C8B-B14F-4D97-AF65-F5344CB8AC3E}">
        <p14:creationId xmlns:p14="http://schemas.microsoft.com/office/powerpoint/2010/main" val="1980460802"/>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Title 1"/>
          <p:cNvSpPr>
            <a:spLocks noGrp="1"/>
          </p:cNvSpPr>
          <p:nvPr>
            <p:ph type="title"/>
          </p:nvPr>
        </p:nvSpPr>
        <p:spPr/>
        <p:txBody>
          <a:bodyPr/>
          <a:lstStyle/>
          <a:p>
            <a:r>
              <a:rPr lang="en-US" altLang="en-US" smtClean="0"/>
              <a:t>Mode</a:t>
            </a:r>
          </a:p>
        </p:txBody>
      </p:sp>
      <p:sp>
        <p:nvSpPr>
          <p:cNvPr id="162819" name="Content Placeholder 2"/>
          <p:cNvSpPr>
            <a:spLocks noGrp="1"/>
          </p:cNvSpPr>
          <p:nvPr>
            <p:ph sz="half" idx="1"/>
          </p:nvPr>
        </p:nvSpPr>
        <p:spPr/>
        <p:txBody>
          <a:bodyPr/>
          <a:lstStyle/>
          <a:p>
            <a:pPr lvl="1" eaLnBrk="1" hangingPunct="1"/>
            <a:r>
              <a:rPr lang="en-US" altLang="en-US" sz="2800" smtClean="0"/>
              <a:t>Most frequently occurring value</a:t>
            </a:r>
          </a:p>
          <a:p>
            <a:pPr lvl="1" eaLnBrk="1" hangingPunct="1"/>
            <a:r>
              <a:rPr lang="en-US" altLang="en-US" sz="2800" smtClean="0"/>
              <a:t>In a normal distribution, there is usually one mode</a:t>
            </a:r>
          </a:p>
          <a:p>
            <a:pPr lvl="1" eaLnBrk="1" hangingPunct="1"/>
            <a:r>
              <a:rPr lang="en-US" altLang="en-US" sz="2800" smtClean="0"/>
              <a:t>Multimodal distributions are also possible</a:t>
            </a:r>
          </a:p>
          <a:p>
            <a:endParaRPr lang="en-US" altLang="en-US" smtClean="0"/>
          </a:p>
        </p:txBody>
      </p:sp>
      <p:sp>
        <p:nvSpPr>
          <p:cNvPr id="162820" name="Content Placeholder 3"/>
          <p:cNvSpPr>
            <a:spLocks noGrp="1"/>
          </p:cNvSpPr>
          <p:nvPr>
            <p:ph sz="half" idx="2"/>
          </p:nvPr>
        </p:nvSpPr>
        <p:spPr/>
        <p:txBody>
          <a:bodyPr/>
          <a:lstStyle/>
          <a:p>
            <a:r>
              <a:rPr lang="en-US" altLang="en-US" smtClean="0"/>
              <a:t>3,3,4,4,4,5,5,5,5,6,6,6,7,7</a:t>
            </a:r>
          </a:p>
          <a:p>
            <a:r>
              <a:rPr lang="en-US" altLang="en-US" smtClean="0"/>
              <a:t>Mode=5</a:t>
            </a:r>
          </a:p>
        </p:txBody>
      </p:sp>
    </p:spTree>
    <p:extLst>
      <p:ext uri="{BB962C8B-B14F-4D97-AF65-F5344CB8AC3E}">
        <p14:creationId xmlns:p14="http://schemas.microsoft.com/office/powerpoint/2010/main" val="3457204655"/>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Descriptive Statistics</a:t>
            </a:r>
          </a:p>
        </p:txBody>
      </p:sp>
      <p:sp>
        <p:nvSpPr>
          <p:cNvPr id="3" name="Content Placeholder 2"/>
          <p:cNvSpPr>
            <a:spLocks noGrp="1"/>
          </p:cNvSpPr>
          <p:nvPr>
            <p:ph sz="quarter" idx="1"/>
          </p:nvPr>
        </p:nvSpPr>
        <p:spPr/>
        <p:txBody>
          <a:bodyPr>
            <a:normAutofit lnSpcReduction="10000"/>
          </a:bodyPr>
          <a:lstStyle/>
          <a:p>
            <a:r>
              <a:rPr lang="en-US" dirty="0" smtClean="0"/>
              <a:t>Measures of Variability</a:t>
            </a:r>
          </a:p>
          <a:p>
            <a:pPr lvl="1"/>
            <a:r>
              <a:rPr lang="en-US" dirty="0" smtClean="0"/>
              <a:t>Range</a:t>
            </a:r>
          </a:p>
          <a:p>
            <a:pPr lvl="2"/>
            <a:r>
              <a:rPr lang="en-US" dirty="0" smtClean="0"/>
              <a:t>Difference between the highest and lowest scores</a:t>
            </a:r>
          </a:p>
          <a:p>
            <a:pPr lvl="2"/>
            <a:r>
              <a:rPr lang="en-US" dirty="0" smtClean="0"/>
              <a:t>Does not include all the data</a:t>
            </a:r>
          </a:p>
          <a:p>
            <a:pPr lvl="1"/>
            <a:r>
              <a:rPr lang="en-US" dirty="0" smtClean="0"/>
              <a:t>Standard deviation (SD or S)</a:t>
            </a:r>
          </a:p>
          <a:p>
            <a:pPr lvl="2"/>
            <a:r>
              <a:rPr lang="en-US" dirty="0" smtClean="0"/>
              <a:t>Most important</a:t>
            </a:r>
          </a:p>
          <a:p>
            <a:pPr lvl="2"/>
            <a:r>
              <a:rPr lang="en-US" dirty="0" smtClean="0"/>
              <a:t>Square root of the variance</a:t>
            </a:r>
          </a:p>
          <a:p>
            <a:pPr lvl="2"/>
            <a:r>
              <a:rPr lang="en-US" dirty="0" smtClean="0"/>
              <a:t>Variance = sum of the squared differences between each score and the mean, divided by the number of scores – 1</a:t>
            </a:r>
          </a:p>
          <a:p>
            <a:pPr lvl="2"/>
            <a:r>
              <a:rPr lang="en-US" dirty="0" smtClean="0"/>
              <a:t>Reported with the mean (mean </a:t>
            </a:r>
            <a:r>
              <a:rPr lang="en-US" u="sng" dirty="0" smtClean="0"/>
              <a:t>+</a:t>
            </a:r>
            <a:r>
              <a:rPr lang="en-US" dirty="0" smtClean="0"/>
              <a:t> SD)</a:t>
            </a:r>
          </a:p>
          <a:p>
            <a:pPr lvl="1"/>
            <a:r>
              <a:rPr lang="en-US" dirty="0" smtClean="0"/>
              <a:t>Standard error of the mean</a:t>
            </a:r>
          </a:p>
          <a:p>
            <a:pPr lvl="2"/>
            <a:r>
              <a:rPr lang="en-US" dirty="0" smtClean="0"/>
              <a:t>SD divided by the </a:t>
            </a:r>
            <a:r>
              <a:rPr lang="en-US" dirty="0" err="1" smtClean="0"/>
              <a:t>sqrt</a:t>
            </a:r>
            <a:r>
              <a:rPr lang="en-US" dirty="0" smtClean="0"/>
              <a:t> of n</a:t>
            </a:r>
            <a:endParaRPr lang="en-US" dirty="0"/>
          </a:p>
        </p:txBody>
      </p:sp>
    </p:spTree>
    <p:extLst>
      <p:ext uri="{BB962C8B-B14F-4D97-AF65-F5344CB8AC3E}">
        <p14:creationId xmlns:p14="http://schemas.microsoft.com/office/powerpoint/2010/main" val="3421853423"/>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Inferential Statistics</a:t>
            </a:r>
            <a:endParaRPr lang="en-US" dirty="0"/>
          </a:p>
        </p:txBody>
      </p:sp>
      <p:sp>
        <p:nvSpPr>
          <p:cNvPr id="3" name="Content Placeholder 2"/>
          <p:cNvSpPr>
            <a:spLocks noGrp="1"/>
          </p:cNvSpPr>
          <p:nvPr>
            <p:ph sz="quarter" idx="1"/>
          </p:nvPr>
        </p:nvSpPr>
        <p:spPr/>
        <p:txBody>
          <a:bodyPr/>
          <a:lstStyle/>
          <a:p>
            <a:r>
              <a:rPr lang="en-US" dirty="0" smtClean="0"/>
              <a:t>Tests null hypotheses</a:t>
            </a:r>
          </a:p>
          <a:p>
            <a:r>
              <a:rPr lang="en-US" dirty="0" smtClean="0"/>
              <a:t>Select a significance level called </a:t>
            </a:r>
            <a:r>
              <a:rPr lang="el-GR" dirty="0" smtClean="0">
                <a:latin typeface="Arial"/>
                <a:cs typeface="Arial"/>
              </a:rPr>
              <a:t>α</a:t>
            </a:r>
            <a:endParaRPr lang="en-US" dirty="0" smtClean="0"/>
          </a:p>
          <a:p>
            <a:pPr lvl="1"/>
            <a:r>
              <a:rPr lang="en-US" dirty="0" smtClean="0">
                <a:latin typeface="Times New Roman" panose="02020603050405020304" pitchFamily="18" charset="0"/>
                <a:cs typeface="Times New Roman" panose="02020603050405020304" pitchFamily="18" charset="0"/>
              </a:rPr>
              <a:t>usually .05</a:t>
            </a:r>
          </a:p>
          <a:p>
            <a:r>
              <a:rPr lang="en-US" dirty="0" smtClean="0">
                <a:latin typeface="Times New Roman" panose="02020603050405020304" pitchFamily="18" charset="0"/>
                <a:cs typeface="Times New Roman" panose="02020603050405020304" pitchFamily="18" charset="0"/>
              </a:rPr>
              <a:t>Data analysis yields a p value</a:t>
            </a:r>
          </a:p>
          <a:p>
            <a:pPr lvl="1"/>
            <a:r>
              <a:rPr lang="en-US" dirty="0" smtClean="0">
                <a:latin typeface="Times New Roman" panose="02020603050405020304" pitchFamily="18" charset="0"/>
                <a:cs typeface="Times New Roman" panose="02020603050405020304" pitchFamily="18" charset="0"/>
              </a:rPr>
              <a:t>Probability that the observed result could occur by chance if the null hypothesis is true</a:t>
            </a:r>
          </a:p>
          <a:p>
            <a:pPr lvl="1"/>
            <a:r>
              <a:rPr lang="en-US" dirty="0" smtClean="0">
                <a:latin typeface="Times New Roman" panose="02020603050405020304" pitchFamily="18" charset="0"/>
                <a:cs typeface="Times New Roman" panose="02020603050405020304" pitchFamily="18" charset="0"/>
              </a:rPr>
              <a:t>If p&lt;</a:t>
            </a:r>
            <a:r>
              <a:rPr lang="el-GR" dirty="0" smtClean="0">
                <a:latin typeface="Arial"/>
                <a:cs typeface="Arial"/>
              </a:rPr>
              <a:t>α</a:t>
            </a:r>
            <a:r>
              <a:rPr lang="en-US" dirty="0" smtClean="0">
                <a:latin typeface="Times New Roman" panose="02020603050405020304" pitchFamily="18" charset="0"/>
                <a:cs typeface="Times New Roman" panose="02020603050405020304" pitchFamily="18" charset="0"/>
              </a:rPr>
              <a:t>, the null hypothesis is rejected: there IS a difference</a:t>
            </a:r>
          </a:p>
          <a:p>
            <a:pPr lvl="1"/>
            <a:r>
              <a:rPr lang="en-US" dirty="0" smtClean="0">
                <a:latin typeface="Times New Roman" panose="02020603050405020304" pitchFamily="18" charset="0"/>
                <a:cs typeface="Times New Roman" panose="02020603050405020304" pitchFamily="18" charset="0"/>
              </a:rPr>
              <a:t>If p&gt;</a:t>
            </a:r>
            <a:r>
              <a:rPr lang="el-GR" dirty="0" smtClean="0">
                <a:latin typeface="Arial"/>
                <a:cs typeface="Arial"/>
              </a:rPr>
              <a:t>α</a:t>
            </a:r>
            <a:r>
              <a:rPr lang="en-US" dirty="0" smtClean="0">
                <a:latin typeface="Times New Roman" panose="02020603050405020304" pitchFamily="18" charset="0"/>
                <a:cs typeface="Times New Roman" panose="02020603050405020304" pitchFamily="18" charset="0"/>
              </a:rPr>
              <a:t>, the null hypothesis is retained: there IS NOT a difference</a:t>
            </a:r>
          </a:p>
        </p:txBody>
      </p:sp>
    </p:spTree>
    <p:extLst>
      <p:ext uri="{BB962C8B-B14F-4D97-AF65-F5344CB8AC3E}">
        <p14:creationId xmlns:p14="http://schemas.microsoft.com/office/powerpoint/2010/main" val="520760615"/>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Choosing a Statistical Test</a:t>
            </a:r>
            <a:endParaRPr lang="en-US" dirty="0"/>
          </a:p>
        </p:txBody>
      </p:sp>
      <p:sp>
        <p:nvSpPr>
          <p:cNvPr id="3" name="Content Placeholder 2"/>
          <p:cNvSpPr>
            <a:spLocks noGrp="1"/>
          </p:cNvSpPr>
          <p:nvPr>
            <p:ph sz="quarter" idx="1"/>
          </p:nvPr>
        </p:nvSpPr>
        <p:spPr/>
        <p:txBody>
          <a:bodyPr/>
          <a:lstStyle/>
          <a:p>
            <a:r>
              <a:rPr lang="en-US" dirty="0" smtClean="0"/>
              <a:t>Determine data type</a:t>
            </a:r>
          </a:p>
          <a:p>
            <a:r>
              <a:rPr lang="en-US" dirty="0" smtClean="0"/>
              <a:t>Parametric or nonparametric?</a:t>
            </a:r>
          </a:p>
          <a:p>
            <a:pPr lvl="1"/>
            <a:r>
              <a:rPr lang="en-US" dirty="0" smtClean="0"/>
              <a:t>Parametric assumes a normal distribution and equal variance</a:t>
            </a:r>
          </a:p>
          <a:p>
            <a:pPr lvl="1"/>
            <a:r>
              <a:rPr lang="en-US" dirty="0" smtClean="0"/>
              <a:t>KS test and F test are passed</a:t>
            </a:r>
          </a:p>
          <a:p>
            <a:pPr lvl="1"/>
            <a:r>
              <a:rPr lang="en-US" dirty="0" smtClean="0"/>
              <a:t>Parametric are usually for continuous data</a:t>
            </a:r>
          </a:p>
          <a:p>
            <a:pPr lvl="1"/>
            <a:r>
              <a:rPr lang="en-US" dirty="0" smtClean="0"/>
              <a:t>If the distribution is not normal for continuous data, use the nonparametric equivalent</a:t>
            </a:r>
          </a:p>
          <a:p>
            <a:pPr lvl="1"/>
            <a:r>
              <a:rPr lang="en-US" dirty="0" smtClean="0"/>
              <a:t>Nonparametric statistics are used for ordinal and nominal data</a:t>
            </a:r>
          </a:p>
          <a:p>
            <a:pPr lvl="1"/>
            <a:r>
              <a:rPr lang="en-US" dirty="0" smtClean="0"/>
              <a:t>Nonparametric tests not as “powerful”</a:t>
            </a:r>
            <a:endParaRPr lang="en-US" dirty="0"/>
          </a:p>
        </p:txBody>
      </p:sp>
    </p:spTree>
    <p:extLst>
      <p:ext uri="{BB962C8B-B14F-4D97-AF65-F5344CB8AC3E}">
        <p14:creationId xmlns:p14="http://schemas.microsoft.com/office/powerpoint/2010/main" val="2399177711"/>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Choosing a Statistical Test</a:t>
            </a:r>
          </a:p>
        </p:txBody>
      </p:sp>
      <p:sp>
        <p:nvSpPr>
          <p:cNvPr id="3" name="Content Placeholder 2"/>
          <p:cNvSpPr>
            <a:spLocks noGrp="1"/>
          </p:cNvSpPr>
          <p:nvPr>
            <p:ph sz="quarter" idx="1"/>
          </p:nvPr>
        </p:nvSpPr>
        <p:spPr/>
        <p:txBody>
          <a:bodyPr/>
          <a:lstStyle/>
          <a:p>
            <a:r>
              <a:rPr lang="en-US" dirty="0" smtClean="0"/>
              <a:t>Determine if results are paired or matched</a:t>
            </a:r>
          </a:p>
          <a:p>
            <a:r>
              <a:rPr lang="en-US" dirty="0" smtClean="0"/>
              <a:t>Paired</a:t>
            </a:r>
          </a:p>
          <a:p>
            <a:pPr lvl="1"/>
            <a:r>
              <a:rPr lang="en-US" dirty="0" smtClean="0"/>
              <a:t>Same sample is measured after an intervention</a:t>
            </a:r>
          </a:p>
          <a:p>
            <a:r>
              <a:rPr lang="en-US" dirty="0" smtClean="0"/>
              <a:t>Matched</a:t>
            </a:r>
          </a:p>
          <a:p>
            <a:pPr lvl="1"/>
            <a:r>
              <a:rPr lang="en-US" dirty="0" smtClean="0"/>
              <a:t>Characteristics of the experimental group are matched to that of the control group</a:t>
            </a:r>
          </a:p>
          <a:p>
            <a:pPr lvl="2"/>
            <a:r>
              <a:rPr lang="en-US" dirty="0" smtClean="0"/>
              <a:t>T tests between control group and experimental group result in p&gt;.05</a:t>
            </a:r>
          </a:p>
          <a:p>
            <a:r>
              <a:rPr lang="en-US" dirty="0" smtClean="0"/>
              <a:t>Unpaired</a:t>
            </a:r>
          </a:p>
          <a:p>
            <a:pPr lvl="1"/>
            <a:r>
              <a:rPr lang="en-US" dirty="0" smtClean="0"/>
              <a:t>Dissimilar groups</a:t>
            </a:r>
          </a:p>
        </p:txBody>
      </p:sp>
    </p:spTree>
    <p:extLst>
      <p:ext uri="{BB962C8B-B14F-4D97-AF65-F5344CB8AC3E}">
        <p14:creationId xmlns:p14="http://schemas.microsoft.com/office/powerpoint/2010/main" val="1889844201"/>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Choosing a Statistical Test</a:t>
            </a:r>
          </a:p>
        </p:txBody>
      </p:sp>
      <p:sp>
        <p:nvSpPr>
          <p:cNvPr id="3" name="Content Placeholder 2"/>
          <p:cNvSpPr>
            <a:spLocks noGrp="1"/>
          </p:cNvSpPr>
          <p:nvPr>
            <p:ph sz="quarter" idx="1"/>
          </p:nvPr>
        </p:nvSpPr>
        <p:spPr/>
        <p:txBody>
          <a:bodyPr/>
          <a:lstStyle/>
          <a:p>
            <a:r>
              <a:rPr lang="en-US" dirty="0" smtClean="0"/>
              <a:t>Number and type of variables</a:t>
            </a:r>
          </a:p>
          <a:p>
            <a:r>
              <a:rPr lang="en-US" dirty="0" smtClean="0"/>
              <a:t>Two variables</a:t>
            </a:r>
          </a:p>
          <a:p>
            <a:pPr lvl="1"/>
            <a:r>
              <a:rPr lang="en-US" dirty="0" smtClean="0"/>
              <a:t>Two means: t tests or nonparametric equivalent</a:t>
            </a:r>
          </a:p>
          <a:p>
            <a:pPr lvl="1"/>
            <a:r>
              <a:rPr lang="en-US" dirty="0" smtClean="0"/>
              <a:t>&gt; two means: ANOVA or nonparametric equivalent</a:t>
            </a:r>
          </a:p>
          <a:p>
            <a:r>
              <a:rPr lang="en-US" dirty="0" smtClean="0"/>
              <a:t>What is being explained</a:t>
            </a:r>
          </a:p>
          <a:p>
            <a:pPr lvl="1"/>
            <a:r>
              <a:rPr lang="en-US" dirty="0" smtClean="0"/>
              <a:t>Relationships</a:t>
            </a:r>
          </a:p>
          <a:p>
            <a:pPr lvl="2"/>
            <a:r>
              <a:rPr lang="en-US" dirty="0" smtClean="0"/>
              <a:t>Correlation</a:t>
            </a:r>
          </a:p>
          <a:p>
            <a:pPr lvl="1"/>
            <a:r>
              <a:rPr lang="en-US" dirty="0" smtClean="0"/>
              <a:t>Difference</a:t>
            </a:r>
          </a:p>
          <a:p>
            <a:pPr lvl="2"/>
            <a:r>
              <a:rPr lang="en-US" dirty="0" smtClean="0"/>
              <a:t>T test or ANOVA</a:t>
            </a:r>
            <a:endParaRPr lang="en-US" dirty="0"/>
          </a:p>
        </p:txBody>
      </p:sp>
    </p:spTree>
    <p:extLst>
      <p:ext uri="{BB962C8B-B14F-4D97-AF65-F5344CB8AC3E}">
        <p14:creationId xmlns:p14="http://schemas.microsoft.com/office/powerpoint/2010/main" val="395722963"/>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pPr eaLnBrk="1" hangingPunct="1"/>
            <a:r>
              <a:rPr lang="en-US" altLang="en-US" smtClean="0"/>
              <a:t>Statistics for Nominal Measures</a:t>
            </a:r>
          </a:p>
        </p:txBody>
      </p:sp>
      <p:sp>
        <p:nvSpPr>
          <p:cNvPr id="175107" name="Rectangle 3"/>
          <p:cNvSpPr>
            <a:spLocks noGrp="1" noChangeArrowheads="1"/>
          </p:cNvSpPr>
          <p:nvPr>
            <p:ph type="body" idx="1"/>
          </p:nvPr>
        </p:nvSpPr>
        <p:spPr/>
        <p:txBody>
          <a:bodyPr/>
          <a:lstStyle/>
          <a:p>
            <a:pPr eaLnBrk="1" hangingPunct="1"/>
            <a:r>
              <a:rPr lang="en-US" altLang="en-US" smtClean="0"/>
              <a:t>Nominal measures (variables) are those that simply have numerical labels, but no numerical values. Examples are a count of the number of males and females, or doctors, lawyers and indian chiefs.</a:t>
            </a:r>
          </a:p>
          <a:p>
            <a:pPr eaLnBrk="1" hangingPunct="1"/>
            <a:r>
              <a:rPr lang="en-US" altLang="en-US" smtClean="0"/>
              <a:t>Summarized in terms of proportions, percentages, ratios, and rates.</a:t>
            </a:r>
          </a:p>
          <a:p>
            <a:pPr eaLnBrk="1" hangingPunct="1"/>
            <a:endParaRPr lang="en-US" altLang="en-US" smtClean="0"/>
          </a:p>
        </p:txBody>
      </p:sp>
    </p:spTree>
    <p:extLst>
      <p:ext uri="{BB962C8B-B14F-4D97-AF65-F5344CB8AC3E}">
        <p14:creationId xmlns:p14="http://schemas.microsoft.com/office/powerpoint/2010/main" val="111582155"/>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Title 1"/>
          <p:cNvSpPr>
            <a:spLocks noGrp="1"/>
          </p:cNvSpPr>
          <p:nvPr>
            <p:ph type="title"/>
          </p:nvPr>
        </p:nvSpPr>
        <p:spPr/>
        <p:txBody>
          <a:bodyPr/>
          <a:lstStyle/>
          <a:p>
            <a:r>
              <a:rPr lang="en-US" altLang="en-US" smtClean="0"/>
              <a:t>Applicable Statistics</a:t>
            </a:r>
          </a:p>
        </p:txBody>
      </p:sp>
      <p:sp>
        <p:nvSpPr>
          <p:cNvPr id="3" name="Content Placeholder 2"/>
          <p:cNvSpPr>
            <a:spLocks noGrp="1"/>
          </p:cNvSpPr>
          <p:nvPr>
            <p:ph idx="1"/>
          </p:nvPr>
        </p:nvSpPr>
        <p:spPr/>
        <p:txBody>
          <a:bodyPr>
            <a:normAutofit/>
          </a:bodyPr>
          <a:lstStyle/>
          <a:p>
            <a:pPr>
              <a:defRPr/>
            </a:pPr>
            <a:r>
              <a:rPr lang="en-US" dirty="0" smtClean="0"/>
              <a:t>Contingency table</a:t>
            </a:r>
          </a:p>
          <a:p>
            <a:pPr>
              <a:defRPr/>
            </a:pPr>
            <a:r>
              <a:rPr lang="en-US" dirty="0" smtClean="0"/>
              <a:t>Proportion (decimal), %, ratios</a:t>
            </a:r>
          </a:p>
          <a:p>
            <a:pPr>
              <a:defRPr/>
            </a:pPr>
            <a:r>
              <a:rPr lang="en-US" dirty="0" smtClean="0"/>
              <a:t>Odds, OR</a:t>
            </a:r>
          </a:p>
          <a:p>
            <a:pPr>
              <a:defRPr/>
            </a:pPr>
            <a:r>
              <a:rPr lang="en-US" u="sng" dirty="0" smtClean="0"/>
              <a:t>+</a:t>
            </a:r>
            <a:r>
              <a:rPr lang="en-US" dirty="0" smtClean="0"/>
              <a:t> likelihood ratio, </a:t>
            </a:r>
            <a:r>
              <a:rPr lang="en-US" u="sng" dirty="0" smtClean="0"/>
              <a:t>+</a:t>
            </a:r>
            <a:r>
              <a:rPr lang="en-US" dirty="0" smtClean="0"/>
              <a:t> predictive value</a:t>
            </a:r>
          </a:p>
          <a:p>
            <a:pPr>
              <a:defRPr/>
            </a:pPr>
            <a:r>
              <a:rPr lang="en-US" dirty="0" smtClean="0"/>
              <a:t>True/false positives and negatives</a:t>
            </a:r>
          </a:p>
          <a:p>
            <a:pPr>
              <a:defRPr/>
            </a:pPr>
            <a:r>
              <a:rPr lang="en-US" dirty="0" smtClean="0"/>
              <a:t>Sensitivity and specificity</a:t>
            </a:r>
          </a:p>
          <a:p>
            <a:pPr>
              <a:defRPr/>
            </a:pPr>
            <a:r>
              <a:rPr lang="en-US" dirty="0" smtClean="0"/>
              <a:t>Diagnostic accuracy</a:t>
            </a:r>
          </a:p>
          <a:p>
            <a:pPr>
              <a:defRPr/>
            </a:pPr>
            <a:r>
              <a:rPr lang="en-US" dirty="0" smtClean="0"/>
              <a:t>Receiver operating curve</a:t>
            </a:r>
          </a:p>
        </p:txBody>
      </p:sp>
    </p:spTree>
    <p:extLst>
      <p:ext uri="{BB962C8B-B14F-4D97-AF65-F5344CB8AC3E}">
        <p14:creationId xmlns:p14="http://schemas.microsoft.com/office/powerpoint/2010/main" val="426103290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ChangeArrowheads="1"/>
          </p:cNvSpPr>
          <p:nvPr>
            <p:ph type="title"/>
          </p:nvPr>
        </p:nvSpPr>
        <p:spPr/>
        <p:txBody>
          <a:bodyPr/>
          <a:lstStyle/>
          <a:p>
            <a:pPr eaLnBrk="1" hangingPunct="1"/>
            <a:r>
              <a:rPr lang="en-US" altLang="en-US" smtClean="0"/>
              <a:t>Correlation for Nominal Variables</a:t>
            </a:r>
          </a:p>
        </p:txBody>
      </p:sp>
      <p:sp>
        <p:nvSpPr>
          <p:cNvPr id="193539" name="Rectangle 3"/>
          <p:cNvSpPr>
            <a:spLocks noGrp="1" noChangeArrowheads="1"/>
          </p:cNvSpPr>
          <p:nvPr>
            <p:ph type="body" idx="1"/>
          </p:nvPr>
        </p:nvSpPr>
        <p:spPr>
          <a:xfrm>
            <a:off x="134938" y="2116138"/>
            <a:ext cx="8896350" cy="4437062"/>
          </a:xfrm>
        </p:spPr>
        <p:txBody>
          <a:bodyPr>
            <a:normAutofit lnSpcReduction="10000"/>
          </a:bodyPr>
          <a:lstStyle/>
          <a:p>
            <a:pPr eaLnBrk="1" hangingPunct="1">
              <a:lnSpc>
                <a:spcPct val="80000"/>
              </a:lnSpc>
            </a:pPr>
            <a:r>
              <a:rPr lang="en-US" altLang="en-US" sz="2800" smtClean="0"/>
              <a:t>Since there are no values to the variables, the usual definition of correlation does not relate to nominal variables. </a:t>
            </a:r>
          </a:p>
          <a:p>
            <a:pPr eaLnBrk="1" hangingPunct="1">
              <a:lnSpc>
                <a:spcPct val="80000"/>
              </a:lnSpc>
            </a:pPr>
            <a:r>
              <a:rPr lang="en-US" altLang="en-US" sz="2800" smtClean="0"/>
              <a:t>However, one can determine if the scores of one group of people correlate to another group’s, called reliability. </a:t>
            </a:r>
          </a:p>
          <a:p>
            <a:pPr eaLnBrk="1" hangingPunct="1">
              <a:lnSpc>
                <a:spcPct val="80000"/>
              </a:lnSpc>
            </a:pPr>
            <a:endParaRPr lang="en-US" altLang="en-US" sz="2800" smtClean="0"/>
          </a:p>
          <a:p>
            <a:pPr eaLnBrk="1" hangingPunct="1">
              <a:lnSpc>
                <a:spcPct val="80000"/>
              </a:lnSpc>
            </a:pPr>
            <a:r>
              <a:rPr lang="en-US" altLang="en-US" sz="2800" smtClean="0"/>
              <a:t>1. If I ask the question, “if I measure the same thing twice, will I get the same result?” this is intrarater reliability</a:t>
            </a:r>
          </a:p>
          <a:p>
            <a:pPr eaLnBrk="1" hangingPunct="1">
              <a:lnSpc>
                <a:spcPct val="80000"/>
              </a:lnSpc>
            </a:pPr>
            <a:r>
              <a:rPr lang="en-US" altLang="en-US" sz="2800" smtClean="0"/>
              <a:t>2. If I ask the question, “If different people look at the same result, will they evaluate it the same way?” this is interrater reliability</a:t>
            </a:r>
          </a:p>
        </p:txBody>
      </p:sp>
    </p:spTree>
    <p:extLst>
      <p:ext uri="{BB962C8B-B14F-4D97-AF65-F5344CB8AC3E}">
        <p14:creationId xmlns:p14="http://schemas.microsoft.com/office/powerpoint/2010/main" val="2406941346"/>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p:txBody>
          <a:bodyPr/>
          <a:lstStyle/>
          <a:p>
            <a:pPr eaLnBrk="1" hangingPunct="1"/>
            <a:r>
              <a:rPr lang="en-US" altLang="en-US" smtClean="0"/>
              <a:t>Kappa (</a:t>
            </a:r>
            <a:r>
              <a:rPr lang="el-GR" altLang="en-US" smtClean="0">
                <a:cs typeface="Times New Roman" pitchFamily="18" charset="0"/>
              </a:rPr>
              <a:t>Κ</a:t>
            </a:r>
            <a:r>
              <a:rPr lang="en-US" altLang="en-US" smtClean="0">
                <a:cs typeface="Times New Roman" pitchFamily="18" charset="0"/>
              </a:rPr>
              <a:t>)</a:t>
            </a:r>
            <a:endParaRPr lang="el-GR" altLang="en-US" smtClean="0">
              <a:cs typeface="Times New Roman" pitchFamily="18" charset="0"/>
            </a:endParaRPr>
          </a:p>
        </p:txBody>
      </p:sp>
      <p:sp>
        <p:nvSpPr>
          <p:cNvPr id="194563" name="Rectangle 3"/>
          <p:cNvSpPr>
            <a:spLocks noGrp="1" noChangeArrowheads="1"/>
          </p:cNvSpPr>
          <p:nvPr>
            <p:ph type="body" idx="1"/>
          </p:nvPr>
        </p:nvSpPr>
        <p:spPr>
          <a:xfrm>
            <a:off x="134938" y="2116138"/>
            <a:ext cx="8896350" cy="4360862"/>
          </a:xfrm>
        </p:spPr>
        <p:txBody>
          <a:bodyPr/>
          <a:lstStyle/>
          <a:p>
            <a:pPr eaLnBrk="1" hangingPunct="1">
              <a:lnSpc>
                <a:spcPct val="90000"/>
              </a:lnSpc>
            </a:pPr>
            <a:r>
              <a:rPr lang="en-US" altLang="en-US" sz="2800" smtClean="0"/>
              <a:t>Reliability between two persons looking at the same phenomenon; ie blood gases or PFTs</a:t>
            </a:r>
          </a:p>
          <a:p>
            <a:pPr eaLnBrk="1" hangingPunct="1">
              <a:lnSpc>
                <a:spcPct val="90000"/>
              </a:lnSpc>
            </a:pPr>
            <a:r>
              <a:rPr lang="en-US" altLang="en-US" sz="2800" smtClean="0"/>
              <a:t>Kappa</a:t>
            </a:r>
          </a:p>
          <a:p>
            <a:pPr eaLnBrk="1" hangingPunct="1">
              <a:lnSpc>
                <a:spcPct val="90000"/>
              </a:lnSpc>
              <a:buFont typeface="Wingdings" pitchFamily="2" charset="2"/>
              <a:buNone/>
            </a:pPr>
            <a:r>
              <a:rPr lang="en-US" altLang="en-US" sz="2800" smtClean="0"/>
              <a:t>	construct a contingency table</a:t>
            </a:r>
          </a:p>
          <a:p>
            <a:pPr eaLnBrk="1" hangingPunct="1">
              <a:lnSpc>
                <a:spcPct val="90000"/>
              </a:lnSpc>
              <a:buFont typeface="Wingdings" pitchFamily="2" charset="2"/>
              <a:buNone/>
            </a:pPr>
            <a:r>
              <a:rPr lang="en-US" altLang="en-US" sz="2800" smtClean="0"/>
              <a:t>	calculate observed agreement</a:t>
            </a:r>
          </a:p>
          <a:p>
            <a:pPr eaLnBrk="1" hangingPunct="1">
              <a:lnSpc>
                <a:spcPct val="90000"/>
              </a:lnSpc>
              <a:buFont typeface="Wingdings" pitchFamily="2" charset="2"/>
              <a:buNone/>
            </a:pPr>
            <a:r>
              <a:rPr lang="en-US" altLang="en-US" sz="2800" smtClean="0"/>
              <a:t>	calculate the chance agreement</a:t>
            </a:r>
          </a:p>
          <a:p>
            <a:pPr eaLnBrk="1" hangingPunct="1">
              <a:lnSpc>
                <a:spcPct val="90000"/>
              </a:lnSpc>
              <a:buFont typeface="Wingdings" pitchFamily="2" charset="2"/>
              <a:buNone/>
            </a:pPr>
            <a:r>
              <a:rPr lang="en-US" altLang="en-US" sz="2800" smtClean="0"/>
              <a:t>	calculate Kappa (κ) (not in Excel)</a:t>
            </a:r>
          </a:p>
          <a:p>
            <a:pPr eaLnBrk="1" hangingPunct="1">
              <a:lnSpc>
                <a:spcPct val="90000"/>
              </a:lnSpc>
            </a:pPr>
            <a:r>
              <a:rPr lang="en-US" altLang="en-US" sz="2800" smtClean="0"/>
              <a:t>Chance agreement increases as the proportion of one category or another increases</a:t>
            </a:r>
          </a:p>
          <a:p>
            <a:pPr eaLnBrk="1" hangingPunct="1">
              <a:lnSpc>
                <a:spcPct val="90000"/>
              </a:lnSpc>
            </a:pPr>
            <a:endParaRPr lang="en-US" altLang="en-US" sz="2800" smtClean="0"/>
          </a:p>
        </p:txBody>
      </p:sp>
    </p:spTree>
    <p:extLst>
      <p:ext uri="{BB962C8B-B14F-4D97-AF65-F5344CB8AC3E}">
        <p14:creationId xmlns:p14="http://schemas.microsoft.com/office/powerpoint/2010/main" val="3113767425"/>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p:nvPr>
        </p:nvSpPr>
        <p:spPr/>
        <p:txBody>
          <a:bodyPr/>
          <a:lstStyle/>
          <a:p>
            <a:pPr eaLnBrk="1" hangingPunct="1"/>
            <a:r>
              <a:rPr lang="en-US" altLang="en-US" smtClean="0"/>
              <a:t>Phi (</a:t>
            </a:r>
            <a:r>
              <a:rPr lang="el-GR" altLang="en-US" smtClean="0">
                <a:cs typeface="Times New Roman" pitchFamily="18" charset="0"/>
              </a:rPr>
              <a:t>Φ</a:t>
            </a:r>
            <a:r>
              <a:rPr lang="en-US" altLang="en-US" smtClean="0">
                <a:cs typeface="Times New Roman" pitchFamily="18" charset="0"/>
              </a:rPr>
              <a:t>)</a:t>
            </a:r>
            <a:endParaRPr lang="el-GR" altLang="en-US" smtClean="0">
              <a:cs typeface="Times New Roman" pitchFamily="18" charset="0"/>
            </a:endParaRPr>
          </a:p>
        </p:txBody>
      </p:sp>
      <p:sp>
        <p:nvSpPr>
          <p:cNvPr id="195587" name="Rectangle 3"/>
          <p:cNvSpPr>
            <a:spLocks noGrp="1" noChangeArrowheads="1"/>
          </p:cNvSpPr>
          <p:nvPr>
            <p:ph type="body" idx="1"/>
          </p:nvPr>
        </p:nvSpPr>
        <p:spPr/>
        <p:txBody>
          <a:bodyPr/>
          <a:lstStyle/>
          <a:p>
            <a:pPr eaLnBrk="1" hangingPunct="1"/>
            <a:r>
              <a:rPr lang="en-US" altLang="en-US" smtClean="0"/>
              <a:t>Index of agreement independent of chance</a:t>
            </a:r>
          </a:p>
          <a:p>
            <a:pPr eaLnBrk="1" hangingPunct="1"/>
            <a:r>
              <a:rPr lang="en-US" altLang="en-US" smtClean="0"/>
              <a:t>Allows testing of significant difference between raters</a:t>
            </a:r>
          </a:p>
          <a:p>
            <a:pPr eaLnBrk="1" hangingPunct="1"/>
            <a:r>
              <a:rPr lang="en-US" altLang="en-US" smtClean="0"/>
              <a:t>Calculated as described (not in Exel)</a:t>
            </a:r>
          </a:p>
          <a:p>
            <a:pPr eaLnBrk="1" hangingPunct="1"/>
            <a:r>
              <a:rPr lang="en-US" altLang="en-US" smtClean="0"/>
              <a:t>Interpret as with Kappa</a:t>
            </a:r>
          </a:p>
          <a:p>
            <a:pPr eaLnBrk="1" hangingPunct="1"/>
            <a:r>
              <a:rPr lang="en-US" altLang="en-US" smtClean="0"/>
              <a:t>Ranges from -1 (extreme disagreement) to +1 (extreme agreement)</a:t>
            </a:r>
          </a:p>
          <a:p>
            <a:pPr eaLnBrk="1" hangingPunct="1"/>
            <a:endParaRPr lang="en-US" altLang="en-US" smtClean="0"/>
          </a:p>
        </p:txBody>
      </p:sp>
    </p:spTree>
    <p:extLst>
      <p:ext uri="{BB962C8B-B14F-4D97-AF65-F5344CB8AC3E}">
        <p14:creationId xmlns:p14="http://schemas.microsoft.com/office/powerpoint/2010/main" val="207803788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p:txBody>
          <a:bodyPr>
            <a:normAutofit/>
          </a:bodyPr>
          <a:lstStyle/>
          <a:p>
            <a:pPr eaLnBrk="1" hangingPunct="1"/>
            <a:r>
              <a:rPr lang="en-US" altLang="en-US" sz="3200" dirty="0" smtClean="0"/>
              <a:t>Comparing Two Samples, Unmatched Data</a:t>
            </a:r>
          </a:p>
        </p:txBody>
      </p:sp>
      <p:sp>
        <p:nvSpPr>
          <p:cNvPr id="196611" name="Rectangle 3"/>
          <p:cNvSpPr>
            <a:spLocks noGrp="1" noChangeArrowheads="1"/>
          </p:cNvSpPr>
          <p:nvPr>
            <p:ph type="body" idx="1"/>
          </p:nvPr>
        </p:nvSpPr>
        <p:spPr/>
        <p:txBody>
          <a:bodyPr/>
          <a:lstStyle/>
          <a:p>
            <a:pPr eaLnBrk="1" hangingPunct="1"/>
            <a:r>
              <a:rPr lang="en-US" altLang="en-US" smtClean="0"/>
              <a:t>Two independent groups, nominal data</a:t>
            </a:r>
          </a:p>
          <a:p>
            <a:pPr eaLnBrk="1" hangingPunct="1"/>
            <a:r>
              <a:rPr lang="en-US" altLang="en-US" smtClean="0"/>
              <a:t>Fisher Exact test</a:t>
            </a:r>
          </a:p>
          <a:p>
            <a:pPr lvl="1" eaLnBrk="1" hangingPunct="1"/>
            <a:r>
              <a:rPr lang="en-US" altLang="en-US" smtClean="0"/>
              <a:t>Data is presented in 2 x 2 contingency tables</a:t>
            </a:r>
          </a:p>
          <a:p>
            <a:pPr lvl="1" eaLnBrk="1" hangingPunct="1"/>
            <a:r>
              <a:rPr lang="en-US" altLang="en-US" smtClean="0"/>
              <a:t>Enter the data as directed by the statistical software</a:t>
            </a:r>
          </a:p>
          <a:p>
            <a:pPr eaLnBrk="1" hangingPunct="1"/>
            <a:r>
              <a:rPr lang="en-US" altLang="en-US" smtClean="0"/>
              <a:t>If we set α at 0.05, any p &gt;0.05 tells us that we accept H</a:t>
            </a:r>
            <a:r>
              <a:rPr lang="en-US" altLang="en-US" baseline="-25000" smtClean="0"/>
              <a:t>O </a:t>
            </a:r>
            <a:r>
              <a:rPr lang="en-US" altLang="en-US" smtClean="0"/>
              <a:t>(there is no difference)</a:t>
            </a:r>
          </a:p>
          <a:p>
            <a:pPr eaLnBrk="1" hangingPunct="1"/>
            <a:r>
              <a:rPr lang="en-US" altLang="en-US" smtClean="0"/>
              <a:t>P&lt;.05 means that there is a difference</a:t>
            </a:r>
          </a:p>
        </p:txBody>
      </p:sp>
    </p:spTree>
    <p:extLst>
      <p:ext uri="{BB962C8B-B14F-4D97-AF65-F5344CB8AC3E}">
        <p14:creationId xmlns:p14="http://schemas.microsoft.com/office/powerpoint/2010/main" val="2078445373"/>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p:txBody>
          <a:bodyPr/>
          <a:lstStyle/>
          <a:p>
            <a:pPr eaLnBrk="1" hangingPunct="1"/>
            <a:r>
              <a:rPr lang="en-US" altLang="en-US" smtClean="0"/>
              <a:t>Two or More Samples, Matched Data</a:t>
            </a:r>
          </a:p>
        </p:txBody>
      </p:sp>
      <p:sp>
        <p:nvSpPr>
          <p:cNvPr id="197635" name="Rectangle 3"/>
          <p:cNvSpPr>
            <a:spLocks noGrp="1" noChangeArrowheads="1"/>
          </p:cNvSpPr>
          <p:nvPr>
            <p:ph type="body" idx="1"/>
          </p:nvPr>
        </p:nvSpPr>
        <p:spPr/>
        <p:txBody>
          <a:bodyPr/>
          <a:lstStyle/>
          <a:p>
            <a:pPr eaLnBrk="1" hangingPunct="1">
              <a:lnSpc>
                <a:spcPct val="80000"/>
              </a:lnSpc>
            </a:pPr>
            <a:r>
              <a:rPr lang="en-US" altLang="en-US" sz="2800" smtClean="0"/>
              <a:t>Patients act as their own control, or two groups are carefully matched for confounding factors</a:t>
            </a:r>
          </a:p>
          <a:p>
            <a:pPr eaLnBrk="1" hangingPunct="1">
              <a:lnSpc>
                <a:spcPct val="80000"/>
              </a:lnSpc>
            </a:pPr>
            <a:r>
              <a:rPr lang="en-US" altLang="en-US" sz="2800" smtClean="0"/>
              <a:t>McNemar’s test</a:t>
            </a:r>
          </a:p>
          <a:p>
            <a:pPr lvl="1" eaLnBrk="1" hangingPunct="1">
              <a:lnSpc>
                <a:spcPct val="80000"/>
              </a:lnSpc>
            </a:pPr>
            <a:r>
              <a:rPr lang="en-US" altLang="en-US" sz="2400" smtClean="0"/>
              <a:t>Analysis of contingency tables that have repeated observations of the same individuals</a:t>
            </a:r>
          </a:p>
          <a:p>
            <a:pPr lvl="1" eaLnBrk="1" hangingPunct="1">
              <a:lnSpc>
                <a:spcPct val="80000"/>
              </a:lnSpc>
            </a:pPr>
            <a:r>
              <a:rPr lang="en-US" altLang="en-US" sz="2400" smtClean="0"/>
              <a:t>Must have equal numbers of rows and columns (2x2, 3x3, etc.)</a:t>
            </a:r>
          </a:p>
          <a:p>
            <a:pPr eaLnBrk="1" hangingPunct="1">
              <a:lnSpc>
                <a:spcPct val="80000"/>
              </a:lnSpc>
            </a:pPr>
            <a:r>
              <a:rPr lang="en-US" altLang="en-US" sz="2800" smtClean="0"/>
              <a:t>H</a:t>
            </a:r>
            <a:r>
              <a:rPr lang="en-US" altLang="en-US" sz="2800" baseline="-25000" smtClean="0"/>
              <a:t>O</a:t>
            </a:r>
            <a:r>
              <a:rPr lang="en-US" altLang="en-US" sz="2800" smtClean="0"/>
              <a:t> = there is no significant difference between the paired proportions before and after treatment</a:t>
            </a:r>
          </a:p>
          <a:p>
            <a:pPr eaLnBrk="1" hangingPunct="1">
              <a:lnSpc>
                <a:spcPct val="80000"/>
              </a:lnSpc>
            </a:pPr>
            <a:r>
              <a:rPr lang="en-US" altLang="en-US" sz="2800" smtClean="0"/>
              <a:t>Like the Fisher exact test, any p &gt; 0.05 tells us there is no difference between groups (accept H</a:t>
            </a:r>
            <a:r>
              <a:rPr lang="en-US" altLang="en-US" sz="2800" baseline="-25000" smtClean="0"/>
              <a:t>O</a:t>
            </a:r>
            <a:r>
              <a:rPr lang="en-US" altLang="en-US" sz="2800" smtClean="0"/>
              <a:t>)</a:t>
            </a:r>
          </a:p>
        </p:txBody>
      </p:sp>
    </p:spTree>
    <p:extLst>
      <p:ext uri="{BB962C8B-B14F-4D97-AF65-F5344CB8AC3E}">
        <p14:creationId xmlns:p14="http://schemas.microsoft.com/office/powerpoint/2010/main" val="1405978416"/>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p:txBody>
          <a:bodyPr>
            <a:normAutofit fontScale="90000"/>
          </a:bodyPr>
          <a:lstStyle/>
          <a:p>
            <a:pPr eaLnBrk="1" hangingPunct="1"/>
            <a:r>
              <a:rPr lang="en-US" altLang="en-US" sz="4000" dirty="0" smtClean="0"/>
              <a:t/>
            </a:r>
            <a:br>
              <a:rPr lang="en-US" altLang="en-US" sz="4000" dirty="0" smtClean="0"/>
            </a:br>
            <a:r>
              <a:rPr lang="en-US" altLang="en-US" sz="4000" dirty="0"/>
              <a:t/>
            </a:r>
            <a:br>
              <a:rPr lang="en-US" altLang="en-US" sz="4000" dirty="0"/>
            </a:br>
            <a:r>
              <a:rPr lang="en-US" altLang="en-US" sz="4000" dirty="0" smtClean="0"/>
              <a:t>Three or more samples, unmatched data</a:t>
            </a:r>
          </a:p>
        </p:txBody>
      </p:sp>
      <p:sp>
        <p:nvSpPr>
          <p:cNvPr id="198659" name="Rectangle 3"/>
          <p:cNvSpPr>
            <a:spLocks noGrp="1" noChangeArrowheads="1"/>
          </p:cNvSpPr>
          <p:nvPr>
            <p:ph type="body" idx="1"/>
          </p:nvPr>
        </p:nvSpPr>
        <p:spPr/>
        <p:txBody>
          <a:bodyPr/>
          <a:lstStyle/>
          <a:p>
            <a:pPr eaLnBrk="1" hangingPunct="1"/>
            <a:r>
              <a:rPr lang="en-US" altLang="en-US" smtClean="0"/>
              <a:t> Chi-Squared Test (Χ</a:t>
            </a:r>
            <a:r>
              <a:rPr lang="en-US" altLang="en-US" baseline="30000" smtClean="0"/>
              <a:t>2</a:t>
            </a:r>
            <a:r>
              <a:rPr lang="en-US" altLang="en-US" smtClean="0"/>
              <a:t>)</a:t>
            </a:r>
          </a:p>
          <a:p>
            <a:pPr lvl="1" eaLnBrk="1" hangingPunct="1"/>
            <a:r>
              <a:rPr lang="en-US" altLang="en-US" smtClean="0"/>
              <a:t>Contingency tables larger than 2x2</a:t>
            </a:r>
          </a:p>
          <a:p>
            <a:pPr lvl="1" eaLnBrk="1" hangingPunct="1"/>
            <a:r>
              <a:rPr lang="en-US" altLang="en-US" smtClean="0"/>
              <a:t>HO = the proportions are equal</a:t>
            </a:r>
          </a:p>
          <a:p>
            <a:pPr lvl="1" eaLnBrk="1" hangingPunct="1"/>
            <a:r>
              <a:rPr lang="en-US" altLang="en-US" smtClean="0"/>
              <a:t>The software reports the power and α</a:t>
            </a:r>
          </a:p>
          <a:p>
            <a:pPr lvl="1" eaLnBrk="1" hangingPunct="1"/>
            <a:r>
              <a:rPr lang="en-US" altLang="en-US" smtClean="0"/>
              <a:t>We usually want power to be &gt; 0.8</a:t>
            </a:r>
          </a:p>
          <a:p>
            <a:pPr lvl="1" eaLnBrk="1" hangingPunct="1"/>
            <a:r>
              <a:rPr lang="en-US" altLang="en-US" smtClean="0"/>
              <a:t>Any p &gt; 0.05 allows us to accept the null hypothesis between the independent variables</a:t>
            </a:r>
          </a:p>
          <a:p>
            <a:pPr lvl="1" eaLnBrk="1" hangingPunct="1"/>
            <a:r>
              <a:rPr lang="en-US" altLang="en-US" smtClean="0"/>
              <a:t>p &lt; 0.05 we reject the null hypothesis</a:t>
            </a:r>
          </a:p>
        </p:txBody>
      </p:sp>
    </p:spTree>
    <p:extLst>
      <p:ext uri="{BB962C8B-B14F-4D97-AF65-F5344CB8AC3E}">
        <p14:creationId xmlns:p14="http://schemas.microsoft.com/office/powerpoint/2010/main" val="3834728422"/>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p:txBody>
          <a:bodyPr/>
          <a:lstStyle/>
          <a:p>
            <a:pPr eaLnBrk="1" hangingPunct="1"/>
            <a:r>
              <a:rPr lang="en-US" altLang="en-US" smtClean="0"/>
              <a:t>Statistics for Ordinal Data</a:t>
            </a:r>
          </a:p>
        </p:txBody>
      </p:sp>
      <p:sp>
        <p:nvSpPr>
          <p:cNvPr id="199683" name="Rectangle 3"/>
          <p:cNvSpPr>
            <a:spLocks noGrp="1" noChangeArrowheads="1"/>
          </p:cNvSpPr>
          <p:nvPr>
            <p:ph type="body" idx="1"/>
          </p:nvPr>
        </p:nvSpPr>
        <p:spPr>
          <a:xfrm>
            <a:off x="134938" y="2116138"/>
            <a:ext cx="8896350" cy="4360862"/>
          </a:xfrm>
        </p:spPr>
        <p:txBody>
          <a:bodyPr/>
          <a:lstStyle/>
          <a:p>
            <a:pPr eaLnBrk="1" hangingPunct="1"/>
            <a:r>
              <a:rPr lang="en-US" altLang="en-US" smtClean="0"/>
              <a:t>Data on the ordinal level of measurement consist of discrete categories that have a particular order to them.</a:t>
            </a:r>
          </a:p>
          <a:p>
            <a:pPr eaLnBrk="1" hangingPunct="1"/>
            <a:r>
              <a:rPr lang="en-US" altLang="en-US" smtClean="0"/>
              <a:t>Numbers represent relative high and low values of a variable</a:t>
            </a:r>
          </a:p>
          <a:p>
            <a:pPr lvl="1" eaLnBrk="1" hangingPunct="1"/>
            <a:r>
              <a:rPr lang="en-US" altLang="en-US" smtClean="0"/>
              <a:t>Likert scales</a:t>
            </a:r>
          </a:p>
          <a:p>
            <a:pPr lvl="1" eaLnBrk="1" hangingPunct="1"/>
            <a:r>
              <a:rPr lang="en-US" altLang="en-US" smtClean="0"/>
              <a:t>Summarized in terms of percentages, proportions, ratios and rates</a:t>
            </a:r>
          </a:p>
          <a:p>
            <a:pPr eaLnBrk="1" hangingPunct="1"/>
            <a:endParaRPr lang="en-US" altLang="en-US" smtClean="0"/>
          </a:p>
        </p:txBody>
      </p:sp>
    </p:spTree>
    <p:extLst>
      <p:ext uri="{BB962C8B-B14F-4D97-AF65-F5344CB8AC3E}">
        <p14:creationId xmlns:p14="http://schemas.microsoft.com/office/powerpoint/2010/main" val="3851741220"/>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ChangeArrowheads="1"/>
          </p:cNvSpPr>
          <p:nvPr>
            <p:ph type="title"/>
          </p:nvPr>
        </p:nvSpPr>
        <p:spPr/>
        <p:txBody>
          <a:bodyPr/>
          <a:lstStyle/>
          <a:p>
            <a:pPr eaLnBrk="1" hangingPunct="1"/>
            <a:r>
              <a:rPr lang="en-US" altLang="en-US" smtClean="0"/>
              <a:t>Statistics for Ordinal Data</a:t>
            </a:r>
          </a:p>
        </p:txBody>
      </p:sp>
      <p:sp>
        <p:nvSpPr>
          <p:cNvPr id="200707" name="Rectangle 3"/>
          <p:cNvSpPr>
            <a:spLocks noGrp="1" noChangeArrowheads="1"/>
          </p:cNvSpPr>
          <p:nvPr>
            <p:ph type="body" idx="1"/>
          </p:nvPr>
        </p:nvSpPr>
        <p:spPr/>
        <p:txBody>
          <a:bodyPr/>
          <a:lstStyle/>
          <a:p>
            <a:pPr eaLnBrk="1" hangingPunct="1"/>
            <a:r>
              <a:rPr lang="en-US" altLang="en-US" dirty="0" smtClean="0"/>
              <a:t>Describing the data</a:t>
            </a:r>
          </a:p>
          <a:p>
            <a:pPr eaLnBrk="1" hangingPunct="1"/>
            <a:r>
              <a:rPr lang="en-US" altLang="en-US" dirty="0" smtClean="0"/>
              <a:t>Contingency table</a:t>
            </a:r>
          </a:p>
          <a:p>
            <a:pPr lvl="1" eaLnBrk="1" hangingPunct="1"/>
            <a:r>
              <a:rPr lang="en-US" altLang="en-US" dirty="0" smtClean="0"/>
              <a:t>First step is to create a contingency table</a:t>
            </a:r>
          </a:p>
          <a:p>
            <a:pPr lvl="1" eaLnBrk="1" hangingPunct="1"/>
            <a:r>
              <a:rPr lang="en-US" altLang="en-US" dirty="0" smtClean="0"/>
              <a:t>Displays counts or frequencies </a:t>
            </a:r>
          </a:p>
          <a:p>
            <a:r>
              <a:rPr lang="en-US" altLang="en-US" dirty="0" smtClean="0"/>
              <a:t>Report percentages of responses</a:t>
            </a:r>
          </a:p>
          <a:p>
            <a:r>
              <a:rPr lang="en-US" altLang="en-US" dirty="0" smtClean="0"/>
              <a:t>Means of responses should not be reported</a:t>
            </a:r>
          </a:p>
        </p:txBody>
      </p:sp>
    </p:spTree>
    <p:extLst>
      <p:ext uri="{BB962C8B-B14F-4D97-AF65-F5344CB8AC3E}">
        <p14:creationId xmlns:p14="http://schemas.microsoft.com/office/powerpoint/2010/main" val="4171881508"/>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type="title"/>
          </p:nvPr>
        </p:nvSpPr>
        <p:spPr/>
        <p:txBody>
          <a:bodyPr/>
          <a:lstStyle/>
          <a:p>
            <a:pPr eaLnBrk="1" hangingPunct="1"/>
            <a:r>
              <a:rPr lang="en-US" altLang="en-US" smtClean="0"/>
              <a:t>Statistics for Ordinal Data</a:t>
            </a:r>
          </a:p>
        </p:txBody>
      </p:sp>
      <p:sp>
        <p:nvSpPr>
          <p:cNvPr id="201731" name="Rectangle 3"/>
          <p:cNvSpPr>
            <a:spLocks noGrp="1" noChangeArrowheads="1"/>
          </p:cNvSpPr>
          <p:nvPr>
            <p:ph type="body" idx="1"/>
          </p:nvPr>
        </p:nvSpPr>
        <p:spPr>
          <a:xfrm>
            <a:off x="134938" y="2116138"/>
            <a:ext cx="8896350" cy="4437062"/>
          </a:xfrm>
        </p:spPr>
        <p:txBody>
          <a:bodyPr/>
          <a:lstStyle/>
          <a:p>
            <a:pPr eaLnBrk="1" hangingPunct="1">
              <a:lnSpc>
                <a:spcPct val="90000"/>
              </a:lnSpc>
              <a:buFont typeface="Wingdings" pitchFamily="2" charset="2"/>
              <a:buNone/>
            </a:pPr>
            <a:r>
              <a:rPr lang="en-US" altLang="en-US" smtClean="0"/>
              <a:t>Correlation</a:t>
            </a:r>
          </a:p>
          <a:p>
            <a:pPr eaLnBrk="1" hangingPunct="1">
              <a:lnSpc>
                <a:spcPct val="90000"/>
              </a:lnSpc>
            </a:pPr>
            <a:r>
              <a:rPr lang="en-US" altLang="en-US" smtClean="0"/>
              <a:t>Compares sets of ordinal data to determine if one variable trends with another</a:t>
            </a:r>
          </a:p>
          <a:p>
            <a:pPr eaLnBrk="1" hangingPunct="1">
              <a:lnSpc>
                <a:spcPct val="90000"/>
              </a:lnSpc>
            </a:pPr>
            <a:r>
              <a:rPr lang="en-US" altLang="en-US" smtClean="0"/>
              <a:t>Spearman Rank Order Correlation</a:t>
            </a:r>
          </a:p>
          <a:p>
            <a:pPr lvl="1" eaLnBrk="1" hangingPunct="1">
              <a:lnSpc>
                <a:spcPct val="90000"/>
              </a:lnSpc>
            </a:pPr>
            <a:r>
              <a:rPr lang="en-US" altLang="en-US" smtClean="0"/>
              <a:t>Spearman’s rho</a:t>
            </a:r>
          </a:p>
          <a:p>
            <a:pPr lvl="1" eaLnBrk="1" hangingPunct="1">
              <a:lnSpc>
                <a:spcPct val="90000"/>
              </a:lnSpc>
            </a:pPr>
            <a:r>
              <a:rPr lang="en-US" altLang="en-US" smtClean="0"/>
              <a:t>Nonparametric test</a:t>
            </a:r>
          </a:p>
          <a:p>
            <a:pPr lvl="1" eaLnBrk="1" hangingPunct="1">
              <a:lnSpc>
                <a:spcPct val="90000"/>
              </a:lnSpc>
            </a:pPr>
            <a:r>
              <a:rPr lang="en-US" altLang="en-US" smtClean="0"/>
              <a:t>Does not require a linear relation among data points, a normal distribution, or constant variance</a:t>
            </a:r>
          </a:p>
          <a:p>
            <a:pPr lvl="1" eaLnBrk="1" hangingPunct="1">
              <a:lnSpc>
                <a:spcPct val="90000"/>
              </a:lnSpc>
            </a:pPr>
            <a:r>
              <a:rPr lang="en-US" altLang="en-US" smtClean="0"/>
              <a:t>Varies from -1 to +1, just like Pearson’s</a:t>
            </a:r>
          </a:p>
          <a:p>
            <a:pPr eaLnBrk="1" hangingPunct="1">
              <a:lnSpc>
                <a:spcPct val="90000"/>
              </a:lnSpc>
            </a:pPr>
            <a:endParaRPr lang="en-US" altLang="en-US" smtClean="0"/>
          </a:p>
        </p:txBody>
      </p:sp>
    </p:spTree>
    <p:extLst>
      <p:ext uri="{BB962C8B-B14F-4D97-AF65-F5344CB8AC3E}">
        <p14:creationId xmlns:p14="http://schemas.microsoft.com/office/powerpoint/2010/main" val="2987115724"/>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ChangeArrowheads="1"/>
          </p:cNvSpPr>
          <p:nvPr>
            <p:ph type="title"/>
          </p:nvPr>
        </p:nvSpPr>
        <p:spPr/>
        <p:txBody>
          <a:bodyPr/>
          <a:lstStyle/>
          <a:p>
            <a:pPr eaLnBrk="1" hangingPunct="1"/>
            <a:r>
              <a:rPr lang="en-US" altLang="en-US" smtClean="0"/>
              <a:t>Spearman’s Rho</a:t>
            </a:r>
          </a:p>
        </p:txBody>
      </p:sp>
      <p:sp>
        <p:nvSpPr>
          <p:cNvPr id="202755" name="Rectangle 3"/>
          <p:cNvSpPr>
            <a:spLocks noGrp="1" noChangeArrowheads="1"/>
          </p:cNvSpPr>
          <p:nvPr>
            <p:ph type="body" idx="1"/>
          </p:nvPr>
        </p:nvSpPr>
        <p:spPr>
          <a:xfrm>
            <a:off x="134938" y="2116138"/>
            <a:ext cx="8896350" cy="4437062"/>
          </a:xfrm>
        </p:spPr>
        <p:txBody>
          <a:bodyPr>
            <a:normAutofit lnSpcReduction="10000"/>
          </a:bodyPr>
          <a:lstStyle/>
          <a:p>
            <a:pPr eaLnBrk="1" hangingPunct="1">
              <a:lnSpc>
                <a:spcPct val="80000"/>
              </a:lnSpc>
            </a:pPr>
            <a:r>
              <a:rPr lang="en-US" altLang="en-US" sz="2800" smtClean="0"/>
              <a:t>Procedure is used when you want to measure the strength of association between pairs of ordinal variables or between an ordinal variable and a continuous variable</a:t>
            </a:r>
          </a:p>
          <a:p>
            <a:pPr eaLnBrk="1" hangingPunct="1">
              <a:lnSpc>
                <a:spcPct val="80000"/>
              </a:lnSpc>
            </a:pPr>
            <a:r>
              <a:rPr lang="en-US" altLang="en-US" sz="2800" smtClean="0"/>
              <a:t>The example compares weight (a continuous variable, converted to an ordinal variable) with APGAR score (an ordinal variable)</a:t>
            </a:r>
          </a:p>
          <a:p>
            <a:pPr eaLnBrk="1" hangingPunct="1">
              <a:lnSpc>
                <a:spcPct val="80000"/>
              </a:lnSpc>
            </a:pPr>
            <a:r>
              <a:rPr lang="en-US" altLang="en-US" sz="2800" smtClean="0"/>
              <a:t>Not available on Excel</a:t>
            </a:r>
          </a:p>
          <a:p>
            <a:pPr eaLnBrk="1" hangingPunct="1">
              <a:lnSpc>
                <a:spcPct val="80000"/>
              </a:lnSpc>
            </a:pPr>
            <a:r>
              <a:rPr lang="en-US" altLang="en-US" sz="2800" smtClean="0"/>
              <a:t>Gives you a correlation coefficient and a p value</a:t>
            </a:r>
          </a:p>
          <a:p>
            <a:pPr lvl="1" eaLnBrk="1" hangingPunct="1">
              <a:lnSpc>
                <a:spcPct val="80000"/>
              </a:lnSpc>
            </a:pPr>
            <a:r>
              <a:rPr lang="en-US" altLang="en-US" sz="2400" smtClean="0"/>
              <a:t>The greater the coefficient, the greater the relationship</a:t>
            </a:r>
          </a:p>
          <a:p>
            <a:pPr lvl="1" eaLnBrk="1" hangingPunct="1">
              <a:lnSpc>
                <a:spcPct val="80000"/>
              </a:lnSpc>
            </a:pPr>
            <a:r>
              <a:rPr lang="en-US" altLang="en-US" sz="2400" smtClean="0"/>
              <a:t>if p is &gt; 0.05, there is no correlation (too many chances to be wrong)</a:t>
            </a:r>
          </a:p>
          <a:p>
            <a:pPr eaLnBrk="1" hangingPunct="1">
              <a:lnSpc>
                <a:spcPct val="80000"/>
              </a:lnSpc>
            </a:pPr>
            <a:endParaRPr lang="en-US" altLang="en-US" sz="2800" smtClean="0"/>
          </a:p>
        </p:txBody>
      </p:sp>
    </p:spTree>
    <p:extLst>
      <p:ext uri="{BB962C8B-B14F-4D97-AF65-F5344CB8AC3E}">
        <p14:creationId xmlns:p14="http://schemas.microsoft.com/office/powerpoint/2010/main" val="2753029140"/>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ChangeArrowheads="1"/>
          </p:cNvSpPr>
          <p:nvPr>
            <p:ph type="title"/>
          </p:nvPr>
        </p:nvSpPr>
        <p:spPr/>
        <p:txBody>
          <a:bodyPr/>
          <a:lstStyle/>
          <a:p>
            <a:pPr eaLnBrk="1" hangingPunct="1"/>
            <a:r>
              <a:rPr lang="en-US" altLang="en-US" smtClean="0"/>
              <a:t>Statistics for Ordinal Data</a:t>
            </a:r>
          </a:p>
        </p:txBody>
      </p:sp>
      <p:sp>
        <p:nvSpPr>
          <p:cNvPr id="203779" name="Rectangle 3"/>
          <p:cNvSpPr>
            <a:spLocks noGrp="1" noChangeArrowheads="1"/>
          </p:cNvSpPr>
          <p:nvPr>
            <p:ph type="body" idx="1"/>
          </p:nvPr>
        </p:nvSpPr>
        <p:spPr/>
        <p:txBody>
          <a:bodyPr/>
          <a:lstStyle/>
          <a:p>
            <a:pPr eaLnBrk="1" hangingPunct="1"/>
            <a:r>
              <a:rPr lang="en-US" altLang="en-US" sz="3600" smtClean="0"/>
              <a:t>Comparing two samples, unmatched data</a:t>
            </a:r>
          </a:p>
          <a:p>
            <a:pPr eaLnBrk="1" hangingPunct="1"/>
            <a:r>
              <a:rPr lang="en-US" altLang="en-US" sz="3600" smtClean="0"/>
              <a:t>Mann-Whitney Rank Sum Test</a:t>
            </a:r>
          </a:p>
          <a:p>
            <a:pPr lvl="1" eaLnBrk="1" hangingPunct="1"/>
            <a:r>
              <a:rPr lang="en-US" altLang="en-US" sz="3200" smtClean="0"/>
              <a:t>Aka Mann-Whitney U or Wilcoxon Rank Sum Test</a:t>
            </a:r>
          </a:p>
          <a:p>
            <a:pPr lvl="1" eaLnBrk="1" hangingPunct="1"/>
            <a:r>
              <a:rPr lang="en-US" altLang="en-US" sz="3200" smtClean="0"/>
              <a:t>Nonparametric alternative to the unpaired t test</a:t>
            </a:r>
          </a:p>
          <a:p>
            <a:pPr eaLnBrk="1" hangingPunct="1"/>
            <a:endParaRPr lang="en-US" altLang="en-US" sz="3600" smtClean="0"/>
          </a:p>
        </p:txBody>
      </p:sp>
    </p:spTree>
    <p:extLst>
      <p:ext uri="{BB962C8B-B14F-4D97-AF65-F5344CB8AC3E}">
        <p14:creationId xmlns:p14="http://schemas.microsoft.com/office/powerpoint/2010/main" val="3746716531"/>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p:txBody>
          <a:bodyPr/>
          <a:lstStyle/>
          <a:p>
            <a:pPr eaLnBrk="1" hangingPunct="1"/>
            <a:r>
              <a:rPr lang="en-US" altLang="en-US" smtClean="0"/>
              <a:t>Statistics for Ordinal Data</a:t>
            </a:r>
          </a:p>
        </p:txBody>
      </p:sp>
      <p:sp>
        <p:nvSpPr>
          <p:cNvPr id="204803" name="Rectangle 3"/>
          <p:cNvSpPr>
            <a:spLocks noGrp="1" noChangeArrowheads="1"/>
          </p:cNvSpPr>
          <p:nvPr>
            <p:ph type="body" idx="1"/>
          </p:nvPr>
        </p:nvSpPr>
        <p:spPr/>
        <p:txBody>
          <a:bodyPr/>
          <a:lstStyle/>
          <a:p>
            <a:pPr eaLnBrk="1" hangingPunct="1">
              <a:buFont typeface="Wingdings" pitchFamily="2" charset="2"/>
              <a:buNone/>
            </a:pPr>
            <a:r>
              <a:rPr lang="en-US" altLang="en-US" smtClean="0"/>
              <a:t>Comparing two samples, matched data</a:t>
            </a:r>
          </a:p>
          <a:p>
            <a:pPr eaLnBrk="1" hangingPunct="1"/>
            <a:r>
              <a:rPr lang="en-US" altLang="en-US" smtClean="0"/>
              <a:t>Wilcoxon Signed Rank Test</a:t>
            </a:r>
          </a:p>
          <a:p>
            <a:pPr eaLnBrk="1" hangingPunct="1"/>
            <a:r>
              <a:rPr lang="en-US" altLang="en-US" smtClean="0"/>
              <a:t>Nonparametric equivalent to the paired t test</a:t>
            </a:r>
          </a:p>
          <a:p>
            <a:pPr eaLnBrk="1" hangingPunct="1"/>
            <a:endParaRPr lang="en-US" altLang="en-US" smtClean="0"/>
          </a:p>
        </p:txBody>
      </p:sp>
    </p:spTree>
    <p:extLst>
      <p:ext uri="{BB962C8B-B14F-4D97-AF65-F5344CB8AC3E}">
        <p14:creationId xmlns:p14="http://schemas.microsoft.com/office/powerpoint/2010/main" val="1252369294"/>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p:txBody>
          <a:bodyPr/>
          <a:lstStyle/>
          <a:p>
            <a:pPr eaLnBrk="1" hangingPunct="1"/>
            <a:r>
              <a:rPr lang="en-US" altLang="en-US" smtClean="0"/>
              <a:t>Statistics for Ordinal Data</a:t>
            </a:r>
          </a:p>
        </p:txBody>
      </p:sp>
      <p:sp>
        <p:nvSpPr>
          <p:cNvPr id="205827" name="Rectangle 3"/>
          <p:cNvSpPr>
            <a:spLocks noGrp="1" noChangeArrowheads="1"/>
          </p:cNvSpPr>
          <p:nvPr>
            <p:ph type="body" idx="1"/>
          </p:nvPr>
        </p:nvSpPr>
        <p:spPr/>
        <p:txBody>
          <a:bodyPr/>
          <a:lstStyle/>
          <a:p>
            <a:pPr eaLnBrk="1" hangingPunct="1">
              <a:buFont typeface="Wingdings" pitchFamily="2" charset="2"/>
              <a:buNone/>
            </a:pPr>
            <a:r>
              <a:rPr lang="en-US" altLang="en-US" smtClean="0"/>
              <a:t>Comparing three or more samples, unmatched data</a:t>
            </a:r>
          </a:p>
          <a:p>
            <a:pPr eaLnBrk="1" hangingPunct="1"/>
            <a:r>
              <a:rPr lang="en-US" altLang="en-US" smtClean="0"/>
              <a:t>Kruskall-Wallis ANOVA</a:t>
            </a:r>
          </a:p>
          <a:p>
            <a:pPr lvl="1" eaLnBrk="1" hangingPunct="1"/>
            <a:r>
              <a:rPr lang="en-US" altLang="en-US" smtClean="0"/>
              <a:t>Nonparametric equivalent to the one way ANOVA</a:t>
            </a:r>
          </a:p>
          <a:p>
            <a:pPr lvl="1" eaLnBrk="1" hangingPunct="1"/>
            <a:r>
              <a:rPr lang="en-US" altLang="en-US" smtClean="0"/>
              <a:t>Used to see if groups are effected by a single factor</a:t>
            </a:r>
          </a:p>
          <a:p>
            <a:pPr lvl="1" eaLnBrk="1" hangingPunct="1"/>
            <a:r>
              <a:rPr lang="en-US" altLang="en-US" smtClean="0"/>
              <a:t>The hypothesis is that the groups are the same, versus the hypothesis that at least one of the groups is different from the others</a:t>
            </a:r>
          </a:p>
        </p:txBody>
      </p:sp>
    </p:spTree>
    <p:extLst>
      <p:ext uri="{BB962C8B-B14F-4D97-AF65-F5344CB8AC3E}">
        <p14:creationId xmlns:p14="http://schemas.microsoft.com/office/powerpoint/2010/main" val="194364124"/>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ChangeArrowheads="1"/>
          </p:cNvSpPr>
          <p:nvPr>
            <p:ph type="title"/>
          </p:nvPr>
        </p:nvSpPr>
        <p:spPr/>
        <p:txBody>
          <a:bodyPr/>
          <a:lstStyle/>
          <a:p>
            <a:pPr eaLnBrk="1" hangingPunct="1"/>
            <a:r>
              <a:rPr lang="en-US" altLang="en-US" smtClean="0"/>
              <a:t>Statistics for Ordinal Data</a:t>
            </a:r>
          </a:p>
        </p:txBody>
      </p:sp>
      <p:sp>
        <p:nvSpPr>
          <p:cNvPr id="206851" name="Rectangle 3"/>
          <p:cNvSpPr>
            <a:spLocks noGrp="1" noChangeArrowheads="1"/>
          </p:cNvSpPr>
          <p:nvPr>
            <p:ph type="body" idx="1"/>
          </p:nvPr>
        </p:nvSpPr>
        <p:spPr>
          <a:xfrm>
            <a:off x="134938" y="2116138"/>
            <a:ext cx="8896350" cy="4513262"/>
          </a:xfrm>
        </p:spPr>
        <p:txBody>
          <a:bodyPr>
            <a:normAutofit lnSpcReduction="10000"/>
          </a:bodyPr>
          <a:lstStyle/>
          <a:p>
            <a:pPr eaLnBrk="1" hangingPunct="1">
              <a:buFont typeface="Wingdings" pitchFamily="2" charset="2"/>
              <a:buNone/>
            </a:pPr>
            <a:r>
              <a:rPr lang="en-US" altLang="en-US" sz="2800" smtClean="0"/>
              <a:t>Comparing three or more samples of matched data</a:t>
            </a:r>
          </a:p>
          <a:p>
            <a:pPr eaLnBrk="1" hangingPunct="1"/>
            <a:r>
              <a:rPr lang="en-US" altLang="en-US" sz="2800" smtClean="0"/>
              <a:t>Friedman Repeated Measures ANOVA</a:t>
            </a:r>
          </a:p>
          <a:p>
            <a:pPr lvl="1" eaLnBrk="1" hangingPunct="1"/>
            <a:r>
              <a:rPr lang="en-US" altLang="en-US" sz="2400" smtClean="0"/>
              <a:t>Nonparametric equivalent to a one-way repeated measures ANOVA</a:t>
            </a:r>
          </a:p>
          <a:p>
            <a:pPr lvl="1" eaLnBrk="1" hangingPunct="1"/>
            <a:r>
              <a:rPr lang="en-US" altLang="en-US" sz="2400" smtClean="0"/>
              <a:t>Used to see if a single group of individuals was affected by a series of three or more different experimental treatments, where each individual received all treatments</a:t>
            </a:r>
          </a:p>
          <a:p>
            <a:pPr lvl="1" eaLnBrk="1" hangingPunct="1"/>
            <a:r>
              <a:rPr lang="en-US" altLang="en-US" sz="2400" smtClean="0"/>
              <a:t>If there is a difference, use a multiple comparison procedure, such as the All Pairwise Multiple Comparison procedure</a:t>
            </a:r>
          </a:p>
          <a:p>
            <a:pPr lvl="2" eaLnBrk="1" hangingPunct="1"/>
            <a:r>
              <a:rPr lang="en-US" altLang="en-US" sz="2000" smtClean="0"/>
              <a:t>tells if there is a difference between pairs</a:t>
            </a:r>
          </a:p>
          <a:p>
            <a:pPr eaLnBrk="1" hangingPunct="1"/>
            <a:endParaRPr lang="en-US" altLang="en-US" sz="2800" smtClean="0"/>
          </a:p>
        </p:txBody>
      </p:sp>
    </p:spTree>
    <p:extLst>
      <p:ext uri="{BB962C8B-B14F-4D97-AF65-F5344CB8AC3E}">
        <p14:creationId xmlns:p14="http://schemas.microsoft.com/office/powerpoint/2010/main" val="3944958608"/>
      </p:ext>
    </p:extLst>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p:txBody>
          <a:bodyPr/>
          <a:lstStyle/>
          <a:p>
            <a:pPr eaLnBrk="1" hangingPunct="1"/>
            <a:r>
              <a:rPr lang="en-US" altLang="en-US" smtClean="0"/>
              <a:t>Statistics for Continuous Measures</a:t>
            </a:r>
          </a:p>
        </p:txBody>
      </p:sp>
      <p:sp>
        <p:nvSpPr>
          <p:cNvPr id="207875" name="Rectangle 3"/>
          <p:cNvSpPr>
            <a:spLocks noGrp="1" noChangeArrowheads="1"/>
          </p:cNvSpPr>
          <p:nvPr>
            <p:ph type="body" idx="1"/>
          </p:nvPr>
        </p:nvSpPr>
        <p:spPr>
          <a:xfrm>
            <a:off x="134938" y="2116138"/>
            <a:ext cx="8896350" cy="4437062"/>
          </a:xfrm>
        </p:spPr>
        <p:txBody>
          <a:bodyPr/>
          <a:lstStyle/>
          <a:p>
            <a:pPr eaLnBrk="1" hangingPunct="1">
              <a:lnSpc>
                <a:spcPct val="90000"/>
              </a:lnSpc>
            </a:pPr>
            <a:r>
              <a:rPr lang="en-US" altLang="en-US" smtClean="0"/>
              <a:t>Require interval and ratio data</a:t>
            </a:r>
          </a:p>
          <a:p>
            <a:pPr eaLnBrk="1" hangingPunct="1">
              <a:lnSpc>
                <a:spcPct val="90000"/>
              </a:lnSpc>
            </a:pPr>
            <a:r>
              <a:rPr lang="en-US" altLang="en-US" smtClean="0"/>
              <a:t>Outline</a:t>
            </a:r>
          </a:p>
          <a:p>
            <a:pPr lvl="1" eaLnBrk="1" hangingPunct="1">
              <a:lnSpc>
                <a:spcPct val="90000"/>
              </a:lnSpc>
            </a:pPr>
            <a:r>
              <a:rPr lang="en-US" altLang="en-US" smtClean="0"/>
              <a:t>Testing for Normality</a:t>
            </a:r>
          </a:p>
          <a:p>
            <a:pPr lvl="1" eaLnBrk="1" hangingPunct="1">
              <a:lnSpc>
                <a:spcPct val="90000"/>
              </a:lnSpc>
            </a:pPr>
            <a:r>
              <a:rPr lang="en-US" altLang="en-US" smtClean="0"/>
              <a:t>	Testing for Equal Variances</a:t>
            </a:r>
          </a:p>
          <a:p>
            <a:pPr lvl="1" eaLnBrk="1" hangingPunct="1">
              <a:lnSpc>
                <a:spcPct val="90000"/>
              </a:lnSpc>
            </a:pPr>
            <a:r>
              <a:rPr lang="en-US" altLang="en-US" smtClean="0"/>
              <a:t>	Correlation and Prediction</a:t>
            </a:r>
          </a:p>
          <a:p>
            <a:pPr lvl="1" eaLnBrk="1" hangingPunct="1">
              <a:lnSpc>
                <a:spcPct val="90000"/>
              </a:lnSpc>
            </a:pPr>
            <a:r>
              <a:rPr lang="en-US" altLang="en-US" smtClean="0"/>
              <a:t>	Comparing One Sample to a Known Value</a:t>
            </a:r>
          </a:p>
          <a:p>
            <a:pPr lvl="1" eaLnBrk="1" hangingPunct="1">
              <a:lnSpc>
                <a:spcPct val="90000"/>
              </a:lnSpc>
            </a:pPr>
            <a:r>
              <a:rPr lang="en-US" altLang="en-US" smtClean="0"/>
              <a:t>	Comparing Two Samples of Unmatched Data</a:t>
            </a:r>
          </a:p>
          <a:p>
            <a:pPr lvl="1" eaLnBrk="1" hangingPunct="1">
              <a:lnSpc>
                <a:spcPct val="90000"/>
              </a:lnSpc>
            </a:pPr>
            <a:r>
              <a:rPr lang="en-US" altLang="en-US" smtClean="0"/>
              <a:t>	Comparing Two Samples of Matched Data</a:t>
            </a:r>
          </a:p>
          <a:p>
            <a:pPr lvl="1" eaLnBrk="1" hangingPunct="1">
              <a:lnSpc>
                <a:spcPct val="90000"/>
              </a:lnSpc>
            </a:pPr>
            <a:r>
              <a:rPr lang="en-US" altLang="en-US" smtClean="0"/>
              <a:t>	Comparing Three or More Samples</a:t>
            </a:r>
          </a:p>
        </p:txBody>
      </p:sp>
    </p:spTree>
    <p:extLst>
      <p:ext uri="{BB962C8B-B14F-4D97-AF65-F5344CB8AC3E}">
        <p14:creationId xmlns:p14="http://schemas.microsoft.com/office/powerpoint/2010/main" val="3722343838"/>
      </p:ext>
    </p:extLst>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Grp="1" noChangeArrowheads="1"/>
          </p:cNvSpPr>
          <p:nvPr>
            <p:ph type="title"/>
          </p:nvPr>
        </p:nvSpPr>
        <p:spPr>
          <a:xfrm>
            <a:off x="152400" y="381000"/>
            <a:ext cx="8885237" cy="774700"/>
          </a:xfrm>
        </p:spPr>
        <p:txBody>
          <a:bodyPr/>
          <a:lstStyle/>
          <a:p>
            <a:pPr eaLnBrk="1" hangingPunct="1"/>
            <a:r>
              <a:rPr lang="en-US" altLang="en-US" smtClean="0"/>
              <a:t>Testing for Normality</a:t>
            </a:r>
          </a:p>
        </p:txBody>
      </p:sp>
      <p:sp>
        <p:nvSpPr>
          <p:cNvPr id="208899" name="Rectangle 3"/>
          <p:cNvSpPr>
            <a:spLocks noGrp="1" noChangeArrowheads="1"/>
          </p:cNvSpPr>
          <p:nvPr>
            <p:ph type="body" idx="1"/>
          </p:nvPr>
        </p:nvSpPr>
        <p:spPr>
          <a:xfrm>
            <a:off x="134938" y="1752600"/>
            <a:ext cx="8896350" cy="4876800"/>
          </a:xfrm>
        </p:spPr>
        <p:txBody>
          <a:bodyPr/>
          <a:lstStyle/>
          <a:p>
            <a:pPr eaLnBrk="1" hangingPunct="1">
              <a:lnSpc>
                <a:spcPct val="90000"/>
              </a:lnSpc>
            </a:pPr>
            <a:r>
              <a:rPr lang="en-US" altLang="en-US" sz="2400" dirty="0" smtClean="0"/>
              <a:t>Sample data must come from distributions that are normally distributed; if not, one of the nonparametric tests must be used</a:t>
            </a:r>
          </a:p>
          <a:p>
            <a:pPr eaLnBrk="1" hangingPunct="1">
              <a:lnSpc>
                <a:spcPct val="90000"/>
              </a:lnSpc>
            </a:pPr>
            <a:r>
              <a:rPr lang="en-US" altLang="en-US" sz="2400" dirty="0" smtClean="0"/>
              <a:t>Kolmogorov-Smirnov test</a:t>
            </a:r>
          </a:p>
          <a:p>
            <a:pPr lvl="1" eaLnBrk="1" hangingPunct="1">
              <a:lnSpc>
                <a:spcPct val="90000"/>
              </a:lnSpc>
            </a:pPr>
            <a:r>
              <a:rPr lang="en-US" altLang="en-US" sz="2000" dirty="0" smtClean="0"/>
              <a:t>Tests if the distribution of a continuous variable is the same for two groups</a:t>
            </a:r>
          </a:p>
          <a:p>
            <a:pPr lvl="1" eaLnBrk="1" hangingPunct="1">
              <a:lnSpc>
                <a:spcPct val="90000"/>
              </a:lnSpc>
            </a:pPr>
            <a:r>
              <a:rPr lang="en-US" altLang="en-US" sz="2000" dirty="0" smtClean="0"/>
              <a:t>Compares the distributions at a number of points, then considers the maximum differences between the two distributions (a sample distribution and a normal distribution)</a:t>
            </a:r>
          </a:p>
          <a:p>
            <a:pPr lvl="1" eaLnBrk="1" hangingPunct="1">
              <a:lnSpc>
                <a:spcPct val="90000"/>
              </a:lnSpc>
            </a:pPr>
            <a:r>
              <a:rPr lang="en-US" altLang="en-US" sz="2000" dirty="0" smtClean="0"/>
              <a:t>Influenced by the maximum value in a distribution</a:t>
            </a:r>
          </a:p>
          <a:p>
            <a:pPr lvl="1" eaLnBrk="1" hangingPunct="1">
              <a:lnSpc>
                <a:spcPct val="90000"/>
              </a:lnSpc>
            </a:pPr>
            <a:r>
              <a:rPr lang="en-US" altLang="en-US" sz="2000" dirty="0" smtClean="0"/>
              <a:t>Used with caution if outliers are suspected</a:t>
            </a:r>
          </a:p>
          <a:p>
            <a:pPr lvl="1" eaLnBrk="1" hangingPunct="1">
              <a:lnSpc>
                <a:spcPct val="90000"/>
              </a:lnSpc>
            </a:pPr>
            <a:r>
              <a:rPr lang="en-US" altLang="en-US" sz="2000" dirty="0" smtClean="0"/>
              <a:t>If there is no significant difference (</a:t>
            </a:r>
            <a:r>
              <a:rPr lang="en-US" altLang="en-US" sz="2000" dirty="0" smtClean="0"/>
              <a:t>p&gt;0.05</a:t>
            </a:r>
            <a:r>
              <a:rPr lang="en-US" altLang="en-US" sz="2000" dirty="0" smtClean="0"/>
              <a:t>) between the sample distribution and the normal distribution, we assume the sample distribution to be normal, and we can use the data in a parametric test</a:t>
            </a:r>
          </a:p>
        </p:txBody>
      </p:sp>
    </p:spTree>
    <p:extLst>
      <p:ext uri="{BB962C8B-B14F-4D97-AF65-F5344CB8AC3E}">
        <p14:creationId xmlns:p14="http://schemas.microsoft.com/office/powerpoint/2010/main" val="2258430757"/>
      </p:ext>
    </p:extLst>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noChangeArrowheads="1"/>
          </p:cNvSpPr>
          <p:nvPr>
            <p:ph type="title"/>
          </p:nvPr>
        </p:nvSpPr>
        <p:spPr/>
        <p:txBody>
          <a:bodyPr/>
          <a:lstStyle/>
          <a:p>
            <a:pPr eaLnBrk="1" hangingPunct="1"/>
            <a:r>
              <a:rPr lang="en-US" altLang="en-US" smtClean="0"/>
              <a:t>Testing for Equal Variance</a:t>
            </a:r>
          </a:p>
        </p:txBody>
      </p:sp>
      <p:sp>
        <p:nvSpPr>
          <p:cNvPr id="209923" name="Rectangle 3"/>
          <p:cNvSpPr>
            <a:spLocks noGrp="1" noChangeArrowheads="1"/>
          </p:cNvSpPr>
          <p:nvPr>
            <p:ph type="body" idx="1"/>
          </p:nvPr>
        </p:nvSpPr>
        <p:spPr>
          <a:xfrm>
            <a:off x="134938" y="2116138"/>
            <a:ext cx="8896350" cy="4437062"/>
          </a:xfrm>
        </p:spPr>
        <p:txBody>
          <a:bodyPr/>
          <a:lstStyle/>
          <a:p>
            <a:pPr eaLnBrk="1" hangingPunct="1">
              <a:lnSpc>
                <a:spcPct val="90000"/>
              </a:lnSpc>
            </a:pPr>
            <a:r>
              <a:rPr lang="en-US" altLang="en-US" smtClean="0"/>
              <a:t>Sample data must have equal variances; if not a nonparametric test must be used</a:t>
            </a:r>
          </a:p>
          <a:p>
            <a:pPr eaLnBrk="1" hangingPunct="1">
              <a:lnSpc>
                <a:spcPct val="90000"/>
              </a:lnSpc>
            </a:pPr>
            <a:r>
              <a:rPr lang="en-US" altLang="en-US" smtClean="0"/>
              <a:t>F ratio test</a:t>
            </a:r>
          </a:p>
          <a:p>
            <a:pPr lvl="1" eaLnBrk="1" hangingPunct="1">
              <a:lnSpc>
                <a:spcPct val="90000"/>
              </a:lnSpc>
            </a:pPr>
            <a:r>
              <a:rPr lang="en-US" altLang="en-US" smtClean="0"/>
              <a:t>Ratio of two sample variances</a:t>
            </a:r>
          </a:p>
          <a:p>
            <a:pPr lvl="1" eaLnBrk="1" hangingPunct="1">
              <a:lnSpc>
                <a:spcPct val="90000"/>
              </a:lnSpc>
            </a:pPr>
            <a:r>
              <a:rPr lang="en-US" altLang="en-US" smtClean="0"/>
              <a:t>Is the variance of one sample larger, no different, or smaller than the other?</a:t>
            </a:r>
          </a:p>
          <a:p>
            <a:pPr lvl="1" eaLnBrk="1" hangingPunct="1">
              <a:lnSpc>
                <a:spcPct val="90000"/>
              </a:lnSpc>
            </a:pPr>
            <a:r>
              <a:rPr lang="en-US" altLang="en-US" smtClean="0"/>
              <a:t>If the p value of the F test is &lt; 0.05, then we reject the null hypothesis, concluding that the variances are not equal</a:t>
            </a:r>
          </a:p>
        </p:txBody>
      </p:sp>
    </p:spTree>
    <p:extLst>
      <p:ext uri="{BB962C8B-B14F-4D97-AF65-F5344CB8AC3E}">
        <p14:creationId xmlns:p14="http://schemas.microsoft.com/office/powerpoint/2010/main" val="2441545866"/>
      </p:ext>
    </p:extLst>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ChangeArrowheads="1"/>
          </p:cNvSpPr>
          <p:nvPr>
            <p:ph type="title"/>
          </p:nvPr>
        </p:nvSpPr>
        <p:spPr/>
        <p:txBody>
          <a:bodyPr/>
          <a:lstStyle/>
          <a:p>
            <a:pPr eaLnBrk="1" hangingPunct="1"/>
            <a:r>
              <a:rPr lang="en-US" altLang="en-US" smtClean="0"/>
              <a:t>Correlation and Prediction</a:t>
            </a:r>
          </a:p>
        </p:txBody>
      </p:sp>
      <p:sp>
        <p:nvSpPr>
          <p:cNvPr id="210947" name="Rectangle 3"/>
          <p:cNvSpPr>
            <a:spLocks noGrp="1" noChangeArrowheads="1"/>
          </p:cNvSpPr>
          <p:nvPr>
            <p:ph type="body" idx="1"/>
          </p:nvPr>
        </p:nvSpPr>
        <p:spPr/>
        <p:txBody>
          <a:bodyPr/>
          <a:lstStyle/>
          <a:p>
            <a:pPr eaLnBrk="1" hangingPunct="1">
              <a:buFont typeface="Wingdings" pitchFamily="2" charset="2"/>
              <a:buNone/>
            </a:pPr>
            <a:r>
              <a:rPr lang="en-US" altLang="en-US" sz="2800" smtClean="0"/>
              <a:t>Pearson Product Moment Correlation</a:t>
            </a:r>
          </a:p>
          <a:p>
            <a:pPr eaLnBrk="1" hangingPunct="1"/>
            <a:r>
              <a:rPr lang="en-US" altLang="en-US" sz="2800" smtClean="0"/>
              <a:t>Pearson r has a value of -1 to +1</a:t>
            </a:r>
          </a:p>
          <a:p>
            <a:pPr eaLnBrk="1" hangingPunct="1"/>
            <a:r>
              <a:rPr lang="en-US" altLang="en-US" sz="2800" smtClean="0"/>
              <a:t>Construct a table of data with the value of the dependent variable next to the value of the independent variable</a:t>
            </a:r>
          </a:p>
          <a:p>
            <a:pPr eaLnBrk="1" hangingPunct="1"/>
            <a:r>
              <a:rPr lang="en-US" altLang="en-US" sz="2800" smtClean="0"/>
              <a:t>The software reports an r and a p</a:t>
            </a:r>
          </a:p>
          <a:p>
            <a:pPr eaLnBrk="1" hangingPunct="1"/>
            <a:r>
              <a:rPr lang="en-US" altLang="en-US" sz="2800" smtClean="0"/>
              <a:t>The higher the r, the better the correlation</a:t>
            </a:r>
          </a:p>
          <a:p>
            <a:pPr eaLnBrk="1" hangingPunct="1"/>
            <a:r>
              <a:rPr lang="en-US" altLang="en-US" sz="2800" smtClean="0"/>
              <a:t>A p &lt; 0.05 means that the correlation is significantly different from 0</a:t>
            </a:r>
          </a:p>
        </p:txBody>
      </p:sp>
    </p:spTree>
    <p:extLst>
      <p:ext uri="{BB962C8B-B14F-4D97-AF65-F5344CB8AC3E}">
        <p14:creationId xmlns:p14="http://schemas.microsoft.com/office/powerpoint/2010/main" val="1373917710"/>
      </p:ext>
    </p:extLst>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p:txBody>
          <a:bodyPr/>
          <a:lstStyle/>
          <a:p>
            <a:pPr eaLnBrk="1" hangingPunct="1"/>
            <a:r>
              <a:rPr lang="en-US" altLang="en-US" smtClean="0"/>
              <a:t>Correlation and Prediction</a:t>
            </a:r>
          </a:p>
        </p:txBody>
      </p:sp>
      <p:sp>
        <p:nvSpPr>
          <p:cNvPr id="211971" name="Rectangle 3"/>
          <p:cNvSpPr>
            <a:spLocks noGrp="1" noChangeArrowheads="1"/>
          </p:cNvSpPr>
          <p:nvPr>
            <p:ph type="body" idx="1"/>
          </p:nvPr>
        </p:nvSpPr>
        <p:spPr>
          <a:xfrm>
            <a:off x="134938" y="2116138"/>
            <a:ext cx="8896350" cy="4437062"/>
          </a:xfrm>
        </p:spPr>
        <p:txBody>
          <a:bodyPr/>
          <a:lstStyle/>
          <a:p>
            <a:pPr eaLnBrk="1" hangingPunct="1">
              <a:lnSpc>
                <a:spcPct val="90000"/>
              </a:lnSpc>
              <a:buFont typeface="Wingdings" pitchFamily="2" charset="2"/>
              <a:buNone/>
            </a:pPr>
            <a:r>
              <a:rPr lang="en-US" altLang="en-US" sz="2800" smtClean="0"/>
              <a:t>Simple Linear Regression</a:t>
            </a:r>
          </a:p>
          <a:p>
            <a:pPr eaLnBrk="1" hangingPunct="1">
              <a:lnSpc>
                <a:spcPct val="90000"/>
              </a:lnSpc>
            </a:pPr>
            <a:r>
              <a:rPr lang="en-US" altLang="en-US" sz="2800" smtClean="0"/>
              <a:t>Uses the values of the independent variable x, to predict the value of the dependent variable y, in the form y = b</a:t>
            </a:r>
            <a:r>
              <a:rPr lang="en-US" altLang="en-US" sz="2800" baseline="-25000" smtClean="0"/>
              <a:t>o</a:t>
            </a:r>
            <a:r>
              <a:rPr lang="en-US" altLang="en-US" sz="2800" smtClean="0"/>
              <a:t> + b</a:t>
            </a:r>
            <a:r>
              <a:rPr lang="en-US" altLang="en-US" sz="2800" baseline="-25000" smtClean="0"/>
              <a:t>1</a:t>
            </a:r>
            <a:r>
              <a:rPr lang="en-US" altLang="en-US" sz="2800" smtClean="0"/>
              <a:t>x</a:t>
            </a:r>
          </a:p>
          <a:p>
            <a:pPr eaLnBrk="1" hangingPunct="1">
              <a:lnSpc>
                <a:spcPct val="90000"/>
              </a:lnSpc>
            </a:pPr>
            <a:r>
              <a:rPr lang="en-US" altLang="en-US" sz="2800" smtClean="0"/>
              <a:t>Software does tests for normality and consistency of variance</a:t>
            </a:r>
          </a:p>
          <a:p>
            <a:pPr eaLnBrk="1" hangingPunct="1">
              <a:lnSpc>
                <a:spcPct val="90000"/>
              </a:lnSpc>
            </a:pPr>
            <a:r>
              <a:rPr lang="en-US" altLang="en-US" sz="2800" smtClean="0"/>
              <a:t>Software calculates y intercept and the slope and creates the equation, based on least squares analysis</a:t>
            </a:r>
          </a:p>
          <a:p>
            <a:pPr eaLnBrk="1" hangingPunct="1">
              <a:lnSpc>
                <a:spcPct val="90000"/>
              </a:lnSpc>
            </a:pPr>
            <a:r>
              <a:rPr lang="en-US" altLang="en-US" sz="2800" smtClean="0"/>
              <a:t>The R</a:t>
            </a:r>
            <a:r>
              <a:rPr lang="en-US" altLang="en-US" sz="2800" baseline="30000" smtClean="0"/>
              <a:t>2</a:t>
            </a:r>
            <a:r>
              <a:rPr lang="en-US" altLang="en-US" sz="2800" smtClean="0"/>
              <a:t> is calculated, which is the amount of y variable predicted by the x variable</a:t>
            </a:r>
          </a:p>
        </p:txBody>
      </p:sp>
    </p:spTree>
    <p:extLst>
      <p:ext uri="{BB962C8B-B14F-4D97-AF65-F5344CB8AC3E}">
        <p14:creationId xmlns:p14="http://schemas.microsoft.com/office/powerpoint/2010/main" val="2189045336"/>
      </p:ext>
    </p:extLst>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4"/>
          <p:cNvSpPr>
            <a:spLocks noGrp="1" noChangeArrowheads="1"/>
          </p:cNvSpPr>
          <p:nvPr>
            <p:ph type="title"/>
          </p:nvPr>
        </p:nvSpPr>
        <p:spPr/>
        <p:txBody>
          <a:bodyPr/>
          <a:lstStyle/>
          <a:p>
            <a:pPr eaLnBrk="1" hangingPunct="1"/>
            <a:r>
              <a:rPr lang="en-US" altLang="en-US" smtClean="0"/>
              <a:t>Simple Linear Regression</a:t>
            </a:r>
          </a:p>
        </p:txBody>
      </p:sp>
      <p:sp>
        <p:nvSpPr>
          <p:cNvPr id="212995" name="Rectangle 5"/>
          <p:cNvSpPr>
            <a:spLocks noGrp="1" noChangeArrowheads="1"/>
          </p:cNvSpPr>
          <p:nvPr>
            <p:ph idx="1"/>
          </p:nvPr>
        </p:nvSpPr>
        <p:spPr/>
        <p:txBody>
          <a:bodyPr/>
          <a:lstStyle/>
          <a:p>
            <a:pPr eaLnBrk="1" hangingPunct="1"/>
            <a:endParaRPr lang="en-US" altLang="en-US" smtClean="0"/>
          </a:p>
        </p:txBody>
      </p:sp>
      <p:pic>
        <p:nvPicPr>
          <p:cNvPr id="212996" name="Picture 7" descr="regress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2209800"/>
            <a:ext cx="6276975" cy="402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2997" name="Text Box 8"/>
          <p:cNvSpPr txBox="1">
            <a:spLocks noChangeArrowheads="1"/>
          </p:cNvSpPr>
          <p:nvPr/>
        </p:nvSpPr>
        <p:spPr bwMode="auto">
          <a:xfrm>
            <a:off x="7908925" y="3138488"/>
            <a:ext cx="9826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eaLnBrk="1" hangingPunct="1"/>
            <a:r>
              <a:rPr lang="en-US" altLang="en-US"/>
              <a:t>r = 0.96</a:t>
            </a:r>
          </a:p>
        </p:txBody>
      </p:sp>
    </p:spTree>
    <p:extLst>
      <p:ext uri="{BB962C8B-B14F-4D97-AF65-F5344CB8AC3E}">
        <p14:creationId xmlns:p14="http://schemas.microsoft.com/office/powerpoint/2010/main" val="2971806316"/>
      </p:ext>
    </p:extLst>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ChangeArrowheads="1"/>
          </p:cNvSpPr>
          <p:nvPr>
            <p:ph type="title"/>
          </p:nvPr>
        </p:nvSpPr>
        <p:spPr/>
        <p:txBody>
          <a:bodyPr/>
          <a:lstStyle/>
          <a:p>
            <a:pPr eaLnBrk="1" hangingPunct="1"/>
            <a:r>
              <a:rPr lang="en-US" altLang="en-US" smtClean="0"/>
              <a:t>Correlation and Prediction</a:t>
            </a:r>
          </a:p>
        </p:txBody>
      </p:sp>
      <p:sp>
        <p:nvSpPr>
          <p:cNvPr id="214019" name="Rectangle 3"/>
          <p:cNvSpPr>
            <a:spLocks noGrp="1" noChangeArrowheads="1"/>
          </p:cNvSpPr>
          <p:nvPr>
            <p:ph type="body" idx="1"/>
          </p:nvPr>
        </p:nvSpPr>
        <p:spPr/>
        <p:txBody>
          <a:bodyPr/>
          <a:lstStyle/>
          <a:p>
            <a:pPr eaLnBrk="1" hangingPunct="1">
              <a:buFont typeface="Wingdings" pitchFamily="2" charset="2"/>
              <a:buNone/>
            </a:pPr>
            <a:r>
              <a:rPr lang="en-US" altLang="en-US" smtClean="0"/>
              <a:t>Multiple linear regression</a:t>
            </a:r>
          </a:p>
          <a:p>
            <a:pPr eaLnBrk="1" hangingPunct="1"/>
            <a:r>
              <a:rPr lang="en-US" altLang="en-US" smtClean="0"/>
              <a:t>An extension of simple linear regression to multiple independent variables</a:t>
            </a:r>
          </a:p>
          <a:p>
            <a:pPr eaLnBrk="1" hangingPunct="1"/>
            <a:r>
              <a:rPr lang="en-US" altLang="en-US" smtClean="0"/>
              <a:t>Logistic regression</a:t>
            </a:r>
          </a:p>
          <a:p>
            <a:pPr lvl="1" eaLnBrk="1" hangingPunct="1"/>
            <a:r>
              <a:rPr lang="en-US" altLang="en-US" smtClean="0"/>
              <a:t>	Predicts a qualitative dependent variable, such as life or death, disease or no disease</a:t>
            </a:r>
          </a:p>
          <a:p>
            <a:pPr lvl="1" eaLnBrk="1" hangingPunct="1"/>
            <a:r>
              <a:rPr lang="en-US" altLang="en-US" smtClean="0"/>
              <a:t>Dependent variable must be nominal and dichotomous</a:t>
            </a:r>
          </a:p>
          <a:p>
            <a:pPr eaLnBrk="1" hangingPunct="1"/>
            <a:endParaRPr lang="en-US" altLang="en-US" smtClean="0"/>
          </a:p>
        </p:txBody>
      </p:sp>
    </p:spTree>
    <p:extLst>
      <p:ext uri="{BB962C8B-B14F-4D97-AF65-F5344CB8AC3E}">
        <p14:creationId xmlns:p14="http://schemas.microsoft.com/office/powerpoint/2010/main" val="2426068019"/>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Comparing Groups</a:t>
            </a:r>
            <a:endParaRPr lang="en-US" dirty="0"/>
          </a:p>
        </p:txBody>
      </p:sp>
      <p:sp>
        <p:nvSpPr>
          <p:cNvPr id="3" name="Content Placeholder 2"/>
          <p:cNvSpPr>
            <a:spLocks noGrp="1"/>
          </p:cNvSpPr>
          <p:nvPr>
            <p:ph sz="quarter" idx="1"/>
          </p:nvPr>
        </p:nvSpPr>
        <p:spPr/>
        <p:txBody>
          <a:bodyPr/>
          <a:lstStyle/>
          <a:p>
            <a:r>
              <a:rPr lang="en-US" dirty="0" smtClean="0"/>
              <a:t>Did something different occur between groups, due to manipulating the independent variable?</a:t>
            </a:r>
          </a:p>
          <a:p>
            <a:r>
              <a:rPr lang="en-US" dirty="0" smtClean="0"/>
              <a:t>If there is a difference, was it because of chance?</a:t>
            </a:r>
          </a:p>
          <a:p>
            <a:r>
              <a:rPr lang="en-US" dirty="0" smtClean="0"/>
              <a:t>If something non-random occurred, how large was the effect of the difference?</a:t>
            </a:r>
          </a:p>
          <a:p>
            <a:r>
              <a:rPr lang="en-US" dirty="0" smtClean="0"/>
              <a:t>Don’t confuse statistical difference with clinical difference</a:t>
            </a:r>
          </a:p>
          <a:p>
            <a:pPr lvl="1"/>
            <a:r>
              <a:rPr lang="en-US" dirty="0" smtClean="0"/>
              <a:t>There could be a statistically significant difference, but it may make no clinical difference</a:t>
            </a:r>
            <a:endParaRPr lang="en-US" dirty="0"/>
          </a:p>
        </p:txBody>
      </p:sp>
    </p:spTree>
    <p:extLst>
      <p:ext uri="{BB962C8B-B14F-4D97-AF65-F5344CB8AC3E}">
        <p14:creationId xmlns:p14="http://schemas.microsoft.com/office/powerpoint/2010/main" val="3104402506"/>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T-test</a:t>
            </a:r>
            <a:endParaRPr lang="en-US" dirty="0"/>
          </a:p>
        </p:txBody>
      </p:sp>
      <p:sp>
        <p:nvSpPr>
          <p:cNvPr id="3" name="Content Placeholder 2"/>
          <p:cNvSpPr>
            <a:spLocks noGrp="1"/>
          </p:cNvSpPr>
          <p:nvPr>
            <p:ph sz="quarter" idx="1"/>
          </p:nvPr>
        </p:nvSpPr>
        <p:spPr/>
        <p:txBody>
          <a:bodyPr/>
          <a:lstStyle/>
          <a:p>
            <a:r>
              <a:rPr lang="en-US" dirty="0" smtClean="0"/>
              <a:t>Assesses the difference between the means of two unrelated groups or independent samples</a:t>
            </a:r>
          </a:p>
          <a:p>
            <a:r>
              <a:rPr lang="en-US" dirty="0" smtClean="0"/>
              <a:t>The one-tailed t test is used if the researcher hypothesizes that the difference is in one direction</a:t>
            </a:r>
          </a:p>
          <a:p>
            <a:pPr lvl="1"/>
            <a:r>
              <a:rPr lang="en-US" dirty="0" smtClean="0"/>
              <a:t>Since this is not usually known, a two-tailed test is used</a:t>
            </a:r>
          </a:p>
          <a:p>
            <a:pPr lvl="1"/>
            <a:r>
              <a:rPr lang="en-US" dirty="0" smtClean="0"/>
              <a:t>One-tailed test can be used for </a:t>
            </a:r>
            <a:r>
              <a:rPr lang="en-US" dirty="0" err="1" smtClean="0"/>
              <a:t>noninferiority</a:t>
            </a:r>
            <a:r>
              <a:rPr lang="en-US" dirty="0" smtClean="0"/>
              <a:t> tests</a:t>
            </a:r>
          </a:p>
          <a:p>
            <a:pPr lvl="2"/>
            <a:r>
              <a:rPr lang="en-US" dirty="0" smtClean="0"/>
              <a:t>“not substantially worse”</a:t>
            </a:r>
          </a:p>
          <a:p>
            <a:pPr lvl="1"/>
            <a:r>
              <a:rPr lang="en-US" dirty="0" smtClean="0"/>
              <a:t>Two-tailed is more conservative</a:t>
            </a:r>
          </a:p>
          <a:p>
            <a:r>
              <a:rPr lang="en-US" dirty="0" smtClean="0"/>
              <a:t>Report mean </a:t>
            </a:r>
            <a:r>
              <a:rPr lang="en-US" u="sng" dirty="0" smtClean="0"/>
              <a:t>+</a:t>
            </a:r>
            <a:r>
              <a:rPr lang="en-US" dirty="0" smtClean="0"/>
              <a:t> SD for the two groups &amp; p</a:t>
            </a:r>
          </a:p>
          <a:p>
            <a:r>
              <a:rPr lang="en-US" dirty="0" smtClean="0"/>
              <a:t>Minimum of 15 subjects in each group</a:t>
            </a:r>
            <a:endParaRPr lang="en-US" dirty="0"/>
          </a:p>
        </p:txBody>
      </p:sp>
    </p:spTree>
    <p:extLst>
      <p:ext uri="{BB962C8B-B14F-4D97-AF65-F5344CB8AC3E}">
        <p14:creationId xmlns:p14="http://schemas.microsoft.com/office/powerpoint/2010/main" val="3678074302"/>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p:cNvSpPr>
            <a:spLocks noGrp="1" noChangeArrowheads="1"/>
          </p:cNvSpPr>
          <p:nvPr>
            <p:ph type="title"/>
          </p:nvPr>
        </p:nvSpPr>
        <p:spPr/>
        <p:txBody>
          <a:bodyPr/>
          <a:lstStyle/>
          <a:p>
            <a:pPr eaLnBrk="1" hangingPunct="1"/>
            <a:r>
              <a:rPr lang="en-US" altLang="en-US" smtClean="0"/>
              <a:t>Comparing Two Means</a:t>
            </a:r>
          </a:p>
        </p:txBody>
      </p:sp>
      <p:sp>
        <p:nvSpPr>
          <p:cNvPr id="215043" name="Rectangle 3"/>
          <p:cNvSpPr>
            <a:spLocks noGrp="1" noChangeArrowheads="1"/>
          </p:cNvSpPr>
          <p:nvPr>
            <p:ph type="body" idx="1"/>
          </p:nvPr>
        </p:nvSpPr>
        <p:spPr>
          <a:xfrm>
            <a:off x="134938" y="2116138"/>
            <a:ext cx="8896350" cy="4437062"/>
          </a:xfrm>
        </p:spPr>
        <p:txBody>
          <a:bodyPr/>
          <a:lstStyle/>
          <a:p>
            <a:pPr eaLnBrk="1" hangingPunct="1">
              <a:lnSpc>
                <a:spcPct val="90000"/>
              </a:lnSpc>
              <a:buFont typeface="Wingdings" pitchFamily="2" charset="2"/>
              <a:buNone/>
            </a:pPr>
            <a:r>
              <a:rPr lang="en-US" altLang="en-US" sz="2600" smtClean="0"/>
              <a:t>One sample t test</a:t>
            </a:r>
          </a:p>
          <a:p>
            <a:pPr eaLnBrk="1" hangingPunct="1">
              <a:lnSpc>
                <a:spcPct val="90000"/>
              </a:lnSpc>
            </a:pPr>
            <a:r>
              <a:rPr lang="en-US" altLang="en-US" sz="2600" smtClean="0"/>
              <a:t>Compares a sample mean to a hypothesized population mean</a:t>
            </a:r>
          </a:p>
          <a:p>
            <a:pPr eaLnBrk="1" hangingPunct="1">
              <a:lnSpc>
                <a:spcPct val="90000"/>
              </a:lnSpc>
            </a:pPr>
            <a:r>
              <a:rPr lang="en-US" altLang="en-US" sz="2600" smtClean="0"/>
              <a:t>Determines of there is a significant difference between the sample mean and the population mean</a:t>
            </a:r>
          </a:p>
          <a:p>
            <a:pPr eaLnBrk="1" hangingPunct="1">
              <a:lnSpc>
                <a:spcPct val="90000"/>
              </a:lnSpc>
            </a:pPr>
            <a:r>
              <a:rPr lang="en-US" altLang="en-US" sz="2600" smtClean="0"/>
              <a:t>If p is &gt;0.05, there is no difference; if p </a:t>
            </a:r>
            <a:r>
              <a:rPr lang="en-US" altLang="en-US" sz="2600" u="sng" smtClean="0"/>
              <a:t>&lt;</a:t>
            </a:r>
            <a:r>
              <a:rPr lang="en-US" altLang="en-US" sz="2600" smtClean="0"/>
              <a:t> 0.05, there is a difference between the sample and population</a:t>
            </a:r>
          </a:p>
          <a:p>
            <a:pPr eaLnBrk="1" hangingPunct="1">
              <a:lnSpc>
                <a:spcPct val="90000"/>
              </a:lnSpc>
            </a:pPr>
            <a:r>
              <a:rPr lang="en-US" altLang="en-US" sz="2600" smtClean="0"/>
              <a:t>Software computes the mean of your sample, a t value, a p value, and the 95% confidence intervals</a:t>
            </a:r>
          </a:p>
          <a:p>
            <a:pPr eaLnBrk="1" hangingPunct="1">
              <a:lnSpc>
                <a:spcPct val="90000"/>
              </a:lnSpc>
            </a:pPr>
            <a:r>
              <a:rPr lang="en-US" altLang="en-US" sz="2600" smtClean="0"/>
              <a:t>Used to compare your sample data with a manufacturer’s claim</a:t>
            </a:r>
          </a:p>
        </p:txBody>
      </p:sp>
    </p:spTree>
    <p:extLst>
      <p:ext uri="{BB962C8B-B14F-4D97-AF65-F5344CB8AC3E}">
        <p14:creationId xmlns:p14="http://schemas.microsoft.com/office/powerpoint/2010/main" val="1057589600"/>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ChangeArrowheads="1"/>
          </p:cNvSpPr>
          <p:nvPr>
            <p:ph type="title"/>
          </p:nvPr>
        </p:nvSpPr>
        <p:spPr/>
        <p:txBody>
          <a:bodyPr/>
          <a:lstStyle/>
          <a:p>
            <a:pPr eaLnBrk="1" hangingPunct="1"/>
            <a:r>
              <a:rPr lang="en-US" altLang="en-US" smtClean="0"/>
              <a:t>Comparing Two Means</a:t>
            </a:r>
          </a:p>
        </p:txBody>
      </p:sp>
      <p:sp>
        <p:nvSpPr>
          <p:cNvPr id="216067" name="Rectangle 3"/>
          <p:cNvSpPr>
            <a:spLocks noGrp="1" noChangeArrowheads="1"/>
          </p:cNvSpPr>
          <p:nvPr>
            <p:ph type="body" idx="1"/>
          </p:nvPr>
        </p:nvSpPr>
        <p:spPr/>
        <p:txBody>
          <a:bodyPr/>
          <a:lstStyle/>
          <a:p>
            <a:pPr eaLnBrk="1" hangingPunct="1">
              <a:lnSpc>
                <a:spcPct val="80000"/>
              </a:lnSpc>
              <a:buFont typeface="Wingdings" pitchFamily="2" charset="2"/>
              <a:buNone/>
            </a:pPr>
            <a:r>
              <a:rPr lang="en-US" altLang="en-US" sz="2800" smtClean="0"/>
              <a:t>Unpaired t test</a:t>
            </a:r>
          </a:p>
          <a:p>
            <a:pPr eaLnBrk="1" hangingPunct="1">
              <a:lnSpc>
                <a:spcPct val="80000"/>
              </a:lnSpc>
            </a:pPr>
            <a:r>
              <a:rPr lang="en-US" altLang="en-US" sz="2800" smtClean="0"/>
              <a:t>Compares two samples of unmatched data</a:t>
            </a:r>
          </a:p>
          <a:p>
            <a:pPr eaLnBrk="1" hangingPunct="1">
              <a:lnSpc>
                <a:spcPct val="80000"/>
              </a:lnSpc>
            </a:pPr>
            <a:r>
              <a:rPr lang="en-US" altLang="en-US" sz="2800" smtClean="0"/>
              <a:t>Determines if there is a significant difference between two means of different groups, one exposed to the treatment, one not</a:t>
            </a:r>
          </a:p>
          <a:p>
            <a:pPr eaLnBrk="1" hangingPunct="1">
              <a:lnSpc>
                <a:spcPct val="80000"/>
              </a:lnSpc>
            </a:pPr>
            <a:r>
              <a:rPr lang="en-US" altLang="en-US" sz="2800" smtClean="0"/>
              <a:t>Software calculates a p value; if it is &gt; 0.05, there is no significant difference; if it is </a:t>
            </a:r>
            <a:r>
              <a:rPr lang="en-US" altLang="en-US" sz="2800" u="sng" smtClean="0"/>
              <a:t>&lt;</a:t>
            </a:r>
            <a:r>
              <a:rPr lang="en-US" altLang="en-US" sz="2800" smtClean="0"/>
              <a:t> 0.05, there is a significant difference</a:t>
            </a:r>
          </a:p>
          <a:p>
            <a:pPr eaLnBrk="1" hangingPunct="1">
              <a:lnSpc>
                <a:spcPct val="80000"/>
              </a:lnSpc>
            </a:pPr>
            <a:r>
              <a:rPr lang="en-US" altLang="en-US" sz="2800" smtClean="0"/>
              <a:t>The distributions must be normal and have an equal variance; if not, use the Mann-Whitney Rank Sum test</a:t>
            </a:r>
          </a:p>
        </p:txBody>
      </p:sp>
    </p:spTree>
    <p:extLst>
      <p:ext uri="{BB962C8B-B14F-4D97-AF65-F5344CB8AC3E}">
        <p14:creationId xmlns:p14="http://schemas.microsoft.com/office/powerpoint/2010/main" val="1612698579"/>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ChangeArrowheads="1"/>
          </p:cNvSpPr>
          <p:nvPr>
            <p:ph type="title"/>
          </p:nvPr>
        </p:nvSpPr>
        <p:spPr/>
        <p:txBody>
          <a:bodyPr/>
          <a:lstStyle/>
          <a:p>
            <a:pPr eaLnBrk="1" hangingPunct="1"/>
            <a:r>
              <a:rPr lang="en-US" altLang="en-US" smtClean="0"/>
              <a:t>Comparing Two Means</a:t>
            </a:r>
          </a:p>
        </p:txBody>
      </p:sp>
      <p:sp>
        <p:nvSpPr>
          <p:cNvPr id="217091" name="Rectangle 3"/>
          <p:cNvSpPr>
            <a:spLocks noGrp="1" noChangeArrowheads="1"/>
          </p:cNvSpPr>
          <p:nvPr>
            <p:ph type="body" idx="1"/>
          </p:nvPr>
        </p:nvSpPr>
        <p:spPr/>
        <p:txBody>
          <a:bodyPr/>
          <a:lstStyle/>
          <a:p>
            <a:pPr eaLnBrk="1" hangingPunct="1">
              <a:lnSpc>
                <a:spcPct val="80000"/>
              </a:lnSpc>
              <a:buFont typeface="Wingdings" pitchFamily="2" charset="2"/>
              <a:buNone/>
            </a:pPr>
            <a:r>
              <a:rPr lang="en-US" altLang="en-US" sz="2800" smtClean="0"/>
              <a:t>Paired t test</a:t>
            </a:r>
          </a:p>
          <a:p>
            <a:pPr eaLnBrk="1" hangingPunct="1">
              <a:lnSpc>
                <a:spcPct val="80000"/>
              </a:lnSpc>
            </a:pPr>
            <a:r>
              <a:rPr lang="en-US" altLang="en-US" sz="2800" smtClean="0"/>
              <a:t>Compares two samples of matched data</a:t>
            </a:r>
          </a:p>
          <a:p>
            <a:pPr eaLnBrk="1" hangingPunct="1">
              <a:lnSpc>
                <a:spcPct val="80000"/>
              </a:lnSpc>
            </a:pPr>
            <a:r>
              <a:rPr lang="en-US" altLang="en-US" sz="2800" smtClean="0"/>
              <a:t>Determines if there is a significant difference between two means of paired groups, twins, or subjects used as their own controls; one exposed to the treatment, one not</a:t>
            </a:r>
          </a:p>
          <a:p>
            <a:pPr eaLnBrk="1" hangingPunct="1">
              <a:lnSpc>
                <a:spcPct val="80000"/>
              </a:lnSpc>
            </a:pPr>
            <a:r>
              <a:rPr lang="en-US" altLang="en-US" sz="2800" smtClean="0"/>
              <a:t>Software calculates a p value; if it is &gt; 0.05, there is no significant difference; if it is </a:t>
            </a:r>
            <a:r>
              <a:rPr lang="en-US" altLang="en-US" sz="2800" u="sng" smtClean="0"/>
              <a:t>&lt;</a:t>
            </a:r>
            <a:r>
              <a:rPr lang="en-US" altLang="en-US" sz="2800" smtClean="0"/>
              <a:t> 0.05, there is a significant difference</a:t>
            </a:r>
          </a:p>
          <a:p>
            <a:pPr eaLnBrk="1" hangingPunct="1">
              <a:lnSpc>
                <a:spcPct val="80000"/>
              </a:lnSpc>
            </a:pPr>
            <a:r>
              <a:rPr lang="en-US" altLang="en-US" sz="2800" smtClean="0"/>
              <a:t>The distributions must be normal and have an equal variance; if not, use the Wilcoxon Signed Rank Test</a:t>
            </a:r>
          </a:p>
        </p:txBody>
      </p:sp>
    </p:spTree>
    <p:extLst>
      <p:ext uri="{BB962C8B-B14F-4D97-AF65-F5344CB8AC3E}">
        <p14:creationId xmlns:p14="http://schemas.microsoft.com/office/powerpoint/2010/main" val="1348209821"/>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After t test, Determine </a:t>
            </a:r>
            <a:r>
              <a:rPr lang="en-US" dirty="0"/>
              <a:t>S</a:t>
            </a:r>
            <a:r>
              <a:rPr lang="en-US" dirty="0" smtClean="0"/>
              <a:t>ize of Effect</a:t>
            </a:r>
            <a:endParaRPr lang="en-US" dirty="0"/>
          </a:p>
        </p:txBody>
      </p:sp>
      <p:sp>
        <p:nvSpPr>
          <p:cNvPr id="3" name="Content Placeholder 2"/>
          <p:cNvSpPr>
            <a:spLocks noGrp="1"/>
          </p:cNvSpPr>
          <p:nvPr>
            <p:ph sz="quarter" idx="1"/>
          </p:nvPr>
        </p:nvSpPr>
        <p:spPr/>
        <p:txBody>
          <a:bodyPr/>
          <a:lstStyle/>
          <a:p>
            <a:r>
              <a:rPr lang="en-US" dirty="0"/>
              <a:t>a</a:t>
            </a:r>
            <a:r>
              <a:rPr lang="en-US" dirty="0" smtClean="0"/>
              <a:t>ka effect size</a:t>
            </a:r>
          </a:p>
          <a:p>
            <a:r>
              <a:rPr lang="en-US" dirty="0" smtClean="0"/>
              <a:t>Cohen’s d</a:t>
            </a:r>
          </a:p>
          <a:p>
            <a:r>
              <a:rPr lang="en-US" dirty="0" smtClean="0"/>
              <a:t>= </a:t>
            </a:r>
            <a:r>
              <a:rPr lang="en-US" u="sng" dirty="0" smtClean="0"/>
              <a:t>mean1 – mean 2</a:t>
            </a:r>
          </a:p>
          <a:p>
            <a:pPr marL="0" indent="0">
              <a:buNone/>
            </a:pPr>
            <a:r>
              <a:rPr lang="en-US" dirty="0" smtClean="0"/>
              <a:t>            pooled SD  </a:t>
            </a:r>
          </a:p>
          <a:p>
            <a:pPr marL="0" indent="0">
              <a:buNone/>
            </a:pPr>
            <a:endParaRPr lang="en-US" dirty="0"/>
          </a:p>
          <a:p>
            <a:r>
              <a:rPr lang="en-US" dirty="0" smtClean="0"/>
              <a:t>Pooled SD = </a:t>
            </a:r>
            <a:r>
              <a:rPr lang="en-US" dirty="0" err="1" smtClean="0"/>
              <a:t>sqrt</a:t>
            </a:r>
            <a:r>
              <a:rPr lang="en-US" dirty="0" smtClean="0"/>
              <a:t> </a:t>
            </a:r>
            <a:r>
              <a:rPr lang="en-US" u="sng" dirty="0" smtClean="0"/>
              <a:t>SD</a:t>
            </a:r>
            <a:r>
              <a:rPr lang="en-US" u="sng" baseline="30000" dirty="0" smtClean="0"/>
              <a:t>2</a:t>
            </a:r>
            <a:r>
              <a:rPr lang="en-US" u="sng" dirty="0" smtClean="0"/>
              <a:t>1 + SD</a:t>
            </a:r>
            <a:r>
              <a:rPr lang="en-US" u="sng" baseline="30000" dirty="0" smtClean="0"/>
              <a:t>2</a:t>
            </a:r>
            <a:r>
              <a:rPr lang="en-US" u="sng" dirty="0" smtClean="0"/>
              <a:t>2 </a:t>
            </a:r>
          </a:p>
          <a:p>
            <a:pPr marL="0" indent="0">
              <a:buNone/>
            </a:pPr>
            <a:r>
              <a:rPr lang="en-US" dirty="0"/>
              <a:t> </a:t>
            </a:r>
            <a:r>
              <a:rPr lang="en-US" dirty="0" smtClean="0"/>
              <a:t>                                             2</a:t>
            </a:r>
            <a:r>
              <a:rPr lang="en-US" u="sng" dirty="0" smtClean="0"/>
              <a:t> </a:t>
            </a:r>
          </a:p>
          <a:p>
            <a:r>
              <a:rPr lang="en-US" dirty="0" smtClean="0"/>
              <a:t>Effect size:     </a:t>
            </a:r>
          </a:p>
          <a:p>
            <a:pPr lvl="1"/>
            <a:r>
              <a:rPr lang="en-US" dirty="0" smtClean="0"/>
              <a:t>Small = .2, medium = .5, large = .8</a:t>
            </a:r>
            <a:endParaRPr lang="en-US" dirty="0"/>
          </a:p>
        </p:txBody>
      </p:sp>
    </p:spTree>
    <p:extLst>
      <p:ext uri="{BB962C8B-B14F-4D97-AF65-F5344CB8AC3E}">
        <p14:creationId xmlns:p14="http://schemas.microsoft.com/office/powerpoint/2010/main" val="4259153742"/>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Paired t test</a:t>
            </a:r>
            <a:endParaRPr lang="en-US" dirty="0"/>
          </a:p>
        </p:txBody>
      </p:sp>
      <p:sp>
        <p:nvSpPr>
          <p:cNvPr id="3" name="Content Placeholder 2"/>
          <p:cNvSpPr>
            <a:spLocks noGrp="1"/>
          </p:cNvSpPr>
          <p:nvPr>
            <p:ph sz="quarter" idx="1"/>
          </p:nvPr>
        </p:nvSpPr>
        <p:spPr/>
        <p:txBody>
          <a:bodyPr/>
          <a:lstStyle/>
          <a:p>
            <a:r>
              <a:rPr lang="en-US" dirty="0" smtClean="0"/>
              <a:t>Less variability, so more powerful</a:t>
            </a:r>
          </a:p>
          <a:p>
            <a:r>
              <a:rPr lang="en-US" dirty="0" smtClean="0"/>
              <a:t>Two sets of data collected from the same sample </a:t>
            </a:r>
            <a:r>
              <a:rPr lang="en-US" dirty="0" err="1" smtClean="0"/>
              <a:t>servig</a:t>
            </a:r>
            <a:r>
              <a:rPr lang="en-US" dirty="0" smtClean="0"/>
              <a:t> as their own control</a:t>
            </a:r>
          </a:p>
          <a:p>
            <a:r>
              <a:rPr lang="en-US" dirty="0" smtClean="0"/>
              <a:t>An intervention occurs between the two measurements</a:t>
            </a:r>
          </a:p>
          <a:p>
            <a:r>
              <a:rPr lang="en-US" dirty="0" smtClean="0"/>
              <a:t>Pretreatment-</a:t>
            </a:r>
            <a:r>
              <a:rPr lang="en-US" dirty="0" err="1" smtClean="0"/>
              <a:t>posttreatment</a:t>
            </a:r>
            <a:r>
              <a:rPr lang="en-US" dirty="0" smtClean="0"/>
              <a:t> designs</a:t>
            </a:r>
          </a:p>
          <a:p>
            <a:r>
              <a:rPr lang="en-US" dirty="0" smtClean="0"/>
              <a:t>Report means </a:t>
            </a:r>
            <a:r>
              <a:rPr lang="en-US" u="sng" dirty="0" smtClean="0"/>
              <a:t>+</a:t>
            </a:r>
            <a:r>
              <a:rPr lang="en-US" dirty="0" smtClean="0"/>
              <a:t> SD, p, and effect size</a:t>
            </a:r>
          </a:p>
          <a:p>
            <a:endParaRPr lang="en-US" dirty="0"/>
          </a:p>
        </p:txBody>
      </p:sp>
    </p:spTree>
    <p:extLst>
      <p:ext uri="{BB962C8B-B14F-4D97-AF65-F5344CB8AC3E}">
        <p14:creationId xmlns:p14="http://schemas.microsoft.com/office/powerpoint/2010/main" val="2920973300"/>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Hotelling’s</a:t>
            </a:r>
            <a:r>
              <a:rPr lang="en-US" dirty="0" smtClean="0"/>
              <a:t> T</a:t>
            </a:r>
            <a:r>
              <a:rPr lang="en-US" baseline="30000" dirty="0" smtClean="0"/>
              <a:t>2</a:t>
            </a:r>
            <a:endParaRPr lang="en-US" baseline="30000" dirty="0"/>
          </a:p>
        </p:txBody>
      </p:sp>
      <p:sp>
        <p:nvSpPr>
          <p:cNvPr id="3" name="Content Placeholder 2"/>
          <p:cNvSpPr>
            <a:spLocks noGrp="1"/>
          </p:cNvSpPr>
          <p:nvPr>
            <p:ph sz="quarter" idx="1"/>
          </p:nvPr>
        </p:nvSpPr>
        <p:spPr/>
        <p:txBody>
          <a:bodyPr/>
          <a:lstStyle/>
          <a:p>
            <a:r>
              <a:rPr lang="en-US" dirty="0" smtClean="0"/>
              <a:t>Comparing two groups using multiple dependent variables</a:t>
            </a:r>
            <a:endParaRPr lang="en-US" dirty="0"/>
          </a:p>
        </p:txBody>
      </p:sp>
    </p:spTree>
    <p:extLst>
      <p:ext uri="{BB962C8B-B14F-4D97-AF65-F5344CB8AC3E}">
        <p14:creationId xmlns:p14="http://schemas.microsoft.com/office/powerpoint/2010/main" val="516657659"/>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Grp="1" noChangeArrowheads="1"/>
          </p:cNvSpPr>
          <p:nvPr>
            <p:ph type="title"/>
          </p:nvPr>
        </p:nvSpPr>
        <p:spPr/>
        <p:txBody>
          <a:bodyPr/>
          <a:lstStyle/>
          <a:p>
            <a:pPr eaLnBrk="1" hangingPunct="1"/>
            <a:r>
              <a:rPr lang="en-US" altLang="en-US" smtClean="0"/>
              <a:t>Comparing 3 or More Means</a:t>
            </a:r>
          </a:p>
        </p:txBody>
      </p:sp>
      <p:sp>
        <p:nvSpPr>
          <p:cNvPr id="218115" name="Rectangle 3"/>
          <p:cNvSpPr>
            <a:spLocks noGrp="1" noChangeArrowheads="1"/>
          </p:cNvSpPr>
          <p:nvPr>
            <p:ph type="body" idx="1"/>
          </p:nvPr>
        </p:nvSpPr>
        <p:spPr/>
        <p:txBody>
          <a:bodyPr/>
          <a:lstStyle/>
          <a:p>
            <a:pPr eaLnBrk="1" hangingPunct="1"/>
            <a:r>
              <a:rPr lang="en-US" altLang="en-US" smtClean="0"/>
              <a:t>One would be tempted to compute three t tests, but the chance of a type I error increases as this is done	</a:t>
            </a:r>
          </a:p>
          <a:p>
            <a:pPr eaLnBrk="1" hangingPunct="1"/>
            <a:r>
              <a:rPr lang="en-US" altLang="en-US" smtClean="0"/>
              <a:t>Since the type I error increases as you increase the number of pairwise comparisons, the correct test to use when there are more than two means is Analysis of Variance (ANOVA)</a:t>
            </a:r>
          </a:p>
          <a:p>
            <a:pPr eaLnBrk="1" hangingPunct="1"/>
            <a:endParaRPr lang="en-US" altLang="en-US" smtClean="0"/>
          </a:p>
        </p:txBody>
      </p:sp>
    </p:spTree>
    <p:extLst>
      <p:ext uri="{BB962C8B-B14F-4D97-AF65-F5344CB8AC3E}">
        <p14:creationId xmlns:p14="http://schemas.microsoft.com/office/powerpoint/2010/main" val="2552174924"/>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One-way ANOVA</a:t>
            </a:r>
            <a:endParaRPr lang="en-US" dirty="0"/>
          </a:p>
        </p:txBody>
      </p:sp>
      <p:sp>
        <p:nvSpPr>
          <p:cNvPr id="3" name="Content Placeholder 2"/>
          <p:cNvSpPr>
            <a:spLocks noGrp="1"/>
          </p:cNvSpPr>
          <p:nvPr>
            <p:ph sz="quarter" idx="1"/>
          </p:nvPr>
        </p:nvSpPr>
        <p:spPr/>
        <p:txBody>
          <a:bodyPr/>
          <a:lstStyle/>
          <a:p>
            <a:r>
              <a:rPr lang="en-US" dirty="0" smtClean="0"/>
              <a:t>Extension of the t test for &gt; 2 means</a:t>
            </a:r>
          </a:p>
          <a:p>
            <a:r>
              <a:rPr lang="en-US" dirty="0" smtClean="0"/>
              <a:t>Software will generate comparisons between groups</a:t>
            </a:r>
          </a:p>
          <a:p>
            <a:r>
              <a:rPr lang="en-US" dirty="0" smtClean="0"/>
              <a:t>P value</a:t>
            </a:r>
          </a:p>
          <a:p>
            <a:pPr lvl="1"/>
            <a:r>
              <a:rPr lang="en-US" dirty="0" smtClean="0"/>
              <a:t>If not significant, there are no differences</a:t>
            </a:r>
          </a:p>
          <a:p>
            <a:pPr lvl="1"/>
            <a:r>
              <a:rPr lang="en-US" dirty="0" smtClean="0"/>
              <a:t>If significant, do a post-hoc test to determine where the significance is</a:t>
            </a:r>
          </a:p>
          <a:p>
            <a:r>
              <a:rPr lang="en-US" dirty="0" err="1" smtClean="0"/>
              <a:t>Bonferroni</a:t>
            </a:r>
            <a:r>
              <a:rPr lang="en-US" dirty="0" smtClean="0"/>
              <a:t> correction: an adjustment of the p value, dividing it by the number of comparisons to decrease chance differences</a:t>
            </a:r>
          </a:p>
          <a:p>
            <a:r>
              <a:rPr lang="en-US" dirty="0" smtClean="0"/>
              <a:t>Other post hoc tests reduce error</a:t>
            </a:r>
            <a:endParaRPr lang="en-US" dirty="0"/>
          </a:p>
        </p:txBody>
      </p:sp>
    </p:spTree>
    <p:extLst>
      <p:ext uri="{BB962C8B-B14F-4D97-AF65-F5344CB8AC3E}">
        <p14:creationId xmlns:p14="http://schemas.microsoft.com/office/powerpoint/2010/main" val="1396632530"/>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noChangeArrowheads="1"/>
          </p:cNvSpPr>
          <p:nvPr>
            <p:ph type="title"/>
          </p:nvPr>
        </p:nvSpPr>
        <p:spPr/>
        <p:txBody>
          <a:bodyPr/>
          <a:lstStyle/>
          <a:p>
            <a:pPr eaLnBrk="1" hangingPunct="1"/>
            <a:r>
              <a:rPr lang="en-US" altLang="en-US" smtClean="0"/>
              <a:t>One-Way ANOVA, Unmatched Data</a:t>
            </a:r>
          </a:p>
        </p:txBody>
      </p:sp>
      <p:sp>
        <p:nvSpPr>
          <p:cNvPr id="219139" name="Rectangle 3"/>
          <p:cNvSpPr>
            <a:spLocks noGrp="1" noChangeArrowheads="1"/>
          </p:cNvSpPr>
          <p:nvPr>
            <p:ph type="body" idx="1"/>
          </p:nvPr>
        </p:nvSpPr>
        <p:spPr/>
        <p:txBody>
          <a:bodyPr/>
          <a:lstStyle/>
          <a:p>
            <a:pPr eaLnBrk="1" hangingPunct="1"/>
            <a:r>
              <a:rPr lang="en-US" altLang="en-US" sz="2800" smtClean="0"/>
              <a:t>Tests the hypothesis that there is no difference among the means of the dependent variables of the groups</a:t>
            </a:r>
          </a:p>
          <a:p>
            <a:pPr eaLnBrk="1" hangingPunct="1"/>
            <a:r>
              <a:rPr lang="en-US" altLang="en-US" sz="2800" smtClean="0"/>
              <a:t>If there is a difference, a post-hoc test (such as Tukey’s Honest Significant Difference) is performed on pairs of means to determine where the difference actually is</a:t>
            </a:r>
          </a:p>
          <a:p>
            <a:pPr eaLnBrk="1" hangingPunct="1"/>
            <a:r>
              <a:rPr lang="en-US" altLang="en-US" sz="2800" smtClean="0"/>
              <a:t>If the data are not normally distributed or of equal variance, use the Kruskal-Wallis ANOVA on Ranks</a:t>
            </a:r>
          </a:p>
          <a:p>
            <a:pPr eaLnBrk="1" hangingPunct="1"/>
            <a:endParaRPr lang="en-US" altLang="en-US" sz="2800" smtClean="0"/>
          </a:p>
        </p:txBody>
      </p:sp>
    </p:spTree>
    <p:extLst>
      <p:ext uri="{BB962C8B-B14F-4D97-AF65-F5344CB8AC3E}">
        <p14:creationId xmlns:p14="http://schemas.microsoft.com/office/powerpoint/2010/main" val="700455225"/>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Grp="1" noChangeArrowheads="1"/>
          </p:cNvSpPr>
          <p:nvPr>
            <p:ph type="title"/>
          </p:nvPr>
        </p:nvSpPr>
        <p:spPr/>
        <p:txBody>
          <a:bodyPr/>
          <a:lstStyle/>
          <a:p>
            <a:pPr eaLnBrk="1" hangingPunct="1"/>
            <a:r>
              <a:rPr lang="en-US" altLang="en-US" u="sng" smtClean="0"/>
              <a:t>&gt;</a:t>
            </a:r>
            <a:r>
              <a:rPr lang="en-US" altLang="en-US" smtClean="0"/>
              <a:t> 3 Samples of Matched Data</a:t>
            </a:r>
            <a:endParaRPr lang="en-US" altLang="en-US" u="sng" smtClean="0"/>
          </a:p>
        </p:txBody>
      </p:sp>
      <p:sp>
        <p:nvSpPr>
          <p:cNvPr id="221187" name="Rectangle 3"/>
          <p:cNvSpPr>
            <a:spLocks noGrp="1" noChangeArrowheads="1"/>
          </p:cNvSpPr>
          <p:nvPr>
            <p:ph type="body" idx="1"/>
          </p:nvPr>
        </p:nvSpPr>
        <p:spPr/>
        <p:txBody>
          <a:bodyPr/>
          <a:lstStyle/>
          <a:p>
            <a:pPr eaLnBrk="1" hangingPunct="1">
              <a:lnSpc>
                <a:spcPct val="90000"/>
              </a:lnSpc>
              <a:buFont typeface="Wingdings" pitchFamily="2" charset="2"/>
              <a:buNone/>
            </a:pPr>
            <a:r>
              <a:rPr lang="en-US" altLang="en-US" sz="2400" smtClean="0"/>
              <a:t>One way repeated measures ANOVA</a:t>
            </a:r>
          </a:p>
          <a:p>
            <a:pPr eaLnBrk="1" hangingPunct="1">
              <a:lnSpc>
                <a:spcPct val="90000"/>
              </a:lnSpc>
            </a:pPr>
            <a:r>
              <a:rPr lang="en-US" altLang="en-US" sz="2400" smtClean="0"/>
              <a:t>Looks at values collected at more than one point in time for a single group of subjects</a:t>
            </a:r>
          </a:p>
          <a:p>
            <a:pPr eaLnBrk="1" hangingPunct="1">
              <a:lnSpc>
                <a:spcPct val="90000"/>
              </a:lnSpc>
            </a:pPr>
            <a:r>
              <a:rPr lang="en-US" altLang="en-US" sz="2400" smtClean="0"/>
              <a:t>Used to determine if a single group of subjects are effected by a series of experimental conditions</a:t>
            </a:r>
          </a:p>
          <a:p>
            <a:pPr eaLnBrk="1" hangingPunct="1">
              <a:lnSpc>
                <a:spcPct val="90000"/>
              </a:lnSpc>
            </a:pPr>
            <a:r>
              <a:rPr lang="en-US" altLang="en-US" sz="2400" smtClean="0"/>
              <a:t>Followed by a post hoc test if there is a difference</a:t>
            </a:r>
          </a:p>
          <a:p>
            <a:pPr eaLnBrk="1" hangingPunct="1">
              <a:lnSpc>
                <a:spcPct val="90000"/>
              </a:lnSpc>
            </a:pPr>
            <a:r>
              <a:rPr lang="en-US" altLang="en-US" sz="2400" smtClean="0"/>
              <a:t>If data are not normally distributed and of equal variance, use Friedman repeated measures ANOVA on ranks</a:t>
            </a:r>
          </a:p>
          <a:p>
            <a:pPr eaLnBrk="1" hangingPunct="1">
              <a:lnSpc>
                <a:spcPct val="90000"/>
              </a:lnSpc>
              <a:buFont typeface="Wingdings" pitchFamily="2" charset="2"/>
              <a:buNone/>
            </a:pPr>
            <a:r>
              <a:rPr lang="en-US" altLang="en-US" sz="2400" smtClean="0"/>
              <a:t>Two way repeated measures ANOVA</a:t>
            </a:r>
          </a:p>
          <a:p>
            <a:pPr eaLnBrk="1" hangingPunct="1">
              <a:lnSpc>
                <a:spcPct val="90000"/>
              </a:lnSpc>
            </a:pPr>
            <a:r>
              <a:rPr lang="en-US" altLang="en-US" sz="2400" smtClean="0"/>
              <a:t>Comparing values within and between groups over time periods</a:t>
            </a:r>
          </a:p>
        </p:txBody>
      </p:sp>
    </p:spTree>
    <p:extLst>
      <p:ext uri="{BB962C8B-B14F-4D97-AF65-F5344CB8AC3E}">
        <p14:creationId xmlns:p14="http://schemas.microsoft.com/office/powerpoint/2010/main" val="1549622445"/>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p:cNvSpPr>
            <a:spLocks noGrp="1" noChangeArrowheads="1"/>
          </p:cNvSpPr>
          <p:nvPr>
            <p:ph type="title"/>
          </p:nvPr>
        </p:nvSpPr>
        <p:spPr/>
        <p:txBody>
          <a:bodyPr/>
          <a:lstStyle/>
          <a:p>
            <a:pPr eaLnBrk="1" hangingPunct="1"/>
            <a:r>
              <a:rPr lang="en-US" altLang="en-US" smtClean="0"/>
              <a:t>Two-Way ANOVA, Unmatched Data</a:t>
            </a:r>
          </a:p>
        </p:txBody>
      </p:sp>
      <p:sp>
        <p:nvSpPr>
          <p:cNvPr id="220163" name="Rectangle 3"/>
          <p:cNvSpPr>
            <a:spLocks noGrp="1" noChangeArrowheads="1"/>
          </p:cNvSpPr>
          <p:nvPr>
            <p:ph type="body" idx="1"/>
          </p:nvPr>
        </p:nvSpPr>
        <p:spPr/>
        <p:txBody>
          <a:bodyPr/>
          <a:lstStyle/>
          <a:p>
            <a:pPr eaLnBrk="1" hangingPunct="1"/>
            <a:r>
              <a:rPr lang="en-US" altLang="en-US" smtClean="0"/>
              <a:t>Compares means within groups as well as between groups</a:t>
            </a:r>
          </a:p>
          <a:p>
            <a:pPr eaLnBrk="1" hangingPunct="1"/>
            <a:r>
              <a:rPr lang="en-US" altLang="en-US" smtClean="0"/>
              <a:t>There are two experimental factors which are varied for each experimental group</a:t>
            </a:r>
          </a:p>
        </p:txBody>
      </p:sp>
    </p:spTree>
    <p:extLst>
      <p:ext uri="{BB962C8B-B14F-4D97-AF65-F5344CB8AC3E}">
        <p14:creationId xmlns:p14="http://schemas.microsoft.com/office/powerpoint/2010/main" val="1194962091"/>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ANOVA</a:t>
            </a:r>
            <a:endParaRPr lang="en-US" dirty="0"/>
          </a:p>
        </p:txBody>
      </p:sp>
      <p:sp>
        <p:nvSpPr>
          <p:cNvPr id="3" name="Content Placeholder 2"/>
          <p:cNvSpPr>
            <a:spLocks noGrp="1"/>
          </p:cNvSpPr>
          <p:nvPr>
            <p:ph sz="quarter" idx="1"/>
          </p:nvPr>
        </p:nvSpPr>
        <p:spPr/>
        <p:txBody>
          <a:bodyPr/>
          <a:lstStyle/>
          <a:p>
            <a:r>
              <a:rPr lang="en-US" dirty="0" smtClean="0"/>
              <a:t>Factorial ANOVA</a:t>
            </a:r>
          </a:p>
          <a:p>
            <a:pPr lvl="1"/>
            <a:r>
              <a:rPr lang="en-US" dirty="0" smtClean="0"/>
              <a:t>Includes more independent variables</a:t>
            </a:r>
          </a:p>
          <a:p>
            <a:pPr lvl="1"/>
            <a:r>
              <a:rPr lang="en-US" dirty="0" smtClean="0"/>
              <a:t>Creates a table that is more than 2x2</a:t>
            </a:r>
          </a:p>
          <a:p>
            <a:r>
              <a:rPr lang="en-US" dirty="0" smtClean="0"/>
              <a:t>Repeated measures ANOVA</a:t>
            </a:r>
          </a:p>
          <a:p>
            <a:pPr lvl="1"/>
            <a:r>
              <a:rPr lang="en-US" dirty="0" smtClean="0"/>
              <a:t>More than two measurements of the same variable are taken from a single group over time</a:t>
            </a:r>
          </a:p>
          <a:p>
            <a:r>
              <a:rPr lang="en-US" dirty="0" smtClean="0"/>
              <a:t>MANOVA</a:t>
            </a:r>
          </a:p>
          <a:p>
            <a:pPr lvl="1"/>
            <a:r>
              <a:rPr lang="en-US" dirty="0" smtClean="0"/>
              <a:t>Examination of group differences with multiple dependent variables concurrently</a:t>
            </a:r>
            <a:endParaRPr lang="en-US" dirty="0"/>
          </a:p>
        </p:txBody>
      </p:sp>
    </p:spTree>
    <p:extLst>
      <p:ext uri="{BB962C8B-B14F-4D97-AF65-F5344CB8AC3E}">
        <p14:creationId xmlns:p14="http://schemas.microsoft.com/office/powerpoint/2010/main" val="1353831420"/>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Section</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All key findings related to the research question</a:t>
            </a:r>
          </a:p>
          <a:p>
            <a:r>
              <a:rPr lang="en-US" dirty="0" smtClean="0"/>
              <a:t>No conclusions or speculation</a:t>
            </a:r>
          </a:p>
          <a:p>
            <a:r>
              <a:rPr lang="en-US" dirty="0" smtClean="0"/>
              <a:t>“just the facts”</a:t>
            </a:r>
          </a:p>
          <a:p>
            <a:r>
              <a:rPr lang="en-US" dirty="0" smtClean="0"/>
              <a:t>Shortest section</a:t>
            </a:r>
          </a:p>
          <a:p>
            <a:r>
              <a:rPr lang="en-US" dirty="0" smtClean="0"/>
              <a:t>Past tense</a:t>
            </a:r>
          </a:p>
          <a:p>
            <a:r>
              <a:rPr lang="en-US" dirty="0" smtClean="0"/>
              <a:t>Must be consistent with the methodology and data analysis</a:t>
            </a:r>
          </a:p>
          <a:p>
            <a:r>
              <a:rPr lang="en-US" dirty="0" smtClean="0"/>
              <a:t>Be neutral</a:t>
            </a:r>
          </a:p>
          <a:p>
            <a:r>
              <a:rPr lang="en-US" dirty="0" smtClean="0"/>
              <a:t>Basis for the interpretation of the meaning</a:t>
            </a:r>
          </a:p>
          <a:p>
            <a:r>
              <a:rPr lang="en-US" dirty="0" smtClean="0"/>
              <a:t>No raw data!</a:t>
            </a:r>
            <a:endParaRPr lang="en-US" dirty="0"/>
          </a:p>
        </p:txBody>
      </p:sp>
    </p:spTree>
    <p:extLst>
      <p:ext uri="{BB962C8B-B14F-4D97-AF65-F5344CB8AC3E}">
        <p14:creationId xmlns:p14="http://schemas.microsoft.com/office/powerpoint/2010/main" val="2538875087"/>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Section Text</a:t>
            </a:r>
            <a:endParaRPr lang="en-US" dirty="0"/>
          </a:p>
        </p:txBody>
      </p:sp>
      <p:sp>
        <p:nvSpPr>
          <p:cNvPr id="3" name="Content Placeholder 2"/>
          <p:cNvSpPr>
            <a:spLocks noGrp="1"/>
          </p:cNvSpPr>
          <p:nvPr>
            <p:ph sz="quarter" idx="1"/>
          </p:nvPr>
        </p:nvSpPr>
        <p:spPr/>
        <p:txBody>
          <a:bodyPr/>
          <a:lstStyle/>
          <a:p>
            <a:r>
              <a:rPr lang="en-US" dirty="0" smtClean="0"/>
              <a:t>Begins with a description or profile of the subjects</a:t>
            </a:r>
          </a:p>
          <a:p>
            <a:r>
              <a:rPr lang="en-US" dirty="0" smtClean="0"/>
              <a:t>Relevant demographics</a:t>
            </a:r>
          </a:p>
          <a:p>
            <a:r>
              <a:rPr lang="en-US" dirty="0" smtClean="0"/>
              <a:t>Numbers, percentages and central tendency</a:t>
            </a:r>
          </a:p>
          <a:p>
            <a:r>
              <a:rPr lang="en-US" dirty="0" smtClean="0"/>
              <a:t>Results of statistical analyses</a:t>
            </a:r>
          </a:p>
          <a:p>
            <a:r>
              <a:rPr lang="en-US" dirty="0" smtClean="0"/>
              <a:t>Something is significant only if it is statistically significant</a:t>
            </a:r>
          </a:p>
          <a:p>
            <a:pPr lvl="1"/>
            <a:r>
              <a:rPr lang="en-US" dirty="0" smtClean="0"/>
              <a:t>State the p value</a:t>
            </a:r>
          </a:p>
          <a:p>
            <a:r>
              <a:rPr lang="en-US" dirty="0" smtClean="0"/>
              <a:t>Indicate which hypotheses were supported</a:t>
            </a:r>
          </a:p>
          <a:p>
            <a:pPr lvl="1"/>
            <a:r>
              <a:rPr lang="en-US" dirty="0" smtClean="0"/>
              <a:t>Avoid “proved”</a:t>
            </a:r>
            <a:endParaRPr lang="en-US" dirty="0"/>
          </a:p>
        </p:txBody>
      </p:sp>
    </p:spTree>
    <p:extLst>
      <p:ext uri="{BB962C8B-B14F-4D97-AF65-F5344CB8AC3E}">
        <p14:creationId xmlns:p14="http://schemas.microsoft.com/office/powerpoint/2010/main" val="2037731963"/>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Tables</a:t>
            </a:r>
            <a:endParaRPr lang="en-US" dirty="0"/>
          </a:p>
        </p:txBody>
      </p:sp>
      <p:sp>
        <p:nvSpPr>
          <p:cNvPr id="3" name="Content Placeholder 2"/>
          <p:cNvSpPr>
            <a:spLocks noGrp="1"/>
          </p:cNvSpPr>
          <p:nvPr>
            <p:ph sz="quarter" idx="1"/>
          </p:nvPr>
        </p:nvSpPr>
        <p:spPr/>
        <p:txBody>
          <a:bodyPr/>
          <a:lstStyle/>
          <a:p>
            <a:r>
              <a:rPr lang="en-US" dirty="0" smtClean="0"/>
              <a:t>Show research results</a:t>
            </a:r>
          </a:p>
          <a:p>
            <a:r>
              <a:rPr lang="en-US" dirty="0" smtClean="0"/>
              <a:t>Avoid using the fist sentence to reference a table</a:t>
            </a:r>
          </a:p>
          <a:p>
            <a:r>
              <a:rPr lang="en-US" dirty="0" smtClean="0"/>
              <a:t>Use available commercial programs to create tables</a:t>
            </a:r>
          </a:p>
          <a:p>
            <a:r>
              <a:rPr lang="en-US" dirty="0" smtClean="0"/>
              <a:t>Organize, condense and list numerical data</a:t>
            </a:r>
          </a:p>
          <a:p>
            <a:r>
              <a:rPr lang="en-US" dirty="0" smtClean="0"/>
              <a:t>The analyses performed dictate the display format</a:t>
            </a:r>
          </a:p>
          <a:p>
            <a:r>
              <a:rPr lang="en-US" dirty="0" smtClean="0"/>
              <a:t>Follow “Instructions for Authors”</a:t>
            </a:r>
          </a:p>
        </p:txBody>
      </p:sp>
    </p:spTree>
    <p:extLst>
      <p:ext uri="{BB962C8B-B14F-4D97-AF65-F5344CB8AC3E}">
        <p14:creationId xmlns:p14="http://schemas.microsoft.com/office/powerpoint/2010/main" val="2509451403"/>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 Guidelines</a:t>
            </a:r>
            <a:endParaRPr lang="en-US" dirty="0"/>
          </a:p>
        </p:txBody>
      </p:sp>
      <p:sp>
        <p:nvSpPr>
          <p:cNvPr id="3" name="Content Placeholder 2"/>
          <p:cNvSpPr>
            <a:spLocks noGrp="1"/>
          </p:cNvSpPr>
          <p:nvPr>
            <p:ph sz="quarter" idx="1"/>
          </p:nvPr>
        </p:nvSpPr>
        <p:spPr/>
        <p:txBody>
          <a:bodyPr/>
          <a:lstStyle/>
          <a:p>
            <a:r>
              <a:rPr lang="en-US" dirty="0" smtClean="0"/>
              <a:t>Legend should stand on its own; above table</a:t>
            </a:r>
          </a:p>
          <a:p>
            <a:r>
              <a:rPr lang="en-US" dirty="0" smtClean="0"/>
              <a:t>Number consecutively and use call-outs</a:t>
            </a:r>
          </a:p>
          <a:p>
            <a:r>
              <a:rPr lang="en-US" dirty="0" smtClean="0"/>
              <a:t>Don’t mix sample demographics with inferential statistics</a:t>
            </a:r>
          </a:p>
          <a:p>
            <a:r>
              <a:rPr lang="en-US" dirty="0" smtClean="0"/>
              <a:t>Don’t explain a table in the text – redundant</a:t>
            </a:r>
          </a:p>
          <a:p>
            <a:r>
              <a:rPr lang="en-US" dirty="0" smtClean="0"/>
              <a:t>Publisher’s guidelines (use Respiratory Care)</a:t>
            </a:r>
          </a:p>
          <a:p>
            <a:r>
              <a:rPr lang="en-US" dirty="0" smtClean="0"/>
              <a:t>Avoid excessive lines</a:t>
            </a:r>
          </a:p>
          <a:p>
            <a:r>
              <a:rPr lang="en-US" dirty="0" smtClean="0"/>
              <a:t>Include units of measure</a:t>
            </a:r>
          </a:p>
          <a:p>
            <a:r>
              <a:rPr lang="en-US" dirty="0" smtClean="0"/>
              <a:t>No decoration or decorative text</a:t>
            </a:r>
            <a:endParaRPr lang="en-US" dirty="0"/>
          </a:p>
        </p:txBody>
      </p:sp>
    </p:spTree>
    <p:extLst>
      <p:ext uri="{BB962C8B-B14F-4D97-AF65-F5344CB8AC3E}">
        <p14:creationId xmlns:p14="http://schemas.microsoft.com/office/powerpoint/2010/main" val="1593541590"/>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Figures</a:t>
            </a:r>
            <a:endParaRPr lang="en-US" dirty="0"/>
          </a:p>
        </p:txBody>
      </p:sp>
      <p:sp>
        <p:nvSpPr>
          <p:cNvPr id="3" name="Content Placeholder 2"/>
          <p:cNvSpPr>
            <a:spLocks noGrp="1"/>
          </p:cNvSpPr>
          <p:nvPr>
            <p:ph sz="quarter" idx="1"/>
          </p:nvPr>
        </p:nvSpPr>
        <p:spPr/>
        <p:txBody>
          <a:bodyPr/>
          <a:lstStyle/>
          <a:p>
            <a:r>
              <a:rPr lang="en-US" dirty="0" smtClean="0"/>
              <a:t>Graphs, charts, pictures, computer generated images, diagrams, flowcharts and drawings are “figures”</a:t>
            </a:r>
          </a:p>
          <a:p>
            <a:r>
              <a:rPr lang="en-US" dirty="0" smtClean="0"/>
              <a:t>Graphs include line graphs, scatter graphs, histograms, bar and pie charts</a:t>
            </a:r>
            <a:endParaRPr lang="en-US" dirty="0"/>
          </a:p>
        </p:txBody>
      </p:sp>
    </p:spTree>
    <p:extLst>
      <p:ext uri="{BB962C8B-B14F-4D97-AF65-F5344CB8AC3E}">
        <p14:creationId xmlns:p14="http://schemas.microsoft.com/office/powerpoint/2010/main" val="2183897385"/>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Figure Guidelines</a:t>
            </a:r>
            <a:endParaRPr lang="en-US" dirty="0"/>
          </a:p>
        </p:txBody>
      </p:sp>
      <p:sp>
        <p:nvSpPr>
          <p:cNvPr id="3" name="Content Placeholder 2"/>
          <p:cNvSpPr>
            <a:spLocks noGrp="1"/>
          </p:cNvSpPr>
          <p:nvPr>
            <p:ph sz="quarter" idx="1"/>
          </p:nvPr>
        </p:nvSpPr>
        <p:spPr/>
        <p:txBody>
          <a:bodyPr/>
          <a:lstStyle/>
          <a:p>
            <a:r>
              <a:rPr lang="en-US" dirty="0" smtClean="0"/>
              <a:t>Legend should stand on its own, below figure</a:t>
            </a:r>
          </a:p>
          <a:p>
            <a:r>
              <a:rPr lang="en-US" dirty="0" smtClean="0"/>
              <a:t>Choose the proper type of graph based on the data</a:t>
            </a:r>
          </a:p>
          <a:p>
            <a:r>
              <a:rPr lang="en-US" dirty="0" smtClean="0"/>
              <a:t>Number consecutively and use call-outs</a:t>
            </a:r>
          </a:p>
          <a:p>
            <a:r>
              <a:rPr lang="en-US" dirty="0" smtClean="0"/>
              <a:t>Space and scale elements appropriately</a:t>
            </a:r>
          </a:p>
          <a:p>
            <a:r>
              <a:rPr lang="en-US" dirty="0" smtClean="0"/>
              <a:t>Proofread and check that data were plotted accurately</a:t>
            </a:r>
          </a:p>
          <a:p>
            <a:r>
              <a:rPr lang="en-US" dirty="0" smtClean="0"/>
              <a:t>Watch contrast and pattern</a:t>
            </a:r>
          </a:p>
          <a:p>
            <a:r>
              <a:rPr lang="en-US" dirty="0"/>
              <a:t>Publisher’s guidelines (use Respiratory Care)</a:t>
            </a:r>
          </a:p>
          <a:p>
            <a:r>
              <a:rPr lang="en-US" dirty="0" smtClean="0"/>
              <a:t>Permissions</a:t>
            </a:r>
          </a:p>
          <a:p>
            <a:endParaRPr lang="en-US" dirty="0" smtClean="0"/>
          </a:p>
          <a:p>
            <a:endParaRPr lang="en-US" dirty="0"/>
          </a:p>
        </p:txBody>
      </p:sp>
    </p:spTree>
    <p:extLst>
      <p:ext uri="{BB962C8B-B14F-4D97-AF65-F5344CB8AC3E}">
        <p14:creationId xmlns:p14="http://schemas.microsoft.com/office/powerpoint/2010/main" val="2604471919"/>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Section</a:t>
            </a:r>
            <a:endParaRPr lang="en-US" dirty="0"/>
          </a:p>
        </p:txBody>
      </p:sp>
      <p:sp>
        <p:nvSpPr>
          <p:cNvPr id="3" name="Content Placeholder 2"/>
          <p:cNvSpPr>
            <a:spLocks noGrp="1"/>
          </p:cNvSpPr>
          <p:nvPr>
            <p:ph sz="quarter" idx="1"/>
          </p:nvPr>
        </p:nvSpPr>
        <p:spPr/>
        <p:txBody>
          <a:bodyPr/>
          <a:lstStyle/>
          <a:p>
            <a:r>
              <a:rPr lang="en-US" dirty="0" smtClean="0"/>
              <a:t>Implications</a:t>
            </a:r>
          </a:p>
          <a:p>
            <a:r>
              <a:rPr lang="en-US" dirty="0" smtClean="0"/>
              <a:t>Limitations</a:t>
            </a:r>
          </a:p>
          <a:p>
            <a:r>
              <a:rPr lang="en-US" dirty="0" smtClean="0"/>
              <a:t>Discussion</a:t>
            </a:r>
          </a:p>
          <a:p>
            <a:r>
              <a:rPr lang="en-US" dirty="0" smtClean="0"/>
              <a:t>Bias considerations</a:t>
            </a:r>
          </a:p>
          <a:p>
            <a:r>
              <a:rPr lang="en-US" dirty="0" smtClean="0"/>
              <a:t>Recommendations</a:t>
            </a:r>
          </a:p>
          <a:p>
            <a:r>
              <a:rPr lang="en-US" dirty="0" smtClean="0"/>
              <a:t>Conclusions</a:t>
            </a:r>
            <a:endParaRPr lang="en-US" dirty="0"/>
          </a:p>
        </p:txBody>
      </p:sp>
    </p:spTree>
    <p:extLst>
      <p:ext uri="{BB962C8B-B14F-4D97-AF65-F5344CB8AC3E}">
        <p14:creationId xmlns:p14="http://schemas.microsoft.com/office/powerpoint/2010/main" val="2065993745"/>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Implications</a:t>
            </a:r>
            <a:endParaRPr lang="en-US" dirty="0"/>
          </a:p>
        </p:txBody>
      </p:sp>
      <p:sp>
        <p:nvSpPr>
          <p:cNvPr id="3" name="Content Placeholder 2"/>
          <p:cNvSpPr>
            <a:spLocks noGrp="1"/>
          </p:cNvSpPr>
          <p:nvPr>
            <p:ph sz="quarter" idx="1"/>
          </p:nvPr>
        </p:nvSpPr>
        <p:spPr/>
        <p:txBody>
          <a:bodyPr>
            <a:normAutofit fontScale="92500"/>
          </a:bodyPr>
          <a:lstStyle/>
          <a:p>
            <a:r>
              <a:rPr lang="en-US" dirty="0" smtClean="0"/>
              <a:t>The meaning of the results</a:t>
            </a:r>
          </a:p>
          <a:p>
            <a:r>
              <a:rPr lang="en-US" dirty="0" smtClean="0"/>
              <a:t>Think critically about the results, draw conclusions, make inferences</a:t>
            </a:r>
          </a:p>
          <a:p>
            <a:r>
              <a:rPr lang="en-US" dirty="0" smtClean="0"/>
              <a:t>What changes are indicated in clinical practice?</a:t>
            </a:r>
          </a:p>
          <a:p>
            <a:r>
              <a:rPr lang="en-US" dirty="0" smtClean="0"/>
              <a:t>What do these results mean to healthcare and society?</a:t>
            </a:r>
          </a:p>
          <a:p>
            <a:r>
              <a:rPr lang="en-US" dirty="0" smtClean="0"/>
              <a:t>Insignificant results confirm practice</a:t>
            </a:r>
          </a:p>
          <a:p>
            <a:r>
              <a:rPr lang="en-US" dirty="0" smtClean="0"/>
              <a:t>Discusses what the results mean in the light of what is known</a:t>
            </a:r>
          </a:p>
          <a:p>
            <a:r>
              <a:rPr lang="en-US" dirty="0" smtClean="0"/>
              <a:t>New approach may be recommended</a:t>
            </a:r>
          </a:p>
          <a:p>
            <a:r>
              <a:rPr lang="en-US" dirty="0" smtClean="0"/>
              <a:t>Author makes the case for the study and its results</a:t>
            </a:r>
            <a:endParaRPr lang="en-US" dirty="0"/>
          </a:p>
        </p:txBody>
      </p:sp>
    </p:spTree>
    <p:extLst>
      <p:ext uri="{BB962C8B-B14F-4D97-AF65-F5344CB8AC3E}">
        <p14:creationId xmlns:p14="http://schemas.microsoft.com/office/powerpoint/2010/main" val="4293966421"/>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Limitations</a:t>
            </a:r>
            <a:endParaRPr lang="en-US" dirty="0"/>
          </a:p>
        </p:txBody>
      </p:sp>
      <p:sp>
        <p:nvSpPr>
          <p:cNvPr id="3" name="Content Placeholder 2"/>
          <p:cNvSpPr>
            <a:spLocks noGrp="1"/>
          </p:cNvSpPr>
          <p:nvPr>
            <p:ph sz="quarter" idx="1"/>
          </p:nvPr>
        </p:nvSpPr>
        <p:spPr/>
        <p:txBody>
          <a:bodyPr/>
          <a:lstStyle/>
          <a:p>
            <a:r>
              <a:rPr lang="en-US" dirty="0" smtClean="0"/>
              <a:t>Addresses the study’s weaknesses</a:t>
            </a:r>
          </a:p>
          <a:p>
            <a:r>
              <a:rPr lang="en-US" dirty="0" smtClean="0"/>
              <a:t>What to avoid if the study is replicated</a:t>
            </a:r>
          </a:p>
          <a:p>
            <a:r>
              <a:rPr lang="en-US" dirty="0" smtClean="0"/>
              <a:t>Putting limitations forward gives credibility</a:t>
            </a:r>
          </a:p>
          <a:p>
            <a:r>
              <a:rPr lang="en-US" dirty="0" smtClean="0"/>
              <a:t>To whom should the findings be generalized</a:t>
            </a:r>
          </a:p>
          <a:p>
            <a:r>
              <a:rPr lang="en-US" dirty="0" smtClean="0"/>
              <a:t>Representativeness and randomness of the study sample</a:t>
            </a:r>
            <a:endParaRPr lang="en-US" dirty="0"/>
          </a:p>
        </p:txBody>
      </p:sp>
    </p:spTree>
    <p:extLst>
      <p:ext uri="{BB962C8B-B14F-4D97-AF65-F5344CB8AC3E}">
        <p14:creationId xmlns:p14="http://schemas.microsoft.com/office/powerpoint/2010/main" val="2430605023"/>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a:t>
            </a:r>
            <a:endParaRPr lang="en-US" dirty="0"/>
          </a:p>
        </p:txBody>
      </p:sp>
      <p:sp>
        <p:nvSpPr>
          <p:cNvPr id="3" name="Content Placeholder 2"/>
          <p:cNvSpPr>
            <a:spLocks noGrp="1"/>
          </p:cNvSpPr>
          <p:nvPr>
            <p:ph sz="quarter" idx="1"/>
          </p:nvPr>
        </p:nvSpPr>
        <p:spPr/>
        <p:txBody>
          <a:bodyPr/>
          <a:lstStyle/>
          <a:p>
            <a:r>
              <a:rPr lang="en-US" dirty="0" smtClean="0"/>
              <a:t>Interpretation of the results, implications, study’s limitations</a:t>
            </a:r>
          </a:p>
          <a:p>
            <a:r>
              <a:rPr lang="en-US" dirty="0" smtClean="0"/>
              <a:t>Places the study in the context of the ongoing conversation and context of the current literature</a:t>
            </a:r>
          </a:p>
          <a:p>
            <a:r>
              <a:rPr lang="en-US" dirty="0" smtClean="0"/>
              <a:t>Allows author to give their views in the impact and importance of the findings</a:t>
            </a:r>
          </a:p>
          <a:p>
            <a:r>
              <a:rPr lang="en-US" dirty="0" smtClean="0"/>
              <a:t>Practical application of the research is presented</a:t>
            </a:r>
          </a:p>
          <a:p>
            <a:r>
              <a:rPr lang="en-US" dirty="0" smtClean="0"/>
              <a:t>Discuss novel tools, surveys, statistical methods</a:t>
            </a:r>
            <a:endParaRPr lang="en-US" dirty="0"/>
          </a:p>
        </p:txBody>
      </p:sp>
    </p:spTree>
    <p:extLst>
      <p:ext uri="{BB962C8B-B14F-4D97-AF65-F5344CB8AC3E}">
        <p14:creationId xmlns:p14="http://schemas.microsoft.com/office/powerpoint/2010/main" val="2335986360"/>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Recommendations</a:t>
            </a:r>
            <a:endParaRPr lang="en-US" dirty="0"/>
          </a:p>
        </p:txBody>
      </p:sp>
      <p:sp>
        <p:nvSpPr>
          <p:cNvPr id="3" name="Content Placeholder 2"/>
          <p:cNvSpPr>
            <a:spLocks noGrp="1"/>
          </p:cNvSpPr>
          <p:nvPr>
            <p:ph sz="quarter" idx="1"/>
          </p:nvPr>
        </p:nvSpPr>
        <p:spPr/>
        <p:txBody>
          <a:bodyPr/>
          <a:lstStyle/>
          <a:p>
            <a:r>
              <a:rPr lang="en-US" dirty="0" smtClean="0"/>
              <a:t>The author’s ideas about future research</a:t>
            </a:r>
          </a:p>
          <a:p>
            <a:r>
              <a:rPr lang="en-US" dirty="0" smtClean="0"/>
              <a:t>What’s the next step?</a:t>
            </a:r>
          </a:p>
          <a:p>
            <a:r>
              <a:rPr lang="en-US" dirty="0" smtClean="0"/>
              <a:t>Recommending a new research design</a:t>
            </a:r>
          </a:p>
          <a:p>
            <a:r>
              <a:rPr lang="en-US" dirty="0" smtClean="0"/>
              <a:t>Using a new data collecting instrument</a:t>
            </a:r>
          </a:p>
          <a:p>
            <a:r>
              <a:rPr lang="en-US" dirty="0" smtClean="0"/>
              <a:t>Addressing gaps or weaknesses in the study</a:t>
            </a:r>
          </a:p>
          <a:p>
            <a:pPr marL="0" indent="0">
              <a:buNone/>
            </a:pPr>
            <a:endParaRPr lang="en-US" dirty="0" smtClean="0"/>
          </a:p>
        </p:txBody>
      </p:sp>
    </p:spTree>
    <p:extLst>
      <p:ext uri="{BB962C8B-B14F-4D97-AF65-F5344CB8AC3E}">
        <p14:creationId xmlns:p14="http://schemas.microsoft.com/office/powerpoint/2010/main" val="1259662729"/>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sz="quarter" idx="1"/>
          </p:nvPr>
        </p:nvSpPr>
        <p:spPr/>
        <p:txBody>
          <a:bodyPr/>
          <a:lstStyle/>
          <a:p>
            <a:r>
              <a:rPr lang="en-US" dirty="0" smtClean="0"/>
              <a:t>Last and brief</a:t>
            </a:r>
          </a:p>
          <a:p>
            <a:r>
              <a:rPr lang="en-US" dirty="0" smtClean="0"/>
              <a:t>Restate the aims of the study and RQ</a:t>
            </a:r>
          </a:p>
          <a:p>
            <a:r>
              <a:rPr lang="en-US" dirty="0" smtClean="0"/>
              <a:t>Major findings of the study</a:t>
            </a:r>
          </a:p>
          <a:p>
            <a:r>
              <a:rPr lang="en-US" dirty="0" smtClean="0"/>
              <a:t>Implications for practice</a:t>
            </a:r>
          </a:p>
          <a:p>
            <a:r>
              <a:rPr lang="en-US" dirty="0" smtClean="0"/>
              <a:t>Share personal opinions</a:t>
            </a:r>
          </a:p>
          <a:p>
            <a:endParaRPr lang="en-US" dirty="0"/>
          </a:p>
        </p:txBody>
      </p:sp>
    </p:spTree>
    <p:extLst>
      <p:ext uri="{BB962C8B-B14F-4D97-AF65-F5344CB8AC3E}">
        <p14:creationId xmlns:p14="http://schemas.microsoft.com/office/powerpoint/2010/main" val="2641335433"/>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Things to Avoid in the Discussion</a:t>
            </a:r>
            <a:endParaRPr lang="en-US" dirty="0"/>
          </a:p>
        </p:txBody>
      </p:sp>
      <p:sp>
        <p:nvSpPr>
          <p:cNvPr id="3" name="Content Placeholder 2"/>
          <p:cNvSpPr>
            <a:spLocks noGrp="1"/>
          </p:cNvSpPr>
          <p:nvPr>
            <p:ph sz="quarter" idx="1"/>
          </p:nvPr>
        </p:nvSpPr>
        <p:spPr/>
        <p:txBody>
          <a:bodyPr/>
          <a:lstStyle/>
          <a:p>
            <a:r>
              <a:rPr lang="en-US" dirty="0" smtClean="0"/>
              <a:t>Drawing conclusions or formulating implications that cannot be clearly supported by the results</a:t>
            </a:r>
          </a:p>
          <a:p>
            <a:r>
              <a:rPr lang="en-US" dirty="0" smtClean="0"/>
              <a:t>Providing too many recommendations such that the main recommendations are lost</a:t>
            </a:r>
          </a:p>
          <a:p>
            <a:r>
              <a:rPr lang="en-US" dirty="0" smtClean="0"/>
              <a:t>Having an apologetic tone. Be matter of fact.</a:t>
            </a:r>
            <a:endParaRPr lang="en-US" dirty="0"/>
          </a:p>
        </p:txBody>
      </p:sp>
    </p:spTree>
    <p:extLst>
      <p:ext uri="{BB962C8B-B14F-4D97-AF65-F5344CB8AC3E}">
        <p14:creationId xmlns:p14="http://schemas.microsoft.com/office/powerpoint/2010/main" val="1528001358"/>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for Discussion Section</a:t>
            </a:r>
            <a:endParaRPr lang="en-US" dirty="0"/>
          </a:p>
        </p:txBody>
      </p:sp>
      <p:sp>
        <p:nvSpPr>
          <p:cNvPr id="3" name="Content Placeholder 2"/>
          <p:cNvSpPr>
            <a:spLocks noGrp="1"/>
          </p:cNvSpPr>
          <p:nvPr>
            <p:ph sz="quarter" idx="1"/>
          </p:nvPr>
        </p:nvSpPr>
        <p:spPr/>
        <p:txBody>
          <a:bodyPr/>
          <a:lstStyle/>
          <a:p>
            <a:r>
              <a:rPr lang="en-US" dirty="0" smtClean="0"/>
              <a:t>How the findings contribute</a:t>
            </a:r>
          </a:p>
          <a:p>
            <a:r>
              <a:rPr lang="en-US" dirty="0" smtClean="0"/>
              <a:t>Specific implications for practice or society</a:t>
            </a:r>
          </a:p>
          <a:p>
            <a:r>
              <a:rPr lang="en-US" dirty="0" smtClean="0"/>
              <a:t>Describe how the findings fit into the present body of knowledge</a:t>
            </a:r>
          </a:p>
          <a:p>
            <a:r>
              <a:rPr lang="en-US" dirty="0" smtClean="0"/>
              <a:t>State how the findings support, enhance, or contrast with prior findings (one of the reasons you wrote a literature review)</a:t>
            </a:r>
          </a:p>
          <a:p>
            <a:r>
              <a:rPr lang="en-US" dirty="0" smtClean="0"/>
              <a:t>Strong support is needed if findings are novel or inconsistent</a:t>
            </a:r>
            <a:endParaRPr lang="en-US" dirty="0"/>
          </a:p>
        </p:txBody>
      </p:sp>
    </p:spTree>
    <p:extLst>
      <p:ext uri="{BB962C8B-B14F-4D97-AF65-F5344CB8AC3E}">
        <p14:creationId xmlns:p14="http://schemas.microsoft.com/office/powerpoint/2010/main" val="3474340214"/>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a:xfrm>
            <a:off x="368300" y="636588"/>
            <a:ext cx="8397875" cy="566737"/>
          </a:xfrm>
        </p:spPr>
        <p:txBody>
          <a:bodyPr lIns="0" tIns="0" rIns="0" bIns="0" anchor="t"/>
          <a:lstStyle/>
          <a:p>
            <a:pPr eaLnBrk="1" hangingPunct="1"/>
            <a:r>
              <a:rPr lang="en-US" altLang="en-US" sz="4000" b="1" smtClean="0">
                <a:solidFill>
                  <a:srgbClr val="FFFFFF"/>
                </a:solidFill>
              </a:rPr>
              <a:t>Research Article Structure/content</a:t>
            </a:r>
          </a:p>
        </p:txBody>
      </p:sp>
      <p:sp>
        <p:nvSpPr>
          <p:cNvPr id="234499" name="Rectangle 4"/>
          <p:cNvSpPr>
            <a:spLocks noChangeArrowheads="1"/>
          </p:cNvSpPr>
          <p:nvPr/>
        </p:nvSpPr>
        <p:spPr bwMode="auto">
          <a:xfrm>
            <a:off x="381000" y="1600200"/>
            <a:ext cx="8397875"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fontAlgn="base">
              <a:spcBef>
                <a:spcPct val="0"/>
              </a:spcBef>
              <a:spcAft>
                <a:spcPct val="0"/>
              </a:spcAft>
            </a:pPr>
            <a:r>
              <a:rPr lang="en-US" altLang="en-US" sz="3200" dirty="0" smtClean="0">
                <a:solidFill>
                  <a:srgbClr val="FFFFFF"/>
                </a:solidFill>
              </a:rPr>
              <a:t>Title</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Specific, clear, short</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Often composed last</a:t>
            </a:r>
          </a:p>
          <a:p>
            <a:pPr fontAlgn="base">
              <a:spcBef>
                <a:spcPct val="0"/>
              </a:spcBef>
              <a:spcAft>
                <a:spcPct val="0"/>
              </a:spcAft>
            </a:pPr>
            <a:r>
              <a:rPr lang="en-US" altLang="en-US" sz="3200" dirty="0" smtClean="0">
                <a:solidFill>
                  <a:srgbClr val="FFFFFF"/>
                </a:solidFill>
              </a:rPr>
              <a:t>Title page</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Title, authors</a:t>
            </a:r>
            <a:r>
              <a:rPr lang="en-US" altLang="en-US" sz="2800" dirty="0" smtClean="0">
                <a:solidFill>
                  <a:srgbClr val="99CCFF"/>
                </a:solidFill>
                <a:latin typeface="WP TypographicSymbols" pitchFamily="2" charset="0"/>
              </a:rPr>
              <a:t>’</a:t>
            </a:r>
            <a:r>
              <a:rPr lang="en-US" altLang="en-US" sz="2800" dirty="0" smtClean="0">
                <a:solidFill>
                  <a:srgbClr val="99CCFF"/>
                </a:solidFill>
              </a:rPr>
              <a:t> names, corresponding address</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Phone, fax, email</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Organization</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Financial disclosure</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Statistical consultant</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Disclaimers</a:t>
            </a:r>
          </a:p>
        </p:txBody>
      </p:sp>
    </p:spTree>
    <p:extLst>
      <p:ext uri="{BB962C8B-B14F-4D97-AF65-F5344CB8AC3E}">
        <p14:creationId xmlns:p14="http://schemas.microsoft.com/office/powerpoint/2010/main" val="3087525045"/>
      </p:ext>
    </p:extLst>
  </p:cSld>
  <p:clrMapOvr>
    <a:masterClrMapping/>
  </p:clrMapOvr>
  <p:transition spd="slow">
    <p:cut/>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ChangeArrowheads="1"/>
          </p:cNvSpPr>
          <p:nvPr>
            <p:ph type="title"/>
          </p:nvPr>
        </p:nvSpPr>
        <p:spPr>
          <a:xfrm>
            <a:off x="328613" y="596900"/>
            <a:ext cx="8397875" cy="566738"/>
          </a:xfrm>
        </p:spPr>
        <p:txBody>
          <a:bodyPr lIns="0" tIns="0" rIns="0" bIns="0" anchor="t"/>
          <a:lstStyle/>
          <a:p>
            <a:pPr eaLnBrk="1" hangingPunct="1"/>
            <a:r>
              <a:rPr lang="en-US" altLang="en-US" sz="4000" b="1" smtClean="0">
                <a:solidFill>
                  <a:srgbClr val="FFFFFF"/>
                </a:solidFill>
              </a:rPr>
              <a:t>Research Article Structure/content</a:t>
            </a:r>
          </a:p>
        </p:txBody>
      </p:sp>
      <p:sp>
        <p:nvSpPr>
          <p:cNvPr id="235523" name="Rectangle 4"/>
          <p:cNvSpPr>
            <a:spLocks noChangeArrowheads="1"/>
          </p:cNvSpPr>
          <p:nvPr/>
        </p:nvSpPr>
        <p:spPr bwMode="auto">
          <a:xfrm>
            <a:off x="381000" y="1905000"/>
            <a:ext cx="8397875"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fontAlgn="base">
              <a:spcBef>
                <a:spcPct val="0"/>
              </a:spcBef>
              <a:spcAft>
                <a:spcPct val="0"/>
              </a:spcAft>
            </a:pPr>
            <a:r>
              <a:rPr lang="en-US" altLang="en-US" sz="3200" dirty="0" smtClean="0">
                <a:solidFill>
                  <a:srgbClr val="FFFFFF"/>
                </a:solidFill>
              </a:rPr>
              <a:t>Abstract: a summary of the project</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What, why, and how</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Results with statistics</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Conclusions</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Drawn from the study</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Often all in one paragraph</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Limited to N words</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Each journal has its own format</a:t>
            </a:r>
          </a:p>
        </p:txBody>
      </p:sp>
    </p:spTree>
    <p:extLst>
      <p:ext uri="{BB962C8B-B14F-4D97-AF65-F5344CB8AC3E}">
        <p14:creationId xmlns:p14="http://schemas.microsoft.com/office/powerpoint/2010/main" val="1638063192"/>
      </p:ext>
    </p:extLst>
  </p:cSld>
  <p:clrMapOvr>
    <a:masterClrMapping/>
  </p:clrMapOvr>
  <p:transition spd="slow">
    <p:cut/>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2"/>
          <p:cNvSpPr>
            <a:spLocks noGrp="1" noChangeArrowheads="1"/>
          </p:cNvSpPr>
          <p:nvPr>
            <p:ph type="title"/>
          </p:nvPr>
        </p:nvSpPr>
        <p:spPr>
          <a:xfrm>
            <a:off x="368300" y="636588"/>
            <a:ext cx="8397875" cy="566737"/>
          </a:xfrm>
        </p:spPr>
        <p:txBody>
          <a:bodyPr lIns="0" tIns="0" rIns="0" bIns="0" anchor="t"/>
          <a:lstStyle/>
          <a:p>
            <a:pPr eaLnBrk="1" hangingPunct="1"/>
            <a:r>
              <a:rPr lang="en-US" altLang="en-US" sz="4000" b="1" smtClean="0">
                <a:solidFill>
                  <a:srgbClr val="FFFFFF"/>
                </a:solidFill>
              </a:rPr>
              <a:t>Research Article Structure/content</a:t>
            </a:r>
          </a:p>
        </p:txBody>
      </p:sp>
      <p:sp>
        <p:nvSpPr>
          <p:cNvPr id="236547" name="Rectangle 4"/>
          <p:cNvSpPr>
            <a:spLocks noChangeArrowheads="1"/>
          </p:cNvSpPr>
          <p:nvPr/>
        </p:nvSpPr>
        <p:spPr bwMode="auto">
          <a:xfrm>
            <a:off x="304800" y="1752600"/>
            <a:ext cx="8397875"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52413" indent="-252413"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fontAlgn="base">
              <a:spcBef>
                <a:spcPct val="0"/>
              </a:spcBef>
              <a:spcAft>
                <a:spcPct val="0"/>
              </a:spcAft>
            </a:pPr>
            <a:r>
              <a:rPr lang="en-US" altLang="en-US" sz="3200" dirty="0" smtClean="0">
                <a:solidFill>
                  <a:srgbClr val="FFFFFF"/>
                </a:solidFill>
              </a:rPr>
              <a:t>Introduction</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Describe the background of the work</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Pertinent references</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No data or conclusions</a:t>
            </a:r>
          </a:p>
          <a:p>
            <a:pPr fontAlgn="base">
              <a:spcBef>
                <a:spcPct val="0"/>
              </a:spcBef>
              <a:spcAft>
                <a:spcPct val="0"/>
              </a:spcAft>
            </a:pPr>
            <a:r>
              <a:rPr lang="en-US" altLang="en-US" sz="3200" dirty="0" smtClean="0">
                <a:solidFill>
                  <a:srgbClr val="FFFFFF"/>
                </a:solidFill>
              </a:rPr>
              <a:t>STATE THE RESEARCH QUESTION OR HYPOTHESES</a:t>
            </a:r>
          </a:p>
        </p:txBody>
      </p:sp>
    </p:spTree>
    <p:extLst>
      <p:ext uri="{BB962C8B-B14F-4D97-AF65-F5344CB8AC3E}">
        <p14:creationId xmlns:p14="http://schemas.microsoft.com/office/powerpoint/2010/main" val="1770097708"/>
      </p:ext>
    </p:extLst>
  </p:cSld>
  <p:clrMapOvr>
    <a:masterClrMapping/>
  </p:clrMapOvr>
  <p:transition spd="slow">
    <p:cut/>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p:cNvSpPr>
            <a:spLocks noGrp="1" noChangeArrowheads="1"/>
          </p:cNvSpPr>
          <p:nvPr>
            <p:ph type="title"/>
          </p:nvPr>
        </p:nvSpPr>
        <p:spPr>
          <a:xfrm>
            <a:off x="368300" y="636588"/>
            <a:ext cx="8397875" cy="566737"/>
          </a:xfrm>
        </p:spPr>
        <p:txBody>
          <a:bodyPr lIns="0" tIns="0" rIns="0" bIns="0" anchor="t"/>
          <a:lstStyle/>
          <a:p>
            <a:pPr eaLnBrk="1" hangingPunct="1"/>
            <a:r>
              <a:rPr lang="en-US" altLang="en-US" sz="4000" b="1" smtClean="0">
                <a:solidFill>
                  <a:srgbClr val="FFFFFF"/>
                </a:solidFill>
              </a:rPr>
              <a:t>Research Article Structure/content</a:t>
            </a:r>
          </a:p>
        </p:txBody>
      </p:sp>
      <p:sp>
        <p:nvSpPr>
          <p:cNvPr id="237571" name="Rectangle 4"/>
          <p:cNvSpPr>
            <a:spLocks noChangeArrowheads="1"/>
          </p:cNvSpPr>
          <p:nvPr/>
        </p:nvSpPr>
        <p:spPr bwMode="auto">
          <a:xfrm>
            <a:off x="381000" y="1828800"/>
            <a:ext cx="8397875"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fontAlgn="base">
              <a:spcBef>
                <a:spcPct val="0"/>
              </a:spcBef>
              <a:spcAft>
                <a:spcPct val="0"/>
              </a:spcAft>
            </a:pPr>
            <a:r>
              <a:rPr lang="en-US" altLang="en-US" sz="3200" dirty="0" smtClean="0">
                <a:solidFill>
                  <a:srgbClr val="FFFFFF"/>
                </a:solidFill>
              </a:rPr>
              <a:t>Methods</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Selection of patients, controls, or animals</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Discuss randomization, blinding</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Discuss numbers of subjects and losses</a:t>
            </a:r>
          </a:p>
          <a:p>
            <a:pPr marL="457200" indent="-457200" fontAlgn="base">
              <a:spcBef>
                <a:spcPct val="0"/>
              </a:spcBef>
              <a:spcAft>
                <a:spcPct val="0"/>
              </a:spcAft>
              <a:buFont typeface="Arial" panose="020B0604020202020204" pitchFamily="34" charset="0"/>
              <a:buChar char="•"/>
            </a:pPr>
            <a:r>
              <a:rPr lang="en-US" altLang="en-US" sz="2800" b="1" dirty="0" smtClean="0">
                <a:solidFill>
                  <a:srgbClr val="99CCFF"/>
                </a:solidFill>
              </a:rPr>
              <a:t>Describe in enough detail to allow others to replicate your work</a:t>
            </a:r>
            <a:endParaRPr lang="en-US" altLang="en-US" sz="2800" dirty="0" smtClean="0">
              <a:solidFill>
                <a:srgbClr val="99CCFF"/>
              </a:solidFill>
            </a:endParaRP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Refer to established methods</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Describe, justify, and evaluate new methods</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Report calibration</a:t>
            </a:r>
          </a:p>
        </p:txBody>
      </p:sp>
    </p:spTree>
    <p:extLst>
      <p:ext uri="{BB962C8B-B14F-4D97-AF65-F5344CB8AC3E}">
        <p14:creationId xmlns:p14="http://schemas.microsoft.com/office/powerpoint/2010/main" val="1379673319"/>
      </p:ext>
    </p:extLst>
  </p:cSld>
  <p:clrMapOvr>
    <a:masterClrMapping/>
  </p:clrMapOvr>
  <p:transition spd="slow">
    <p:cut/>
  </p:transition>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ChangeArrowheads="1"/>
          </p:cNvSpPr>
          <p:nvPr>
            <p:ph type="title"/>
          </p:nvPr>
        </p:nvSpPr>
        <p:spPr>
          <a:xfrm>
            <a:off x="368300" y="636588"/>
            <a:ext cx="8397875" cy="566737"/>
          </a:xfrm>
        </p:spPr>
        <p:txBody>
          <a:bodyPr lIns="0" tIns="0" rIns="0" bIns="0" anchor="t"/>
          <a:lstStyle/>
          <a:p>
            <a:pPr eaLnBrk="1" hangingPunct="1"/>
            <a:r>
              <a:rPr lang="en-US" altLang="en-US" sz="4000" b="1" smtClean="0">
                <a:solidFill>
                  <a:srgbClr val="FFFFFF"/>
                </a:solidFill>
              </a:rPr>
              <a:t>Research Article Structure/content</a:t>
            </a:r>
          </a:p>
        </p:txBody>
      </p:sp>
      <p:sp>
        <p:nvSpPr>
          <p:cNvPr id="238595" name="Rectangle 4"/>
          <p:cNvSpPr>
            <a:spLocks noChangeArrowheads="1"/>
          </p:cNvSpPr>
          <p:nvPr/>
        </p:nvSpPr>
        <p:spPr bwMode="auto">
          <a:xfrm>
            <a:off x="381000" y="1524000"/>
            <a:ext cx="840105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fontAlgn="base">
              <a:spcBef>
                <a:spcPct val="0"/>
              </a:spcBef>
              <a:spcAft>
                <a:spcPct val="0"/>
              </a:spcAft>
            </a:pPr>
            <a:r>
              <a:rPr lang="en-US" altLang="en-US" sz="3200" dirty="0" smtClean="0">
                <a:solidFill>
                  <a:srgbClr val="FFFFFF"/>
                </a:solidFill>
              </a:rPr>
              <a:t>Methods section</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Drugs</a:t>
            </a:r>
          </a:p>
          <a:p>
            <a:pPr lvl="1" fontAlgn="base">
              <a:spcBef>
                <a:spcPct val="0"/>
              </a:spcBef>
              <a:spcAft>
                <a:spcPct val="0"/>
              </a:spcAft>
            </a:pPr>
            <a:r>
              <a:rPr lang="en-US" altLang="en-US" sz="2400" dirty="0" smtClean="0">
                <a:solidFill>
                  <a:srgbClr val="99CCFF"/>
                </a:solidFill>
              </a:rPr>
              <a:t>Identify all drugs and chemicals</a:t>
            </a:r>
          </a:p>
          <a:p>
            <a:pPr lvl="1" fontAlgn="base">
              <a:spcBef>
                <a:spcPct val="0"/>
              </a:spcBef>
              <a:spcAft>
                <a:spcPct val="0"/>
              </a:spcAft>
            </a:pPr>
            <a:r>
              <a:rPr lang="en-US" altLang="en-US" sz="2400" dirty="0" smtClean="0">
                <a:solidFill>
                  <a:srgbClr val="99CCFF"/>
                </a:solidFill>
              </a:rPr>
              <a:t>Doses, routes, generic names</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Commercial products</a:t>
            </a:r>
          </a:p>
          <a:p>
            <a:pPr lvl="1" fontAlgn="base">
              <a:spcBef>
                <a:spcPct val="0"/>
              </a:spcBef>
              <a:spcAft>
                <a:spcPct val="0"/>
              </a:spcAft>
            </a:pPr>
            <a:r>
              <a:rPr lang="en-US" altLang="en-US" sz="2400" dirty="0" smtClean="0">
                <a:solidFill>
                  <a:srgbClr val="99CCFF"/>
                </a:solidFill>
              </a:rPr>
              <a:t>Include model numbers</a:t>
            </a:r>
          </a:p>
          <a:p>
            <a:pPr lvl="1" fontAlgn="base">
              <a:spcBef>
                <a:spcPct val="0"/>
              </a:spcBef>
              <a:spcAft>
                <a:spcPct val="0"/>
              </a:spcAft>
            </a:pPr>
            <a:r>
              <a:rPr lang="en-US" altLang="en-US" sz="2400" dirty="0" smtClean="0">
                <a:solidFill>
                  <a:srgbClr val="99CCFF"/>
                </a:solidFill>
              </a:rPr>
              <a:t>Include in a separate section, as directed by the editor</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Ethics</a:t>
            </a:r>
          </a:p>
          <a:p>
            <a:pPr lvl="1" fontAlgn="base">
              <a:spcBef>
                <a:spcPct val="0"/>
              </a:spcBef>
              <a:spcAft>
                <a:spcPct val="0"/>
              </a:spcAft>
            </a:pPr>
            <a:r>
              <a:rPr lang="en-US" altLang="en-US" sz="2400" dirty="0" smtClean="0">
                <a:solidFill>
                  <a:srgbClr val="99CCFF"/>
                </a:solidFill>
              </a:rPr>
              <a:t>Note human subjects review and institution when applicable</a:t>
            </a:r>
          </a:p>
          <a:p>
            <a:pPr lvl="1" fontAlgn="base">
              <a:spcBef>
                <a:spcPct val="0"/>
              </a:spcBef>
              <a:spcAft>
                <a:spcPct val="0"/>
              </a:spcAft>
            </a:pPr>
            <a:r>
              <a:rPr lang="en-US" altLang="en-US" sz="2400" dirty="0" smtClean="0">
                <a:solidFill>
                  <a:srgbClr val="99CCFF"/>
                </a:solidFill>
              </a:rPr>
              <a:t>Note accordance with animal use guidelines when applicable</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Data analysis</a:t>
            </a:r>
          </a:p>
          <a:p>
            <a:pPr lvl="1" fontAlgn="base">
              <a:spcBef>
                <a:spcPct val="0"/>
              </a:spcBef>
              <a:spcAft>
                <a:spcPct val="0"/>
              </a:spcAft>
            </a:pPr>
            <a:r>
              <a:rPr lang="en-US" altLang="en-US" sz="2400" dirty="0" smtClean="0">
                <a:solidFill>
                  <a:srgbClr val="99CCFF"/>
                </a:solidFill>
              </a:rPr>
              <a:t>Note statistical methods</a:t>
            </a:r>
          </a:p>
          <a:p>
            <a:pPr lvl="1" fontAlgn="base">
              <a:spcBef>
                <a:spcPct val="0"/>
              </a:spcBef>
              <a:spcAft>
                <a:spcPct val="0"/>
              </a:spcAft>
            </a:pPr>
            <a:r>
              <a:rPr lang="en-US" altLang="en-US" sz="2400" dirty="0" smtClean="0">
                <a:solidFill>
                  <a:srgbClr val="99CCFF"/>
                </a:solidFill>
              </a:rPr>
              <a:t>Note alpha level</a:t>
            </a:r>
          </a:p>
        </p:txBody>
      </p:sp>
    </p:spTree>
    <p:extLst>
      <p:ext uri="{BB962C8B-B14F-4D97-AF65-F5344CB8AC3E}">
        <p14:creationId xmlns:p14="http://schemas.microsoft.com/office/powerpoint/2010/main" val="1396543271"/>
      </p:ext>
    </p:extLst>
  </p:cSld>
  <p:clrMapOvr>
    <a:masterClrMapping/>
  </p:clrMapOvr>
  <p:transition spd="slow">
    <p:cut/>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p:cNvSpPr>
            <a:spLocks noGrp="1" noChangeArrowheads="1"/>
          </p:cNvSpPr>
          <p:nvPr>
            <p:ph type="title"/>
          </p:nvPr>
        </p:nvSpPr>
        <p:spPr>
          <a:xfrm>
            <a:off x="368300" y="636588"/>
            <a:ext cx="8397875" cy="566737"/>
          </a:xfrm>
        </p:spPr>
        <p:txBody>
          <a:bodyPr lIns="0" tIns="0" rIns="0" bIns="0" anchor="t"/>
          <a:lstStyle/>
          <a:p>
            <a:pPr eaLnBrk="1" hangingPunct="1"/>
            <a:r>
              <a:rPr lang="en-US" altLang="en-US" sz="4000" b="1" smtClean="0">
                <a:solidFill>
                  <a:srgbClr val="FFFFFF"/>
                </a:solidFill>
              </a:rPr>
              <a:t>Research Article Structure/content</a:t>
            </a:r>
          </a:p>
        </p:txBody>
      </p:sp>
      <p:sp>
        <p:nvSpPr>
          <p:cNvPr id="239619" name="Rectangle 4"/>
          <p:cNvSpPr>
            <a:spLocks noChangeArrowheads="1"/>
          </p:cNvSpPr>
          <p:nvPr/>
        </p:nvSpPr>
        <p:spPr bwMode="auto">
          <a:xfrm>
            <a:off x="381000" y="1600200"/>
            <a:ext cx="840105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52413" indent="-252413"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fontAlgn="base">
              <a:spcBef>
                <a:spcPct val="0"/>
              </a:spcBef>
              <a:spcAft>
                <a:spcPct val="0"/>
              </a:spcAft>
            </a:pPr>
            <a:r>
              <a:rPr lang="en-US" altLang="en-US" sz="3200" dirty="0" smtClean="0">
                <a:solidFill>
                  <a:srgbClr val="FFFFFF"/>
                </a:solidFill>
              </a:rPr>
              <a:t>Results section</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Describe experimental groups, devices, or products</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Present in logical sequence</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Use tables and illustrations; DO NOT repeat data in the text</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Report all the results</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Avoid saving any results for the discussion section</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Report p values</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Do not discuss or draw conclusions in this section</a:t>
            </a:r>
          </a:p>
          <a:p>
            <a:pPr fontAlgn="base">
              <a:spcBef>
                <a:spcPct val="0"/>
              </a:spcBef>
              <a:spcAft>
                <a:spcPct val="0"/>
              </a:spcAft>
            </a:pPr>
            <a:r>
              <a:rPr lang="en-US" altLang="en-US" sz="3200" dirty="0" smtClean="0">
                <a:solidFill>
                  <a:srgbClr val="FFFFFF"/>
                </a:solidFill>
                <a:latin typeface="WP TypographicSymbols" pitchFamily="2" charset="0"/>
              </a:rPr>
              <a:t>	</a:t>
            </a:r>
            <a:r>
              <a:rPr lang="en-US" altLang="en-US" sz="3200" dirty="0" smtClean="0">
                <a:solidFill>
                  <a:srgbClr val="FFFFFF"/>
                </a:solidFill>
              </a:rPr>
              <a:t>just the facts</a:t>
            </a:r>
            <a:endParaRPr lang="en-US" altLang="en-US" sz="3200" dirty="0" smtClean="0">
              <a:solidFill>
                <a:srgbClr val="FFFFFF"/>
              </a:solidFill>
              <a:latin typeface="WP TypographicSymbols" pitchFamily="2" charset="0"/>
            </a:endParaRPr>
          </a:p>
        </p:txBody>
      </p:sp>
    </p:spTree>
    <p:extLst>
      <p:ext uri="{BB962C8B-B14F-4D97-AF65-F5344CB8AC3E}">
        <p14:creationId xmlns:p14="http://schemas.microsoft.com/office/powerpoint/2010/main" val="1640553304"/>
      </p:ext>
    </p:extLst>
  </p:cSld>
  <p:clrMapOvr>
    <a:masterClrMapping/>
  </p:clrMapOvr>
  <p:transition spd="slow">
    <p:cut/>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
          <p:cNvSpPr>
            <a:spLocks noGrp="1" noChangeArrowheads="1"/>
          </p:cNvSpPr>
          <p:nvPr>
            <p:ph type="title"/>
          </p:nvPr>
        </p:nvSpPr>
        <p:spPr>
          <a:xfrm>
            <a:off x="368300" y="636588"/>
            <a:ext cx="8397875" cy="566737"/>
          </a:xfrm>
        </p:spPr>
        <p:txBody>
          <a:bodyPr lIns="0" tIns="0" rIns="0" bIns="0" anchor="t"/>
          <a:lstStyle/>
          <a:p>
            <a:pPr eaLnBrk="1" hangingPunct="1"/>
            <a:r>
              <a:rPr lang="en-US" altLang="en-US" sz="4000" b="1" smtClean="0">
                <a:solidFill>
                  <a:srgbClr val="FFFFFF"/>
                </a:solidFill>
              </a:rPr>
              <a:t>Research Article Structure/content</a:t>
            </a:r>
          </a:p>
        </p:txBody>
      </p:sp>
      <p:sp>
        <p:nvSpPr>
          <p:cNvPr id="240643" name="Rectangle 4"/>
          <p:cNvSpPr>
            <a:spLocks noChangeArrowheads="1"/>
          </p:cNvSpPr>
          <p:nvPr/>
        </p:nvSpPr>
        <p:spPr bwMode="auto">
          <a:xfrm>
            <a:off x="381000" y="1676400"/>
            <a:ext cx="8397875"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fontAlgn="base">
              <a:spcBef>
                <a:spcPct val="0"/>
              </a:spcBef>
              <a:spcAft>
                <a:spcPct val="0"/>
              </a:spcAft>
            </a:pPr>
            <a:r>
              <a:rPr lang="en-US" altLang="en-US" sz="3200" dirty="0" smtClean="0">
                <a:solidFill>
                  <a:srgbClr val="FFFFFF"/>
                </a:solidFill>
              </a:rPr>
              <a:t>Discussion section</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Restate the research questions</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Emphasize new and important aspects of the study and your conclusions</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Compare your work to others</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Implications and limitations of the findings</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Future study</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Avoid making claims about what you did not study</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Provide a </a:t>
            </a:r>
            <a:r>
              <a:rPr lang="en-US" altLang="en-US" sz="2800" dirty="0" smtClean="0">
                <a:solidFill>
                  <a:srgbClr val="99CCFF"/>
                </a:solidFill>
                <a:latin typeface="WP TypographicSymbols" pitchFamily="2" charset="0"/>
              </a:rPr>
              <a:t>“</a:t>
            </a:r>
            <a:r>
              <a:rPr lang="en-US" altLang="en-US" sz="2800" dirty="0" smtClean="0">
                <a:solidFill>
                  <a:srgbClr val="99CCFF"/>
                </a:solidFill>
              </a:rPr>
              <a:t>take-away</a:t>
            </a:r>
            <a:r>
              <a:rPr lang="en-US" altLang="en-US" sz="2800" dirty="0" smtClean="0">
                <a:solidFill>
                  <a:srgbClr val="99CCFF"/>
                </a:solidFill>
                <a:latin typeface="WP TypographicSymbols" pitchFamily="2" charset="0"/>
              </a:rPr>
              <a:t>”</a:t>
            </a:r>
            <a:r>
              <a:rPr lang="en-US" altLang="en-US" sz="2800" dirty="0" smtClean="0">
                <a:solidFill>
                  <a:srgbClr val="99CCFF"/>
                </a:solidFill>
              </a:rPr>
              <a:t> message for the reader in a separate conclusions section or paragraph</a:t>
            </a:r>
          </a:p>
        </p:txBody>
      </p:sp>
    </p:spTree>
    <p:extLst>
      <p:ext uri="{BB962C8B-B14F-4D97-AF65-F5344CB8AC3E}">
        <p14:creationId xmlns:p14="http://schemas.microsoft.com/office/powerpoint/2010/main" val="3293085643"/>
      </p:ext>
    </p:extLst>
  </p:cSld>
  <p:clrMapOvr>
    <a:masterClrMapping/>
  </p:clrMapOvr>
  <p:transition spd="slow">
    <p:cut/>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xfrm>
            <a:off x="368300" y="636588"/>
            <a:ext cx="8397875" cy="566737"/>
          </a:xfrm>
        </p:spPr>
        <p:txBody>
          <a:bodyPr lIns="0" tIns="0" rIns="0" bIns="0" anchor="t"/>
          <a:lstStyle/>
          <a:p>
            <a:pPr eaLnBrk="1" hangingPunct="1"/>
            <a:r>
              <a:rPr lang="en-US" altLang="en-US" sz="4000" b="1" smtClean="0">
                <a:solidFill>
                  <a:srgbClr val="FFFFFF"/>
                </a:solidFill>
              </a:rPr>
              <a:t>Research Article Structure/content</a:t>
            </a:r>
          </a:p>
        </p:txBody>
      </p:sp>
      <p:sp>
        <p:nvSpPr>
          <p:cNvPr id="241667" name="Rectangle 4"/>
          <p:cNvSpPr>
            <a:spLocks noChangeArrowheads="1"/>
          </p:cNvSpPr>
          <p:nvPr/>
        </p:nvSpPr>
        <p:spPr bwMode="auto">
          <a:xfrm>
            <a:off x="363648" y="1828800"/>
            <a:ext cx="8397875"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fontAlgn="base">
              <a:spcBef>
                <a:spcPct val="0"/>
              </a:spcBef>
              <a:spcAft>
                <a:spcPct val="0"/>
              </a:spcAft>
            </a:pPr>
            <a:r>
              <a:rPr lang="en-US" altLang="en-US" sz="3200" dirty="0" smtClean="0">
                <a:solidFill>
                  <a:srgbClr val="FFFFFF"/>
                </a:solidFill>
              </a:rPr>
              <a:t>Product sources</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Follow the editor</a:t>
            </a:r>
            <a:r>
              <a:rPr lang="en-US" altLang="en-US" sz="2800" dirty="0" smtClean="0">
                <a:solidFill>
                  <a:srgbClr val="99CCFF"/>
                </a:solidFill>
                <a:latin typeface="WP TypographicSymbols" pitchFamily="2" charset="0"/>
              </a:rPr>
              <a:t>’</a:t>
            </a:r>
            <a:r>
              <a:rPr lang="en-US" altLang="en-US" sz="2800" dirty="0" smtClean="0">
                <a:solidFill>
                  <a:srgbClr val="99CCFF"/>
                </a:solidFill>
              </a:rPr>
              <a:t>s rules</a:t>
            </a:r>
          </a:p>
          <a:p>
            <a:pPr fontAlgn="base">
              <a:spcBef>
                <a:spcPct val="0"/>
              </a:spcBef>
              <a:spcAft>
                <a:spcPct val="0"/>
              </a:spcAft>
            </a:pPr>
            <a:r>
              <a:rPr lang="en-US" altLang="en-US" sz="3200" dirty="0" smtClean="0">
                <a:solidFill>
                  <a:srgbClr val="FFFFFF"/>
                </a:solidFill>
              </a:rPr>
              <a:t>Acknowledgments</a:t>
            </a:r>
          </a:p>
          <a:p>
            <a:pPr fontAlgn="base">
              <a:spcBef>
                <a:spcPct val="0"/>
              </a:spcBef>
              <a:spcAft>
                <a:spcPct val="0"/>
              </a:spcAft>
            </a:pPr>
            <a:r>
              <a:rPr lang="en-US" altLang="en-US" sz="3200" dirty="0" smtClean="0">
                <a:solidFill>
                  <a:srgbClr val="FFFFFF"/>
                </a:solidFill>
              </a:rPr>
              <a:t>References</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Support statements of fact, sources of information</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Cite published or accepted materials</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Avoid citing abstracts, non-English papers, unpublished observations</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Follow established reference style for that journal: AMA or APA</a:t>
            </a:r>
          </a:p>
        </p:txBody>
      </p:sp>
    </p:spTree>
    <p:extLst>
      <p:ext uri="{BB962C8B-B14F-4D97-AF65-F5344CB8AC3E}">
        <p14:creationId xmlns:p14="http://schemas.microsoft.com/office/powerpoint/2010/main" val="4106239922"/>
      </p:ext>
    </p:extLst>
  </p:cSld>
  <p:clrMapOvr>
    <a:masterClrMapping/>
  </p:clrMapOvr>
  <p:transition spd="slow">
    <p:cut/>
  </p:transition>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2"/>
          <p:cNvSpPr>
            <a:spLocks noGrp="1" noChangeArrowheads="1"/>
          </p:cNvSpPr>
          <p:nvPr>
            <p:ph type="title"/>
          </p:nvPr>
        </p:nvSpPr>
        <p:spPr>
          <a:xfrm>
            <a:off x="368300" y="636588"/>
            <a:ext cx="8397875" cy="566737"/>
          </a:xfrm>
        </p:spPr>
        <p:txBody>
          <a:bodyPr lIns="0" tIns="0" rIns="0" bIns="0" anchor="t"/>
          <a:lstStyle/>
          <a:p>
            <a:pPr eaLnBrk="1" hangingPunct="1"/>
            <a:r>
              <a:rPr lang="en-US" altLang="en-US" sz="4000" b="1" smtClean="0">
                <a:solidFill>
                  <a:srgbClr val="FFFFFF"/>
                </a:solidFill>
              </a:rPr>
              <a:t>Research Article Structure/content</a:t>
            </a:r>
          </a:p>
        </p:txBody>
      </p:sp>
      <p:sp>
        <p:nvSpPr>
          <p:cNvPr id="242691" name="Rectangle 4"/>
          <p:cNvSpPr>
            <a:spLocks noChangeArrowheads="1"/>
          </p:cNvSpPr>
          <p:nvPr/>
        </p:nvSpPr>
        <p:spPr bwMode="auto">
          <a:xfrm>
            <a:off x="381000" y="1752600"/>
            <a:ext cx="8397875"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fontAlgn="base">
              <a:spcBef>
                <a:spcPct val="0"/>
              </a:spcBef>
              <a:spcAft>
                <a:spcPct val="0"/>
              </a:spcAft>
            </a:pPr>
            <a:r>
              <a:rPr lang="en-US" altLang="en-US" sz="3200" dirty="0" smtClean="0">
                <a:solidFill>
                  <a:srgbClr val="FFFFFF"/>
                </a:solidFill>
              </a:rPr>
              <a:t>Tables</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Display information, compare data, or show trends</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Compose a descriptive title so it stands alone</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Use footnotes to explain abbreviations and symbols</a:t>
            </a:r>
          </a:p>
          <a:p>
            <a:pPr fontAlgn="base">
              <a:spcBef>
                <a:spcPct val="0"/>
              </a:spcBef>
              <a:spcAft>
                <a:spcPct val="0"/>
              </a:spcAft>
            </a:pPr>
            <a:r>
              <a:rPr lang="en-US" altLang="en-US" sz="3200" dirty="0" smtClean="0">
                <a:solidFill>
                  <a:srgbClr val="FFFFFF"/>
                </a:solidFill>
              </a:rPr>
              <a:t>Figures</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Graphs, line drawings, photographs, and radiographs</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Pie, bar, </a:t>
            </a:r>
            <a:r>
              <a:rPr lang="en-US" altLang="en-US" sz="2800" dirty="0" err="1" smtClean="0">
                <a:solidFill>
                  <a:srgbClr val="99CCFF"/>
                </a:solidFill>
              </a:rPr>
              <a:t>scattergrams</a:t>
            </a:r>
            <a:r>
              <a:rPr lang="en-US" altLang="en-US" sz="2800" dirty="0" smtClean="0">
                <a:solidFill>
                  <a:srgbClr val="99CCFF"/>
                </a:solidFill>
              </a:rPr>
              <a:t>, 3D, and line charts are common</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Captions should clearly describe the figure so it stands alone</a:t>
            </a:r>
          </a:p>
        </p:txBody>
      </p:sp>
    </p:spTree>
    <p:extLst>
      <p:ext uri="{BB962C8B-B14F-4D97-AF65-F5344CB8AC3E}">
        <p14:creationId xmlns:p14="http://schemas.microsoft.com/office/powerpoint/2010/main" val="3016761922"/>
      </p:ext>
    </p:extLst>
  </p:cSld>
  <p:clrMapOvr>
    <a:masterClrMapping/>
  </p:clrMapOvr>
  <p:transition spd="slow">
    <p:cut/>
  </p:transition>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a:t>
            </a:r>
            <a:endParaRPr lang="en-US" dirty="0"/>
          </a:p>
        </p:txBody>
      </p:sp>
      <p:sp>
        <p:nvSpPr>
          <p:cNvPr id="3" name="Content Placeholder 2"/>
          <p:cNvSpPr>
            <a:spLocks noGrp="1"/>
          </p:cNvSpPr>
          <p:nvPr>
            <p:ph idx="1"/>
          </p:nvPr>
        </p:nvSpPr>
        <p:spPr/>
        <p:txBody>
          <a:bodyPr/>
          <a:lstStyle/>
          <a:p>
            <a:endParaRPr lang="en-US"/>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2133600"/>
            <a:ext cx="4800600" cy="43258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68634377"/>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Figure</a:t>
            </a:r>
            <a:endParaRPr lang="en-US" dirty="0"/>
          </a:p>
        </p:txBody>
      </p:sp>
      <p:sp>
        <p:nvSpPr>
          <p:cNvPr id="3" name="Content Placeholder 2"/>
          <p:cNvSpPr>
            <a:spLocks noGrp="1"/>
          </p:cNvSpPr>
          <p:nvPr>
            <p:ph idx="1"/>
          </p:nvPr>
        </p:nvSpPr>
        <p:spPr/>
        <p:txBody>
          <a:bodyPr/>
          <a:lstStyle/>
          <a:p>
            <a:endParaRPr lang="en-US"/>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2133600"/>
            <a:ext cx="791461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01844381"/>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Bar Chart</a:t>
            </a:r>
            <a:endParaRPr lang="en-US" dirty="0"/>
          </a:p>
        </p:txBody>
      </p:sp>
      <p:sp>
        <p:nvSpPr>
          <p:cNvPr id="3" name="Content Placeholder 2"/>
          <p:cNvSpPr>
            <a:spLocks noGrp="1"/>
          </p:cNvSpPr>
          <p:nvPr>
            <p:ph idx="1"/>
          </p:nvPr>
        </p:nvSpPr>
        <p:spPr/>
        <p:txBody>
          <a:bodyPr/>
          <a:lstStyle/>
          <a:p>
            <a:endParaRPr lang="en-US"/>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2057400"/>
            <a:ext cx="5562600" cy="447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91491409"/>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 Chart</a:t>
            </a:r>
            <a:endParaRPr lang="en-US" dirty="0"/>
          </a:p>
        </p:txBody>
      </p:sp>
      <p:sp>
        <p:nvSpPr>
          <p:cNvPr id="3" name="Content Placeholder 2"/>
          <p:cNvSpPr>
            <a:spLocks noGrp="1"/>
          </p:cNvSpPr>
          <p:nvPr>
            <p:ph idx="1"/>
          </p:nvPr>
        </p:nvSpPr>
        <p:spPr/>
        <p:txBody>
          <a:bodyPr/>
          <a:lstStyle/>
          <a:p>
            <a:endParaRPr lang="en-US"/>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2133600"/>
            <a:ext cx="5715000" cy="4366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31713194"/>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a:t>
            </a:r>
            <a:endParaRPr lang="en-US" dirty="0"/>
          </a:p>
        </p:txBody>
      </p:sp>
      <p:sp>
        <p:nvSpPr>
          <p:cNvPr id="3" name="Content Placeholder 2"/>
          <p:cNvSpPr>
            <a:spLocks noGrp="1"/>
          </p:cNvSpPr>
          <p:nvPr>
            <p:ph idx="1"/>
          </p:nvPr>
        </p:nvSpPr>
        <p:spPr/>
        <p:txBody>
          <a:bodyPr/>
          <a:lstStyle/>
          <a:p>
            <a:endParaRPr lang="en-US"/>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7377" y="2133600"/>
            <a:ext cx="5770319"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99037042"/>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2"/>
          <p:cNvSpPr>
            <a:spLocks noGrp="1" noChangeArrowheads="1"/>
          </p:cNvSpPr>
          <p:nvPr>
            <p:ph type="title"/>
          </p:nvPr>
        </p:nvSpPr>
        <p:spPr>
          <a:xfrm>
            <a:off x="368300" y="636588"/>
            <a:ext cx="8397875" cy="566737"/>
          </a:xfrm>
        </p:spPr>
        <p:txBody>
          <a:bodyPr lIns="0" tIns="0" rIns="0" bIns="0" anchor="t"/>
          <a:lstStyle/>
          <a:p>
            <a:pPr eaLnBrk="1" hangingPunct="1"/>
            <a:r>
              <a:rPr lang="en-US" altLang="en-US" sz="4000" b="1" smtClean="0">
                <a:solidFill>
                  <a:srgbClr val="FFFFFF"/>
                </a:solidFill>
              </a:rPr>
              <a:t>Research Article Structure/content</a:t>
            </a:r>
          </a:p>
        </p:txBody>
      </p:sp>
      <p:sp>
        <p:nvSpPr>
          <p:cNvPr id="243715" name="Rectangle 4"/>
          <p:cNvSpPr>
            <a:spLocks noChangeArrowheads="1"/>
          </p:cNvSpPr>
          <p:nvPr/>
        </p:nvSpPr>
        <p:spPr bwMode="auto">
          <a:xfrm>
            <a:off x="381000" y="1447800"/>
            <a:ext cx="8399463"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fontAlgn="base">
              <a:spcBef>
                <a:spcPct val="0"/>
              </a:spcBef>
              <a:spcAft>
                <a:spcPct val="0"/>
              </a:spcAft>
            </a:pPr>
            <a:r>
              <a:rPr lang="en-US" altLang="en-US" sz="3200" dirty="0" smtClean="0">
                <a:solidFill>
                  <a:srgbClr val="FFFFFF"/>
                </a:solidFill>
              </a:rPr>
              <a:t>General Author</a:t>
            </a:r>
            <a:r>
              <a:rPr lang="en-US" altLang="en-US" sz="3200" dirty="0" smtClean="0">
                <a:solidFill>
                  <a:srgbClr val="FFFFFF"/>
                </a:solidFill>
                <a:latin typeface="WP TypographicSymbols" pitchFamily="2" charset="0"/>
              </a:rPr>
              <a:t>’</a:t>
            </a:r>
            <a:r>
              <a:rPr lang="en-US" altLang="en-US" sz="3200" dirty="0" smtClean="0">
                <a:solidFill>
                  <a:srgbClr val="FFFFFF"/>
                </a:solidFill>
              </a:rPr>
              <a:t>s checklist</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Does the paper fit a publication category?</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Does the cover letter meet specifications?</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Complete title?</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Double-spaced?</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Proper page numbering and indentation?</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Are references, figures, and tables cited in the text?</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Are all references in the requested style?</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Arithmetic checked?</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Generic names of drugs provided?</a:t>
            </a:r>
          </a:p>
          <a:p>
            <a:pPr marL="457200" indent="-457200" fontAlgn="base">
              <a:spcBef>
                <a:spcPct val="0"/>
              </a:spcBef>
              <a:spcAft>
                <a:spcPct val="0"/>
              </a:spcAft>
              <a:buFont typeface="Arial" panose="020B0604020202020204" pitchFamily="34" charset="0"/>
              <a:buChar char="•"/>
            </a:pPr>
            <a:r>
              <a:rPr lang="en-US" altLang="en-US" sz="2800" dirty="0" smtClean="0">
                <a:solidFill>
                  <a:srgbClr val="99CCFF"/>
                </a:solidFill>
              </a:rPr>
              <a:t>Fully proofread?</a:t>
            </a:r>
          </a:p>
        </p:txBody>
      </p:sp>
    </p:spTree>
    <p:extLst>
      <p:ext uri="{BB962C8B-B14F-4D97-AF65-F5344CB8AC3E}">
        <p14:creationId xmlns:p14="http://schemas.microsoft.com/office/powerpoint/2010/main" val="148903732"/>
      </p:ext>
    </p:extLst>
  </p:cSld>
  <p:clrMapOvr>
    <a:masterClrMapping/>
  </p:clrMapOvr>
  <p:transition spd="slow">
    <p:cut/>
  </p:transition>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Referencing</a:t>
            </a:r>
            <a:endParaRPr lang="en-US" dirty="0"/>
          </a:p>
        </p:txBody>
      </p:sp>
      <p:sp>
        <p:nvSpPr>
          <p:cNvPr id="3" name="Content Placeholder 2"/>
          <p:cNvSpPr>
            <a:spLocks noGrp="1"/>
          </p:cNvSpPr>
          <p:nvPr>
            <p:ph sz="quarter" idx="1"/>
          </p:nvPr>
        </p:nvSpPr>
        <p:spPr/>
        <p:txBody>
          <a:bodyPr>
            <a:normAutofit fontScale="92500"/>
          </a:bodyPr>
          <a:lstStyle/>
          <a:p>
            <a:r>
              <a:rPr lang="en-US" dirty="0" smtClean="0"/>
              <a:t>AMA article</a:t>
            </a:r>
          </a:p>
          <a:p>
            <a:pPr lvl="1"/>
            <a:r>
              <a:rPr lang="en-US" dirty="0" smtClean="0"/>
              <a:t>Author1 FM, Author2 FM. Title of the article with only the first word capitalized. Journal abbreviation </a:t>
            </a:r>
            <a:r>
              <a:rPr lang="en-US" dirty="0" err="1" smtClean="0"/>
              <a:t>YEAR;journal</a:t>
            </a:r>
            <a:r>
              <a:rPr lang="en-US" dirty="0" smtClean="0"/>
              <a:t>(number):pages.</a:t>
            </a:r>
          </a:p>
          <a:p>
            <a:r>
              <a:rPr lang="en-US" dirty="0" smtClean="0"/>
              <a:t>AMA book</a:t>
            </a:r>
          </a:p>
          <a:p>
            <a:pPr lvl="1"/>
            <a:r>
              <a:rPr lang="en-US" dirty="0" smtClean="0"/>
              <a:t>Author1 FM, Author2 FM. Title of Book with First Letters Capitalized. Ed #. </a:t>
            </a:r>
            <a:r>
              <a:rPr lang="en-US" dirty="0" err="1" smtClean="0"/>
              <a:t>City,State:Publisher;YEAR</a:t>
            </a:r>
            <a:r>
              <a:rPr lang="en-US" dirty="0" smtClean="0"/>
              <a:t>.</a:t>
            </a:r>
          </a:p>
          <a:p>
            <a:r>
              <a:rPr lang="en-US" dirty="0" smtClean="0"/>
              <a:t>AMA chapter in edited book</a:t>
            </a:r>
          </a:p>
          <a:p>
            <a:pPr lvl="1"/>
            <a:r>
              <a:rPr lang="en-US" dirty="0" smtClean="0"/>
              <a:t>Author1 FM, Autor2 FM. Title of Chapter with First Letters Capitalized. In: </a:t>
            </a:r>
            <a:r>
              <a:rPr lang="en-US" dirty="0"/>
              <a:t>Author1 FM, Author2 </a:t>
            </a:r>
            <a:r>
              <a:rPr lang="en-US" dirty="0" smtClean="0"/>
              <a:t>FM eds. </a:t>
            </a:r>
            <a:r>
              <a:rPr lang="en-US" dirty="0"/>
              <a:t>Title of Book with First Letters Capitalized. Ed #. </a:t>
            </a:r>
            <a:r>
              <a:rPr lang="en-US" dirty="0" err="1"/>
              <a:t>City,State:Publisher;YEAR:pages</a:t>
            </a:r>
            <a:r>
              <a:rPr lang="en-US" dirty="0" smtClean="0"/>
              <a:t>.</a:t>
            </a:r>
          </a:p>
          <a:p>
            <a:r>
              <a:rPr lang="en-US" dirty="0" smtClean="0"/>
              <a:t>See AMA Manual of Style; RCJ Author Information online</a:t>
            </a:r>
            <a:endParaRPr lang="en-US" dirty="0"/>
          </a:p>
        </p:txBody>
      </p:sp>
    </p:spTree>
    <p:extLst>
      <p:ext uri="{BB962C8B-B14F-4D97-AF65-F5344CB8AC3E}">
        <p14:creationId xmlns:p14="http://schemas.microsoft.com/office/powerpoint/2010/main" val="258523167"/>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Referencing</a:t>
            </a:r>
            <a:endParaRPr lang="en-US" dirty="0"/>
          </a:p>
        </p:txBody>
      </p:sp>
      <p:sp>
        <p:nvSpPr>
          <p:cNvPr id="3" name="Content Placeholder 2"/>
          <p:cNvSpPr>
            <a:spLocks noGrp="1"/>
          </p:cNvSpPr>
          <p:nvPr>
            <p:ph sz="quarter" idx="1"/>
          </p:nvPr>
        </p:nvSpPr>
        <p:spPr/>
        <p:txBody>
          <a:bodyPr/>
          <a:lstStyle/>
          <a:p>
            <a:r>
              <a:rPr lang="en-US" dirty="0" smtClean="0"/>
              <a:t>APA article</a:t>
            </a:r>
          </a:p>
          <a:p>
            <a:pPr lvl="1"/>
            <a:r>
              <a:rPr lang="en-US" dirty="0" smtClean="0"/>
              <a:t>Author1, F.M., &amp; Author2, F.M. (YEAR). Title with first word capitalized. Journal Title, journal(number),pages. </a:t>
            </a:r>
            <a:r>
              <a:rPr lang="en-US" dirty="0" err="1"/>
              <a:t>d</a:t>
            </a:r>
            <a:r>
              <a:rPr lang="en-US" dirty="0" err="1" smtClean="0"/>
              <a:t>oi</a:t>
            </a:r>
            <a:r>
              <a:rPr lang="en-US" dirty="0" smtClean="0"/>
              <a:t>:</a:t>
            </a:r>
          </a:p>
          <a:p>
            <a:pPr lvl="2"/>
            <a:r>
              <a:rPr lang="en-US" dirty="0"/>
              <a:t>A </a:t>
            </a:r>
            <a:r>
              <a:rPr lang="en-US" b="1" dirty="0"/>
              <a:t>digital object identifier</a:t>
            </a:r>
            <a:r>
              <a:rPr lang="en-US" dirty="0"/>
              <a:t> (DOI) is a unique alphanumeric string assigned by a registration agency (the International DOI Foundation) to identify content and provide a persistent link to its location on the Internet. The publisher assigns a DOI when </a:t>
            </a:r>
            <a:r>
              <a:rPr lang="en-US" dirty="0" smtClean="0"/>
              <a:t>an </a:t>
            </a:r>
            <a:r>
              <a:rPr lang="en-US" dirty="0"/>
              <a:t>article is published and made available electronically</a:t>
            </a:r>
            <a:r>
              <a:rPr lang="en-US" dirty="0" smtClean="0"/>
              <a:t>.</a:t>
            </a:r>
          </a:p>
          <a:p>
            <a:pPr lvl="1"/>
            <a:r>
              <a:rPr lang="en-US" dirty="0" smtClean="0"/>
              <a:t>See: Publication Manual of the American Psychological Association</a:t>
            </a:r>
          </a:p>
        </p:txBody>
      </p:sp>
    </p:spTree>
    <p:extLst>
      <p:ext uri="{BB962C8B-B14F-4D97-AF65-F5344CB8AC3E}">
        <p14:creationId xmlns:p14="http://schemas.microsoft.com/office/powerpoint/2010/main" val="2619474502"/>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Referencing</a:t>
            </a:r>
            <a:endParaRPr lang="en-US" dirty="0"/>
          </a:p>
        </p:txBody>
      </p:sp>
      <p:sp>
        <p:nvSpPr>
          <p:cNvPr id="3" name="Content Placeholder 2"/>
          <p:cNvSpPr>
            <a:spLocks noGrp="1"/>
          </p:cNvSpPr>
          <p:nvPr>
            <p:ph sz="quarter" idx="1"/>
          </p:nvPr>
        </p:nvSpPr>
        <p:spPr/>
        <p:txBody>
          <a:bodyPr/>
          <a:lstStyle/>
          <a:p>
            <a:r>
              <a:rPr lang="en-US" dirty="0" smtClean="0"/>
              <a:t>Internet source rules</a:t>
            </a:r>
          </a:p>
          <a:p>
            <a:pPr lvl="1"/>
            <a:r>
              <a:rPr lang="en-US" dirty="0" smtClean="0"/>
              <a:t>Cannot be a home page</a:t>
            </a:r>
          </a:p>
          <a:p>
            <a:pPr lvl="1"/>
            <a:r>
              <a:rPr lang="en-US" dirty="0" smtClean="0"/>
              <a:t>Can be accessed by anyone</a:t>
            </a:r>
          </a:p>
          <a:p>
            <a:pPr lvl="1"/>
            <a:r>
              <a:rPr lang="en-US" dirty="0" smtClean="0"/>
              <a:t>Citation contains as much specific information as possible</a:t>
            </a:r>
          </a:p>
          <a:p>
            <a:pPr lvl="1"/>
            <a:r>
              <a:rPr lang="en-US" dirty="0" smtClean="0"/>
              <a:t>Include date of access</a:t>
            </a:r>
          </a:p>
          <a:p>
            <a:r>
              <a:rPr lang="en-US" dirty="0" smtClean="0"/>
              <a:t>Use the format in “Instructions to authors”</a:t>
            </a:r>
          </a:p>
          <a:p>
            <a:pPr lvl="1"/>
            <a:r>
              <a:rPr lang="en-US" dirty="0" smtClean="0"/>
              <a:t> Author FM. Productivity </a:t>
            </a:r>
            <a:r>
              <a:rPr lang="en-US" dirty="0"/>
              <a:t>at work improved for sleep apnea patients using CPAP. Medical News Today: April 15, 2013. </a:t>
            </a:r>
            <a:r>
              <a:rPr lang="en-US" dirty="0">
                <a:hlinkClick r:id="rId2"/>
              </a:rPr>
              <a:t>http://www.medicalnewstoday.com/releases/259016.php</a:t>
            </a:r>
            <a:r>
              <a:rPr lang="en-US" dirty="0"/>
              <a:t> </a:t>
            </a:r>
            <a:r>
              <a:rPr lang="en-US" i="1" dirty="0"/>
              <a:t>Accessed January 27, 2015.</a:t>
            </a:r>
            <a:endParaRPr lang="en-US" dirty="0" smtClean="0"/>
          </a:p>
          <a:p>
            <a:endParaRPr lang="en-US" dirty="0"/>
          </a:p>
        </p:txBody>
      </p:sp>
    </p:spTree>
    <p:extLst>
      <p:ext uri="{BB962C8B-B14F-4D97-AF65-F5344CB8AC3E}">
        <p14:creationId xmlns:p14="http://schemas.microsoft.com/office/powerpoint/2010/main" val="3071190232"/>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Documenting Sources Using References</a:t>
            </a:r>
            <a:endParaRPr lang="en-US" dirty="0"/>
          </a:p>
        </p:txBody>
      </p:sp>
      <p:sp>
        <p:nvSpPr>
          <p:cNvPr id="3" name="Content Placeholder 2"/>
          <p:cNvSpPr>
            <a:spLocks noGrp="1"/>
          </p:cNvSpPr>
          <p:nvPr>
            <p:ph sz="quarter" idx="1"/>
          </p:nvPr>
        </p:nvSpPr>
        <p:spPr/>
        <p:txBody>
          <a:bodyPr/>
          <a:lstStyle/>
          <a:p>
            <a:r>
              <a:rPr lang="en-US" dirty="0" smtClean="0"/>
              <a:t>Any background information not known as “general knowledge”</a:t>
            </a:r>
          </a:p>
          <a:p>
            <a:pPr lvl="1"/>
            <a:r>
              <a:rPr lang="en-US" dirty="0" smtClean="0"/>
              <a:t>Information form articles</a:t>
            </a:r>
          </a:p>
          <a:p>
            <a:r>
              <a:rPr lang="en-US" dirty="0" smtClean="0"/>
              <a:t>Footnotes at the bottom of each page; not used in RCJ</a:t>
            </a:r>
          </a:p>
          <a:p>
            <a:r>
              <a:rPr lang="en-US" dirty="0" smtClean="0"/>
              <a:t>Endnotes (references) follow the text</a:t>
            </a:r>
          </a:p>
          <a:p>
            <a:pPr lvl="1"/>
            <a:r>
              <a:rPr lang="en-US" dirty="0" smtClean="0"/>
              <a:t>End of text</a:t>
            </a:r>
          </a:p>
          <a:p>
            <a:pPr lvl="1"/>
            <a:r>
              <a:rPr lang="en-US" dirty="0" smtClean="0"/>
              <a:t>Acknowledgements</a:t>
            </a:r>
          </a:p>
          <a:p>
            <a:pPr lvl="1"/>
            <a:r>
              <a:rPr lang="en-US" dirty="0" smtClean="0"/>
              <a:t>References</a:t>
            </a:r>
          </a:p>
          <a:p>
            <a:pPr lvl="1"/>
            <a:r>
              <a:rPr lang="en-US" dirty="0" smtClean="0"/>
              <a:t>Appendices</a:t>
            </a:r>
          </a:p>
        </p:txBody>
      </p:sp>
    </p:spTree>
    <p:extLst>
      <p:ext uri="{BB962C8B-B14F-4D97-AF65-F5344CB8AC3E}">
        <p14:creationId xmlns:p14="http://schemas.microsoft.com/office/powerpoint/2010/main" val="1568139444"/>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smtClean="0"/>
              <a:t>Copyrighted Material, Fair Use, Public Domain</a:t>
            </a:r>
            <a:endParaRPr lang="en-US" sz="2400" dirty="0"/>
          </a:p>
        </p:txBody>
      </p:sp>
      <p:sp>
        <p:nvSpPr>
          <p:cNvPr id="3" name="Content Placeholder 2"/>
          <p:cNvSpPr>
            <a:spLocks noGrp="1"/>
          </p:cNvSpPr>
          <p:nvPr>
            <p:ph sz="quarter" idx="1"/>
          </p:nvPr>
        </p:nvSpPr>
        <p:spPr/>
        <p:txBody>
          <a:bodyPr>
            <a:normAutofit fontScale="92500" lnSpcReduction="20000"/>
          </a:bodyPr>
          <a:lstStyle/>
          <a:p>
            <a:r>
              <a:rPr lang="en-US" dirty="0" smtClean="0"/>
              <a:t>Cite all materials, whether copyrighted or in PD</a:t>
            </a:r>
          </a:p>
          <a:p>
            <a:r>
              <a:rPr lang="en-US" dirty="0" smtClean="0"/>
              <a:t>Copyrighted material may be used without the permission of the author for “fair use”</a:t>
            </a:r>
          </a:p>
          <a:p>
            <a:pPr lvl="1"/>
            <a:r>
              <a:rPr lang="en-US" dirty="0" smtClean="0"/>
              <a:t>As a reference in a paper</a:t>
            </a:r>
          </a:p>
          <a:p>
            <a:pPr lvl="1"/>
            <a:r>
              <a:rPr lang="en-US" dirty="0" smtClean="0"/>
              <a:t>A copy may be made for personal use</a:t>
            </a:r>
          </a:p>
          <a:p>
            <a:pPr lvl="1"/>
            <a:r>
              <a:rPr lang="en-US" dirty="0" smtClean="0"/>
              <a:t>Research, teaching news reporting</a:t>
            </a:r>
          </a:p>
          <a:p>
            <a:pPr lvl="1"/>
            <a:r>
              <a:rPr lang="en-US" dirty="0" smtClean="0"/>
              <a:t>Violation results in a fine</a:t>
            </a:r>
          </a:p>
          <a:p>
            <a:r>
              <a:rPr lang="en-US" dirty="0" smtClean="0"/>
              <a:t>Public Domain</a:t>
            </a:r>
          </a:p>
          <a:p>
            <a:pPr lvl="1"/>
            <a:r>
              <a:rPr lang="en-US" dirty="0" smtClean="0"/>
              <a:t>Government documents (EPR-3)</a:t>
            </a:r>
          </a:p>
          <a:p>
            <a:pPr lvl="1"/>
            <a:r>
              <a:rPr lang="en-US" dirty="0" smtClean="0"/>
              <a:t>Copyright has expired</a:t>
            </a:r>
            <a:endParaRPr lang="en-US" dirty="0"/>
          </a:p>
          <a:p>
            <a:pPr lvl="1"/>
            <a:r>
              <a:rPr lang="en-US" dirty="0" smtClean="0"/>
              <a:t>Acknowledge, cite</a:t>
            </a:r>
          </a:p>
          <a:p>
            <a:r>
              <a:rPr lang="en-US" dirty="0" smtClean="0"/>
              <a:t>When in doubt, ask!</a:t>
            </a:r>
          </a:p>
          <a:p>
            <a:pPr lvl="1"/>
            <a:r>
              <a:rPr lang="en-US" dirty="0" smtClean="0"/>
              <a:t>royalties</a:t>
            </a:r>
          </a:p>
        </p:txBody>
      </p:sp>
    </p:spTree>
    <p:extLst>
      <p:ext uri="{BB962C8B-B14F-4D97-AF65-F5344CB8AC3E}">
        <p14:creationId xmlns:p14="http://schemas.microsoft.com/office/powerpoint/2010/main" val="3830451863"/>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p:cNvSpPr>
            <a:spLocks noGrp="1" noChangeArrowheads="1"/>
          </p:cNvSpPr>
          <p:nvPr>
            <p:ph type="title"/>
          </p:nvPr>
        </p:nvSpPr>
        <p:spPr>
          <a:xfrm>
            <a:off x="134938" y="152400"/>
            <a:ext cx="8885237" cy="762000"/>
          </a:xfrm>
        </p:spPr>
        <p:txBody>
          <a:bodyPr/>
          <a:lstStyle/>
          <a:p>
            <a:pPr eaLnBrk="1" hangingPunct="1"/>
            <a:r>
              <a:rPr lang="en-US" altLang="en-US" dirty="0" smtClean="0"/>
              <a:t>Mistakes to Avoid</a:t>
            </a:r>
          </a:p>
        </p:txBody>
      </p:sp>
      <p:sp>
        <p:nvSpPr>
          <p:cNvPr id="244739" name="Rectangle 3"/>
          <p:cNvSpPr>
            <a:spLocks noGrp="1" noChangeArrowheads="1"/>
          </p:cNvSpPr>
          <p:nvPr>
            <p:ph type="body" sz="half" idx="1"/>
          </p:nvPr>
        </p:nvSpPr>
        <p:spPr>
          <a:xfrm>
            <a:off x="152400" y="1447800"/>
            <a:ext cx="4371975" cy="4135437"/>
          </a:xfrm>
        </p:spPr>
        <p:txBody>
          <a:bodyPr/>
          <a:lstStyle/>
          <a:p>
            <a:pPr eaLnBrk="1" hangingPunct="1">
              <a:lnSpc>
                <a:spcPct val="90000"/>
              </a:lnSpc>
            </a:pPr>
            <a:r>
              <a:rPr lang="en-US" altLang="en-US" sz="2400" dirty="0" smtClean="0"/>
              <a:t>Research question not described or hypothesis not clearly explained</a:t>
            </a:r>
          </a:p>
          <a:p>
            <a:pPr eaLnBrk="1" hangingPunct="1">
              <a:lnSpc>
                <a:spcPct val="90000"/>
              </a:lnSpc>
            </a:pPr>
            <a:r>
              <a:rPr lang="en-US" altLang="en-US" sz="2400" dirty="0" smtClean="0"/>
              <a:t>Research hypothesis not actually tested</a:t>
            </a:r>
          </a:p>
          <a:p>
            <a:pPr eaLnBrk="1" hangingPunct="1">
              <a:lnSpc>
                <a:spcPct val="90000"/>
              </a:lnSpc>
            </a:pPr>
            <a:r>
              <a:rPr lang="en-US" altLang="en-US" sz="2400" dirty="0" smtClean="0"/>
              <a:t>Wrong measurement tools</a:t>
            </a:r>
          </a:p>
          <a:p>
            <a:pPr eaLnBrk="1" hangingPunct="1">
              <a:lnSpc>
                <a:spcPct val="90000"/>
              </a:lnSpc>
            </a:pPr>
            <a:r>
              <a:rPr lang="en-US" altLang="en-US" sz="2400" dirty="0" smtClean="0"/>
              <a:t>Sample too small, results inconclusive</a:t>
            </a:r>
          </a:p>
          <a:p>
            <a:pPr eaLnBrk="1" hangingPunct="1">
              <a:lnSpc>
                <a:spcPct val="90000"/>
              </a:lnSpc>
            </a:pPr>
            <a:r>
              <a:rPr lang="en-US" altLang="en-US" sz="2400" dirty="0" smtClean="0"/>
              <a:t>Wrong design for the question; confounding variables not controlled</a:t>
            </a:r>
          </a:p>
          <a:p>
            <a:pPr eaLnBrk="1" hangingPunct="1">
              <a:lnSpc>
                <a:spcPct val="90000"/>
              </a:lnSpc>
            </a:pPr>
            <a:endParaRPr lang="en-US" altLang="en-US" sz="2400" dirty="0" smtClean="0"/>
          </a:p>
        </p:txBody>
      </p:sp>
      <p:sp>
        <p:nvSpPr>
          <p:cNvPr id="2" name="Content Placeholder 1"/>
          <p:cNvSpPr>
            <a:spLocks noGrp="1"/>
          </p:cNvSpPr>
          <p:nvPr>
            <p:ph sz="half" idx="2"/>
          </p:nvPr>
        </p:nvSpPr>
        <p:spPr/>
        <p:txBody>
          <a:bodyPr/>
          <a:lstStyle/>
          <a:p>
            <a:endParaRPr lang="en-US"/>
          </a:p>
        </p:txBody>
      </p:sp>
      <p:pic>
        <p:nvPicPr>
          <p:cNvPr id="6" name="Picture 4" descr="j0078712[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48200" y="2209800"/>
            <a:ext cx="2962275" cy="3179763"/>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912791"/>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p:cNvSpPr>
            <a:spLocks noGrp="1" noChangeArrowheads="1"/>
          </p:cNvSpPr>
          <p:nvPr>
            <p:ph type="title"/>
          </p:nvPr>
        </p:nvSpPr>
        <p:spPr>
          <a:xfrm>
            <a:off x="134938" y="152400"/>
            <a:ext cx="8885237" cy="762000"/>
          </a:xfrm>
        </p:spPr>
        <p:txBody>
          <a:bodyPr/>
          <a:lstStyle/>
          <a:p>
            <a:pPr eaLnBrk="1" hangingPunct="1"/>
            <a:r>
              <a:rPr lang="en-US" altLang="en-US" dirty="0" smtClean="0"/>
              <a:t>Mistakes to Avoid</a:t>
            </a:r>
          </a:p>
        </p:txBody>
      </p:sp>
      <p:sp>
        <p:nvSpPr>
          <p:cNvPr id="245763" name="Rectangle 3"/>
          <p:cNvSpPr>
            <a:spLocks noGrp="1" noChangeArrowheads="1"/>
          </p:cNvSpPr>
          <p:nvPr>
            <p:ph type="body" sz="half" idx="1"/>
          </p:nvPr>
        </p:nvSpPr>
        <p:spPr/>
        <p:txBody>
          <a:bodyPr/>
          <a:lstStyle/>
          <a:p>
            <a:pPr eaLnBrk="1" hangingPunct="1"/>
            <a:r>
              <a:rPr lang="en-US" altLang="en-US" sz="2800" smtClean="0"/>
              <a:t>Incorrect statistical analysis</a:t>
            </a:r>
          </a:p>
          <a:p>
            <a:pPr eaLnBrk="1" hangingPunct="1"/>
            <a:r>
              <a:rPr lang="en-US" altLang="en-US" sz="2800" smtClean="0"/>
              <a:t>Unjustified conclusions</a:t>
            </a:r>
          </a:p>
          <a:p>
            <a:pPr eaLnBrk="1" hangingPunct="1"/>
            <a:r>
              <a:rPr lang="en-US" altLang="en-US" sz="2800" smtClean="0"/>
              <a:t>Conflict of interest</a:t>
            </a:r>
          </a:p>
          <a:p>
            <a:pPr eaLnBrk="1" hangingPunct="1"/>
            <a:r>
              <a:rPr lang="en-US" altLang="en-US" sz="2800" smtClean="0"/>
              <a:t>Poor grammar and spelling</a:t>
            </a:r>
          </a:p>
        </p:txBody>
      </p:sp>
      <p:sp>
        <p:nvSpPr>
          <p:cNvPr id="2" name="Content Placeholder 1"/>
          <p:cNvSpPr>
            <a:spLocks noGrp="1"/>
          </p:cNvSpPr>
          <p:nvPr>
            <p:ph sz="half" idx="2"/>
          </p:nvPr>
        </p:nvSpPr>
        <p:spPr/>
        <p:txBody>
          <a:bodyPr/>
          <a:lstStyle/>
          <a:p>
            <a:endParaRPr lang="en-US"/>
          </a:p>
        </p:txBody>
      </p:sp>
      <p:pic>
        <p:nvPicPr>
          <p:cNvPr id="6" name="Picture 4" descr="j0078623[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48200" y="2057400"/>
            <a:ext cx="3468688" cy="2643188"/>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5318150"/>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2"/>
          <p:cNvSpPr>
            <a:spLocks noGrp="1" noChangeArrowheads="1"/>
          </p:cNvSpPr>
          <p:nvPr>
            <p:ph type="title"/>
          </p:nvPr>
        </p:nvSpPr>
        <p:spPr>
          <a:xfrm>
            <a:off x="134938" y="152400"/>
            <a:ext cx="8885237" cy="762000"/>
          </a:xfrm>
        </p:spPr>
        <p:txBody>
          <a:bodyPr/>
          <a:lstStyle/>
          <a:p>
            <a:pPr eaLnBrk="1" hangingPunct="1"/>
            <a:r>
              <a:rPr lang="en-US" altLang="en-US" dirty="0" smtClean="0"/>
              <a:t>Things to Remember</a:t>
            </a:r>
          </a:p>
        </p:txBody>
      </p:sp>
      <p:sp>
        <p:nvSpPr>
          <p:cNvPr id="246787" name="Rectangle 6"/>
          <p:cNvSpPr>
            <a:spLocks noGrp="1" noChangeArrowheads="1"/>
          </p:cNvSpPr>
          <p:nvPr>
            <p:ph type="body" sz="half" idx="1"/>
          </p:nvPr>
        </p:nvSpPr>
        <p:spPr>
          <a:xfrm>
            <a:off x="228600" y="1600200"/>
            <a:ext cx="4371975" cy="4135437"/>
          </a:xfrm>
        </p:spPr>
        <p:txBody>
          <a:bodyPr/>
          <a:lstStyle/>
          <a:p>
            <a:pPr eaLnBrk="1" hangingPunct="1">
              <a:lnSpc>
                <a:spcPct val="90000"/>
              </a:lnSpc>
            </a:pPr>
            <a:r>
              <a:rPr lang="en-US" altLang="en-US" sz="2800" dirty="0" smtClean="0"/>
              <a:t>Logical continuity</a:t>
            </a:r>
          </a:p>
          <a:p>
            <a:pPr eaLnBrk="1" hangingPunct="1">
              <a:lnSpc>
                <a:spcPct val="90000"/>
              </a:lnSpc>
            </a:pPr>
            <a:r>
              <a:rPr lang="en-US" altLang="en-US" sz="2800" dirty="0" smtClean="0"/>
              <a:t>Avoid preconceived notions</a:t>
            </a:r>
          </a:p>
          <a:p>
            <a:pPr eaLnBrk="1" hangingPunct="1">
              <a:lnSpc>
                <a:spcPct val="90000"/>
              </a:lnSpc>
            </a:pPr>
            <a:r>
              <a:rPr lang="en-US" altLang="en-US" sz="2800" dirty="0" smtClean="0"/>
              <a:t>Follow an outline</a:t>
            </a:r>
          </a:p>
          <a:p>
            <a:pPr eaLnBrk="1" hangingPunct="1">
              <a:lnSpc>
                <a:spcPct val="90000"/>
              </a:lnSpc>
            </a:pPr>
            <a:r>
              <a:rPr lang="en-US" altLang="en-US" sz="2800" dirty="0" smtClean="0"/>
              <a:t>Enough detail for others to replicate</a:t>
            </a:r>
          </a:p>
          <a:p>
            <a:pPr eaLnBrk="1" hangingPunct="1">
              <a:lnSpc>
                <a:spcPct val="90000"/>
              </a:lnSpc>
            </a:pPr>
            <a:r>
              <a:rPr lang="en-US" altLang="en-US" sz="2800" dirty="0" smtClean="0"/>
              <a:t>Repeat measurements</a:t>
            </a:r>
          </a:p>
          <a:p>
            <a:pPr eaLnBrk="1" hangingPunct="1">
              <a:lnSpc>
                <a:spcPct val="90000"/>
              </a:lnSpc>
            </a:pPr>
            <a:r>
              <a:rPr lang="en-US" altLang="en-US" sz="2800" dirty="0" smtClean="0"/>
              <a:t>Assure and document calibration procedures</a:t>
            </a:r>
          </a:p>
        </p:txBody>
      </p:sp>
      <p:pic>
        <p:nvPicPr>
          <p:cNvPr id="246788" name="Picture 4" descr="j0150563[1]"/>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a:xfrm>
            <a:off x="5159375" y="2209800"/>
            <a:ext cx="2462213" cy="2882900"/>
          </a:xfrm>
        </p:spPr>
      </p:pic>
    </p:spTree>
    <p:extLst>
      <p:ext uri="{BB962C8B-B14F-4D97-AF65-F5344CB8AC3E}">
        <p14:creationId xmlns:p14="http://schemas.microsoft.com/office/powerpoint/2010/main" val="966279229"/>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2"/>
          <p:cNvSpPr>
            <a:spLocks noGrp="1" noChangeArrowheads="1"/>
          </p:cNvSpPr>
          <p:nvPr>
            <p:ph type="title"/>
          </p:nvPr>
        </p:nvSpPr>
        <p:spPr>
          <a:xfrm>
            <a:off x="134938" y="152400"/>
            <a:ext cx="8885237" cy="762000"/>
          </a:xfrm>
        </p:spPr>
        <p:txBody>
          <a:bodyPr/>
          <a:lstStyle/>
          <a:p>
            <a:pPr eaLnBrk="1" hangingPunct="1"/>
            <a:r>
              <a:rPr lang="en-US" altLang="en-US" dirty="0" smtClean="0"/>
              <a:t>Things to Remember</a:t>
            </a:r>
          </a:p>
        </p:txBody>
      </p:sp>
      <p:sp>
        <p:nvSpPr>
          <p:cNvPr id="247811" name="Rectangle 4"/>
          <p:cNvSpPr>
            <a:spLocks noGrp="1" noChangeArrowheads="1"/>
          </p:cNvSpPr>
          <p:nvPr>
            <p:ph type="body" sz="half" idx="1"/>
          </p:nvPr>
        </p:nvSpPr>
        <p:spPr/>
        <p:txBody>
          <a:bodyPr/>
          <a:lstStyle/>
          <a:p>
            <a:pPr eaLnBrk="1" hangingPunct="1"/>
            <a:r>
              <a:rPr lang="en-US" altLang="en-US" sz="2800" smtClean="0"/>
              <a:t>Report only the data collected</a:t>
            </a:r>
          </a:p>
          <a:p>
            <a:pPr eaLnBrk="1" hangingPunct="1"/>
            <a:r>
              <a:rPr lang="en-US" altLang="en-US" sz="2800" smtClean="0"/>
              <a:t>Proofread after a period of time</a:t>
            </a:r>
          </a:p>
          <a:p>
            <a:pPr eaLnBrk="1" hangingPunct="1"/>
            <a:r>
              <a:rPr lang="en-US" altLang="en-US" sz="2800" smtClean="0"/>
              <a:t>Submit a carefully prepared manuscript; use the checklist</a:t>
            </a:r>
          </a:p>
        </p:txBody>
      </p:sp>
      <p:pic>
        <p:nvPicPr>
          <p:cNvPr id="247812" name="Picture 6" descr="j0198403[1]"/>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a:xfrm>
            <a:off x="6019800" y="2209800"/>
            <a:ext cx="2647950" cy="3825875"/>
          </a:xfrm>
        </p:spPr>
      </p:pic>
    </p:spTree>
    <p:extLst>
      <p:ext uri="{BB962C8B-B14F-4D97-AF65-F5344CB8AC3E}">
        <p14:creationId xmlns:p14="http://schemas.microsoft.com/office/powerpoint/2010/main" val="3755241318"/>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2"/>
          <p:cNvSpPr>
            <a:spLocks noGrp="1" noChangeArrowheads="1"/>
          </p:cNvSpPr>
          <p:nvPr>
            <p:ph type="title"/>
          </p:nvPr>
        </p:nvSpPr>
        <p:spPr>
          <a:xfrm>
            <a:off x="134938" y="304800"/>
            <a:ext cx="8885237" cy="629919"/>
          </a:xfrm>
        </p:spPr>
        <p:txBody>
          <a:bodyPr>
            <a:normAutofit/>
          </a:bodyPr>
          <a:lstStyle/>
          <a:p>
            <a:pPr eaLnBrk="1" hangingPunct="1"/>
            <a:r>
              <a:rPr lang="en-US" altLang="en-US" dirty="0" smtClean="0"/>
              <a:t>Poster Presentations</a:t>
            </a:r>
          </a:p>
        </p:txBody>
      </p:sp>
      <p:sp>
        <p:nvSpPr>
          <p:cNvPr id="248835" name="Rectangle 3"/>
          <p:cNvSpPr>
            <a:spLocks noGrp="1" noChangeArrowheads="1"/>
          </p:cNvSpPr>
          <p:nvPr>
            <p:ph type="body" sz="half" idx="1"/>
          </p:nvPr>
        </p:nvSpPr>
        <p:spPr/>
        <p:txBody>
          <a:bodyPr/>
          <a:lstStyle/>
          <a:p>
            <a:pPr eaLnBrk="1" hangingPunct="1">
              <a:lnSpc>
                <a:spcPct val="80000"/>
              </a:lnSpc>
            </a:pPr>
            <a:r>
              <a:rPr lang="en-US" altLang="en-US" sz="2400" smtClean="0"/>
              <a:t>Allow direct communication with authors</a:t>
            </a:r>
          </a:p>
          <a:p>
            <a:pPr eaLnBrk="1" hangingPunct="1">
              <a:lnSpc>
                <a:spcPct val="80000"/>
              </a:lnSpc>
            </a:pPr>
            <a:r>
              <a:rPr lang="en-US" altLang="en-US" sz="2400" smtClean="0"/>
              <a:t>Dialogue may stimulate new ideas</a:t>
            </a:r>
          </a:p>
          <a:p>
            <a:pPr eaLnBrk="1" hangingPunct="1">
              <a:lnSpc>
                <a:spcPct val="80000"/>
              </a:lnSpc>
            </a:pPr>
            <a:r>
              <a:rPr lang="en-US" altLang="en-US" sz="2400" smtClean="0"/>
              <a:t>Open session or poster symposium</a:t>
            </a:r>
          </a:p>
          <a:p>
            <a:pPr lvl="1" eaLnBrk="1" hangingPunct="1">
              <a:lnSpc>
                <a:spcPct val="80000"/>
              </a:lnSpc>
            </a:pPr>
            <a:r>
              <a:rPr lang="en-US" altLang="en-US" sz="2000" smtClean="0"/>
              <a:t>Poster is displayed</a:t>
            </a:r>
          </a:p>
          <a:p>
            <a:pPr lvl="1" eaLnBrk="1" hangingPunct="1">
              <a:lnSpc>
                <a:spcPct val="80000"/>
              </a:lnSpc>
            </a:pPr>
            <a:r>
              <a:rPr lang="en-US" altLang="en-US" sz="2000" smtClean="0"/>
              <a:t>Interested parties “make the rounds”</a:t>
            </a:r>
          </a:p>
          <a:p>
            <a:pPr lvl="1" eaLnBrk="1" hangingPunct="1">
              <a:lnSpc>
                <a:spcPct val="80000"/>
              </a:lnSpc>
            </a:pPr>
            <a:r>
              <a:rPr lang="en-US" altLang="en-US" sz="2000" smtClean="0"/>
              <a:t>Authors make a brief presentation of why they did the study and its impact</a:t>
            </a:r>
          </a:p>
          <a:p>
            <a:pPr lvl="1" eaLnBrk="1" hangingPunct="1">
              <a:lnSpc>
                <a:spcPct val="80000"/>
              </a:lnSpc>
            </a:pPr>
            <a:r>
              <a:rPr lang="en-US" altLang="en-US" sz="2000" smtClean="0"/>
              <a:t>Question and answer session</a:t>
            </a:r>
          </a:p>
        </p:txBody>
      </p:sp>
      <p:sp>
        <p:nvSpPr>
          <p:cNvPr id="248836" name="Rectangle 4"/>
          <p:cNvSpPr>
            <a:spLocks noGrp="1" noChangeArrowheads="1"/>
          </p:cNvSpPr>
          <p:nvPr>
            <p:ph sz="half" idx="2"/>
          </p:nvPr>
        </p:nvSpPr>
        <p:spPr/>
        <p:txBody>
          <a:bodyPr/>
          <a:lstStyle/>
          <a:p>
            <a:pPr eaLnBrk="1" hangingPunct="1">
              <a:lnSpc>
                <a:spcPct val="80000"/>
              </a:lnSpc>
            </a:pPr>
            <a:endParaRPr lang="en-US" altLang="en-US" sz="2400" smtClean="0"/>
          </a:p>
        </p:txBody>
      </p:sp>
      <p:pic>
        <p:nvPicPr>
          <p:cNvPr id="248837" name="Picture 8" descr="sectionee-present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981200"/>
            <a:ext cx="4419600" cy="309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1939250"/>
      </p:ext>
    </p:extLst>
  </p:cSld>
  <p:clrMapOvr>
    <a:masterClrMapping/>
  </p:clrMapOvr>
  <p:timing>
    <p:tnLst>
      <p:par>
        <p:cTn id="1" dur="indefinite" restart="never" nodeType="tmRoot"/>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2"/>
          <p:cNvSpPr>
            <a:spLocks noGrp="1" noChangeArrowheads="1"/>
          </p:cNvSpPr>
          <p:nvPr>
            <p:ph type="title"/>
          </p:nvPr>
        </p:nvSpPr>
        <p:spPr/>
        <p:txBody>
          <a:bodyPr/>
          <a:lstStyle/>
          <a:p>
            <a:pPr eaLnBrk="1" hangingPunct="1"/>
            <a:r>
              <a:rPr lang="en-US" altLang="en-US" smtClean="0"/>
              <a:t>Discussion Points</a:t>
            </a:r>
          </a:p>
        </p:txBody>
      </p:sp>
      <p:sp>
        <p:nvSpPr>
          <p:cNvPr id="249859" name="Rectangle 3"/>
          <p:cNvSpPr>
            <a:spLocks noGrp="1" noChangeArrowheads="1"/>
          </p:cNvSpPr>
          <p:nvPr>
            <p:ph type="body" sz="half" idx="1"/>
          </p:nvPr>
        </p:nvSpPr>
        <p:spPr>
          <a:xfrm>
            <a:off x="134938" y="2116138"/>
            <a:ext cx="4365625" cy="4135437"/>
          </a:xfrm>
        </p:spPr>
        <p:txBody>
          <a:bodyPr/>
          <a:lstStyle/>
          <a:p>
            <a:pPr eaLnBrk="1" hangingPunct="1"/>
            <a:r>
              <a:rPr lang="en-US" altLang="en-US" smtClean="0"/>
              <a:t>The function of poster presentations</a:t>
            </a:r>
          </a:p>
          <a:p>
            <a:pPr eaLnBrk="1" hangingPunct="1"/>
            <a:r>
              <a:rPr lang="en-US" altLang="en-US" smtClean="0"/>
              <a:t>What to include in the poster</a:t>
            </a:r>
          </a:p>
          <a:p>
            <a:pPr eaLnBrk="1" hangingPunct="1"/>
            <a:r>
              <a:rPr lang="en-US" altLang="en-US" smtClean="0"/>
              <a:t>Presentation of text and data</a:t>
            </a:r>
            <a:endParaRPr lang="en-US" altLang="zh-CN" smtClean="0">
              <a:ea typeface="SimSun" pitchFamily="2" charset="-122"/>
            </a:endParaRPr>
          </a:p>
          <a:p>
            <a:pPr eaLnBrk="1" hangingPunct="1"/>
            <a:r>
              <a:rPr lang="en-US" altLang="zh-CN" smtClean="0">
                <a:ea typeface="SimSun" pitchFamily="2" charset="-122"/>
              </a:rPr>
              <a:t>Poster format and design </a:t>
            </a:r>
            <a:endParaRPr lang="en-US" altLang="en-US" smtClean="0"/>
          </a:p>
        </p:txBody>
      </p:sp>
      <p:sp>
        <p:nvSpPr>
          <p:cNvPr id="249860" name="Rectangle 4"/>
          <p:cNvSpPr>
            <a:spLocks noGrp="1" noChangeArrowheads="1"/>
          </p:cNvSpPr>
          <p:nvPr>
            <p:ph type="body" sz="half" idx="2"/>
          </p:nvPr>
        </p:nvSpPr>
        <p:spPr>
          <a:xfrm>
            <a:off x="4665663" y="2116138"/>
            <a:ext cx="4365625" cy="4135437"/>
          </a:xfrm>
        </p:spPr>
        <p:txBody>
          <a:bodyPr/>
          <a:lstStyle/>
          <a:p>
            <a:pPr eaLnBrk="1" hangingPunct="1"/>
            <a:r>
              <a:rPr lang="en-US" altLang="en-US" smtClean="0"/>
              <a:t>Practical aspects of poster construction</a:t>
            </a:r>
          </a:p>
          <a:p>
            <a:pPr eaLnBrk="1" hangingPunct="1"/>
            <a:r>
              <a:rPr lang="en-US" altLang="en-US" smtClean="0"/>
              <a:t>Transporting your poster</a:t>
            </a:r>
          </a:p>
          <a:p>
            <a:pPr eaLnBrk="1" hangingPunct="1"/>
            <a:r>
              <a:rPr lang="en-US" altLang="en-US" smtClean="0"/>
              <a:t>Presentation</a:t>
            </a:r>
          </a:p>
          <a:p>
            <a:pPr eaLnBrk="1" hangingPunct="1"/>
            <a:r>
              <a:rPr lang="en-US" altLang="en-US" smtClean="0"/>
              <a:t>Common mistakes</a:t>
            </a:r>
          </a:p>
        </p:txBody>
      </p:sp>
      <p:pic>
        <p:nvPicPr>
          <p:cNvPr id="249861" name="Picture 5" descr="protes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4648200"/>
            <a:ext cx="2533650" cy="183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8874555"/>
      </p:ext>
    </p:extLst>
  </p:cSld>
  <p:clrMapOvr>
    <a:masterClrMapping/>
  </p:clrMapOvr>
  <p:timing>
    <p:tnLst>
      <p:par>
        <p:cTn id="1" dur="indefinite" restart="never" nodeType="tmRoot"/>
      </p:par>
    </p:tn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p:txBody>
          <a:bodyPr/>
          <a:lstStyle/>
          <a:p>
            <a:pPr eaLnBrk="1" hangingPunct="1"/>
            <a:r>
              <a:rPr lang="en-US" altLang="en-US" sz="4000" smtClean="0"/>
              <a:t>The Function of Poster Presentations</a:t>
            </a:r>
          </a:p>
        </p:txBody>
      </p:sp>
      <p:sp>
        <p:nvSpPr>
          <p:cNvPr id="250883" name="Rectangle 3"/>
          <p:cNvSpPr>
            <a:spLocks noGrp="1" noChangeArrowheads="1"/>
          </p:cNvSpPr>
          <p:nvPr>
            <p:ph type="body" sz="half" idx="1"/>
          </p:nvPr>
        </p:nvSpPr>
        <p:spPr>
          <a:xfrm>
            <a:off x="134938" y="2116138"/>
            <a:ext cx="4365625" cy="4135437"/>
          </a:xfrm>
        </p:spPr>
        <p:txBody>
          <a:bodyPr/>
          <a:lstStyle/>
          <a:p>
            <a:pPr eaLnBrk="1" hangingPunct="1"/>
            <a:r>
              <a:rPr lang="en-US" altLang="en-US" sz="2400" smtClean="0"/>
              <a:t>Convey scientific information and views in a visual format, to an interested 	audience</a:t>
            </a:r>
          </a:p>
          <a:p>
            <a:pPr eaLnBrk="1" hangingPunct="1"/>
            <a:r>
              <a:rPr lang="en-US" altLang="en-US" sz="2400" smtClean="0"/>
              <a:t>Enable more researchers to present their ideas</a:t>
            </a:r>
          </a:p>
          <a:p>
            <a:pPr eaLnBrk="1" hangingPunct="1"/>
            <a:r>
              <a:rPr lang="en-US" altLang="en-US" sz="2400" smtClean="0"/>
              <a:t>Stimulate further research</a:t>
            </a:r>
          </a:p>
          <a:p>
            <a:pPr eaLnBrk="1" hangingPunct="1"/>
            <a:r>
              <a:rPr lang="en-US" altLang="en-US" sz="2400" smtClean="0"/>
              <a:t>Promote collaboration among researchers</a:t>
            </a:r>
          </a:p>
          <a:p>
            <a:pPr eaLnBrk="1" hangingPunct="1">
              <a:buFont typeface="Wingdings" pitchFamily="2" charset="2"/>
              <a:buNone/>
            </a:pPr>
            <a:r>
              <a:rPr lang="en-US" altLang="en-US" sz="2400" smtClean="0"/>
              <a:t>	</a:t>
            </a:r>
          </a:p>
        </p:txBody>
      </p:sp>
      <p:sp>
        <p:nvSpPr>
          <p:cNvPr id="250884" name="Rectangle 4"/>
          <p:cNvSpPr>
            <a:spLocks noGrp="1" noChangeArrowheads="1"/>
          </p:cNvSpPr>
          <p:nvPr>
            <p:ph type="body" sz="half" idx="2"/>
          </p:nvPr>
        </p:nvSpPr>
        <p:spPr>
          <a:xfrm>
            <a:off x="4665663" y="2116138"/>
            <a:ext cx="4365625" cy="4135437"/>
          </a:xfrm>
        </p:spPr>
        <p:txBody>
          <a:bodyPr/>
          <a:lstStyle/>
          <a:p>
            <a:pPr eaLnBrk="1" hangingPunct="1"/>
            <a:r>
              <a:rPr lang="en-US" altLang="en-US" sz="2400" smtClean="0"/>
              <a:t>Allows time for intensive discussion, comments and questions</a:t>
            </a:r>
          </a:p>
          <a:p>
            <a:pPr eaLnBrk="1" hangingPunct="1"/>
            <a:r>
              <a:rPr lang="en-US" altLang="en-US" sz="2400" smtClean="0"/>
              <a:t>Provide opportunity to be invited to speak at other meetings</a:t>
            </a:r>
          </a:p>
          <a:p>
            <a:pPr eaLnBrk="1" hangingPunct="1"/>
            <a:r>
              <a:rPr lang="en-US" altLang="en-US" sz="2400" smtClean="0"/>
              <a:t>Supports promotion and tenure</a:t>
            </a:r>
          </a:p>
          <a:p>
            <a:pPr eaLnBrk="1" hangingPunct="1"/>
            <a:r>
              <a:rPr lang="en-US" altLang="en-US" sz="2400" smtClean="0"/>
              <a:t>Promotes your reputation</a:t>
            </a:r>
          </a:p>
          <a:p>
            <a:pPr eaLnBrk="1" hangingPunct="1"/>
            <a:r>
              <a:rPr lang="en-US" altLang="en-US" sz="2400" smtClean="0"/>
              <a:t>Impresses your peers</a:t>
            </a:r>
          </a:p>
        </p:txBody>
      </p:sp>
    </p:spTree>
    <p:extLst>
      <p:ext uri="{BB962C8B-B14F-4D97-AF65-F5344CB8AC3E}">
        <p14:creationId xmlns:p14="http://schemas.microsoft.com/office/powerpoint/2010/main" val="1599781146"/>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2"/>
          <p:cNvSpPr>
            <a:spLocks noGrp="1" noChangeArrowheads="1"/>
          </p:cNvSpPr>
          <p:nvPr>
            <p:ph type="title"/>
          </p:nvPr>
        </p:nvSpPr>
        <p:spPr/>
        <p:txBody>
          <a:bodyPr/>
          <a:lstStyle/>
          <a:p>
            <a:pPr eaLnBrk="1" hangingPunct="1"/>
            <a:r>
              <a:rPr lang="en-US" altLang="en-US" smtClean="0"/>
              <a:t>A Poster Includes…</a:t>
            </a:r>
          </a:p>
        </p:txBody>
      </p:sp>
      <p:sp>
        <p:nvSpPr>
          <p:cNvPr id="251907" name="Rectangle 3"/>
          <p:cNvSpPr>
            <a:spLocks noGrp="1" noChangeArrowheads="1"/>
          </p:cNvSpPr>
          <p:nvPr>
            <p:ph type="body" sz="half" idx="1"/>
          </p:nvPr>
        </p:nvSpPr>
        <p:spPr>
          <a:xfrm>
            <a:off x="381000" y="1828800"/>
            <a:ext cx="4038600" cy="5029200"/>
          </a:xfrm>
        </p:spPr>
        <p:txBody>
          <a:bodyPr/>
          <a:lstStyle/>
          <a:p>
            <a:pPr eaLnBrk="1" hangingPunct="1">
              <a:lnSpc>
                <a:spcPct val="90000"/>
              </a:lnSpc>
              <a:buFont typeface="Wingdings" pitchFamily="2" charset="2"/>
              <a:buNone/>
            </a:pPr>
            <a:r>
              <a:rPr lang="en-US" altLang="en-US" smtClean="0"/>
              <a:t>Text</a:t>
            </a:r>
          </a:p>
          <a:p>
            <a:pPr eaLnBrk="1" hangingPunct="1">
              <a:lnSpc>
                <a:spcPct val="90000"/>
              </a:lnSpc>
            </a:pPr>
            <a:r>
              <a:rPr lang="en-US" altLang="en-US" smtClean="0"/>
              <a:t>Guides the reader through the findings</a:t>
            </a:r>
          </a:p>
          <a:p>
            <a:pPr eaLnBrk="1" hangingPunct="1">
              <a:lnSpc>
                <a:spcPct val="90000"/>
              </a:lnSpc>
            </a:pPr>
            <a:r>
              <a:rPr lang="en-US" altLang="en-US" smtClean="0"/>
              <a:t>Logically links the sections</a:t>
            </a:r>
          </a:p>
          <a:p>
            <a:pPr eaLnBrk="1" hangingPunct="1">
              <a:lnSpc>
                <a:spcPct val="90000"/>
              </a:lnSpc>
            </a:pPr>
            <a:r>
              <a:rPr lang="en-US" altLang="en-US" smtClean="0"/>
              <a:t>Must be kept brief, to promote visual elements</a:t>
            </a:r>
          </a:p>
          <a:p>
            <a:pPr eaLnBrk="1" hangingPunct="1">
              <a:lnSpc>
                <a:spcPct val="90000"/>
              </a:lnSpc>
            </a:pPr>
            <a:r>
              <a:rPr lang="en-US" altLang="en-US" smtClean="0"/>
              <a:t>Avoid references unless directed to include them</a:t>
            </a:r>
          </a:p>
        </p:txBody>
      </p:sp>
      <p:sp>
        <p:nvSpPr>
          <p:cNvPr id="251908" name="Rectangle 4"/>
          <p:cNvSpPr>
            <a:spLocks noGrp="1" noChangeArrowheads="1"/>
          </p:cNvSpPr>
          <p:nvPr>
            <p:ph type="body" sz="half" idx="2"/>
          </p:nvPr>
        </p:nvSpPr>
        <p:spPr>
          <a:xfrm>
            <a:off x="4648200" y="1828800"/>
            <a:ext cx="4038600" cy="4530725"/>
          </a:xfrm>
        </p:spPr>
        <p:txBody>
          <a:bodyPr/>
          <a:lstStyle/>
          <a:p>
            <a:pPr eaLnBrk="1" hangingPunct="1">
              <a:lnSpc>
                <a:spcPct val="90000"/>
              </a:lnSpc>
              <a:buFont typeface="Wingdings" pitchFamily="2" charset="2"/>
              <a:buNone/>
            </a:pPr>
            <a:r>
              <a:rPr lang="en-US" altLang="en-US" smtClean="0"/>
              <a:t>Graphics</a:t>
            </a:r>
          </a:p>
          <a:p>
            <a:pPr eaLnBrk="1" hangingPunct="1">
              <a:lnSpc>
                <a:spcPct val="90000"/>
              </a:lnSpc>
            </a:pPr>
            <a:r>
              <a:rPr lang="en-US" altLang="en-US" smtClean="0"/>
              <a:t>Charts</a:t>
            </a:r>
          </a:p>
          <a:p>
            <a:pPr eaLnBrk="1" hangingPunct="1">
              <a:lnSpc>
                <a:spcPct val="90000"/>
              </a:lnSpc>
            </a:pPr>
            <a:r>
              <a:rPr lang="en-US" altLang="en-US" smtClean="0"/>
              <a:t>Diagrams</a:t>
            </a:r>
          </a:p>
          <a:p>
            <a:pPr eaLnBrk="1" hangingPunct="1">
              <a:lnSpc>
                <a:spcPct val="90000"/>
              </a:lnSpc>
            </a:pPr>
            <a:r>
              <a:rPr lang="en-US" altLang="en-US" smtClean="0"/>
              <a:t>Graphs</a:t>
            </a:r>
          </a:p>
          <a:p>
            <a:pPr eaLnBrk="1" hangingPunct="1">
              <a:lnSpc>
                <a:spcPct val="90000"/>
              </a:lnSpc>
            </a:pPr>
            <a:r>
              <a:rPr lang="en-US" altLang="en-US" smtClean="0"/>
              <a:t>Maps</a:t>
            </a:r>
          </a:p>
          <a:p>
            <a:pPr eaLnBrk="1" hangingPunct="1">
              <a:lnSpc>
                <a:spcPct val="90000"/>
              </a:lnSpc>
            </a:pPr>
            <a:r>
              <a:rPr lang="en-US" altLang="en-US" smtClean="0"/>
              <a:t>Photographs</a:t>
            </a:r>
          </a:p>
          <a:p>
            <a:pPr eaLnBrk="1" hangingPunct="1">
              <a:lnSpc>
                <a:spcPct val="90000"/>
              </a:lnSpc>
            </a:pPr>
            <a:r>
              <a:rPr lang="en-US" altLang="en-US" smtClean="0"/>
              <a:t>Tables</a:t>
            </a:r>
          </a:p>
        </p:txBody>
      </p:sp>
    </p:spTree>
    <p:extLst>
      <p:ext uri="{BB962C8B-B14F-4D97-AF65-F5344CB8AC3E}">
        <p14:creationId xmlns:p14="http://schemas.microsoft.com/office/powerpoint/2010/main" val="3829588222"/>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2"/>
          <p:cNvSpPr>
            <a:spLocks noGrp="1" noChangeArrowheads="1"/>
          </p:cNvSpPr>
          <p:nvPr>
            <p:ph type="title"/>
          </p:nvPr>
        </p:nvSpPr>
        <p:spPr/>
        <p:txBody>
          <a:bodyPr/>
          <a:lstStyle/>
          <a:p>
            <a:pPr eaLnBrk="1" hangingPunct="1"/>
            <a:r>
              <a:rPr lang="en-US" altLang="en-US" smtClean="0"/>
              <a:t>A Poster Includes…</a:t>
            </a:r>
          </a:p>
        </p:txBody>
      </p:sp>
      <p:sp>
        <p:nvSpPr>
          <p:cNvPr id="252931" name="Rectangle 3"/>
          <p:cNvSpPr>
            <a:spLocks noGrp="1" noChangeArrowheads="1"/>
          </p:cNvSpPr>
          <p:nvPr>
            <p:ph type="body" idx="1"/>
          </p:nvPr>
        </p:nvSpPr>
        <p:spPr/>
        <p:txBody>
          <a:bodyPr/>
          <a:lstStyle/>
          <a:p>
            <a:pPr eaLnBrk="1" hangingPunct="1">
              <a:buFont typeface="Wingdings" pitchFamily="2" charset="2"/>
              <a:buNone/>
            </a:pPr>
            <a:r>
              <a:rPr lang="en-US" altLang="en-US" smtClean="0"/>
              <a:t>Three-dimensional material</a:t>
            </a:r>
          </a:p>
          <a:p>
            <a:pPr eaLnBrk="1" hangingPunct="1"/>
            <a:r>
              <a:rPr lang="en-US" altLang="en-US" smtClean="0"/>
              <a:t>Devices</a:t>
            </a:r>
          </a:p>
          <a:p>
            <a:pPr eaLnBrk="1" hangingPunct="1"/>
            <a:r>
              <a:rPr lang="en-US" altLang="en-US" smtClean="0"/>
              <a:t>Handouts</a:t>
            </a:r>
          </a:p>
          <a:p>
            <a:pPr eaLnBrk="1" hangingPunct="1"/>
            <a:r>
              <a:rPr lang="en-US" altLang="en-US" smtClean="0"/>
              <a:t>Attached with double-sided tape or Velcro strips</a:t>
            </a:r>
          </a:p>
          <a:p>
            <a:pPr eaLnBrk="1" hangingPunct="1"/>
            <a:r>
              <a:rPr lang="en-US" altLang="en-US" smtClean="0"/>
              <a:t>Avoid large or heavy attachments</a:t>
            </a:r>
          </a:p>
          <a:p>
            <a:pPr lvl="1" eaLnBrk="1" hangingPunct="1"/>
            <a:r>
              <a:rPr lang="en-US" altLang="en-US" smtClean="0"/>
              <a:t>photograph</a:t>
            </a:r>
          </a:p>
        </p:txBody>
      </p:sp>
    </p:spTree>
    <p:extLst>
      <p:ext uri="{BB962C8B-B14F-4D97-AF65-F5344CB8AC3E}">
        <p14:creationId xmlns:p14="http://schemas.microsoft.com/office/powerpoint/2010/main" val="2697325901"/>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2"/>
          <p:cNvSpPr>
            <a:spLocks noGrp="1" noChangeArrowheads="1"/>
          </p:cNvSpPr>
          <p:nvPr>
            <p:ph type="title"/>
          </p:nvPr>
        </p:nvSpPr>
        <p:spPr/>
        <p:txBody>
          <a:bodyPr/>
          <a:lstStyle/>
          <a:p>
            <a:pPr eaLnBrk="1" hangingPunct="1"/>
            <a:r>
              <a:rPr lang="en-US" altLang="en-US" smtClean="0"/>
              <a:t>Presentation of Text</a:t>
            </a:r>
          </a:p>
        </p:txBody>
      </p:sp>
      <p:sp>
        <p:nvSpPr>
          <p:cNvPr id="253955" name="Rectangle 3"/>
          <p:cNvSpPr>
            <a:spLocks noGrp="1" noChangeArrowheads="1"/>
          </p:cNvSpPr>
          <p:nvPr>
            <p:ph type="body" idx="1"/>
          </p:nvPr>
        </p:nvSpPr>
        <p:spPr/>
        <p:txBody>
          <a:bodyPr/>
          <a:lstStyle/>
          <a:p>
            <a:pPr eaLnBrk="1" hangingPunct="1">
              <a:lnSpc>
                <a:spcPct val="90000"/>
              </a:lnSpc>
            </a:pPr>
            <a:r>
              <a:rPr lang="en-US" altLang="en-US" dirty="0" smtClean="0"/>
              <a:t>Typed or printed</a:t>
            </a:r>
          </a:p>
          <a:p>
            <a:pPr eaLnBrk="1" hangingPunct="1">
              <a:lnSpc>
                <a:spcPct val="90000"/>
              </a:lnSpc>
            </a:pPr>
            <a:r>
              <a:rPr lang="en-US" altLang="en-US" dirty="0" smtClean="0"/>
              <a:t>Never handwritten</a:t>
            </a:r>
          </a:p>
          <a:p>
            <a:pPr eaLnBrk="1" hangingPunct="1">
              <a:lnSpc>
                <a:spcPct val="90000"/>
              </a:lnSpc>
            </a:pPr>
            <a:r>
              <a:rPr lang="en-US" altLang="en-US" dirty="0" smtClean="0"/>
              <a:t>Base on an expansion of the abstract, rather than a reduction of the manuscript</a:t>
            </a:r>
          </a:p>
          <a:p>
            <a:pPr eaLnBrk="1" hangingPunct="1">
              <a:lnSpc>
                <a:spcPct val="90000"/>
              </a:lnSpc>
            </a:pPr>
            <a:r>
              <a:rPr lang="en-US" altLang="en-US" dirty="0" smtClean="0"/>
              <a:t>Keep paragraphs short (10-20 lines)</a:t>
            </a:r>
          </a:p>
          <a:p>
            <a:pPr eaLnBrk="1" hangingPunct="1">
              <a:lnSpc>
                <a:spcPct val="90000"/>
              </a:lnSpc>
            </a:pPr>
            <a:r>
              <a:rPr lang="en-US" altLang="en-US" dirty="0" smtClean="0"/>
              <a:t>Use bulleted lists to reduce continuous runs of text</a:t>
            </a:r>
          </a:p>
          <a:p>
            <a:pPr eaLnBrk="1" hangingPunct="1">
              <a:lnSpc>
                <a:spcPct val="90000"/>
              </a:lnSpc>
            </a:pPr>
            <a:r>
              <a:rPr lang="en-US" altLang="en-US" dirty="0" smtClean="0"/>
              <a:t>Keep text brief!</a:t>
            </a:r>
          </a:p>
        </p:txBody>
      </p:sp>
    </p:spTree>
    <p:extLst>
      <p:ext uri="{BB962C8B-B14F-4D97-AF65-F5344CB8AC3E}">
        <p14:creationId xmlns:p14="http://schemas.microsoft.com/office/powerpoint/2010/main" val="3745039190"/>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2"/>
          <p:cNvSpPr>
            <a:spLocks noGrp="1" noChangeArrowheads="1"/>
          </p:cNvSpPr>
          <p:nvPr>
            <p:ph type="title"/>
          </p:nvPr>
        </p:nvSpPr>
        <p:spPr/>
        <p:txBody>
          <a:bodyPr/>
          <a:lstStyle/>
          <a:p>
            <a:pPr eaLnBrk="1" hangingPunct="1"/>
            <a:r>
              <a:rPr lang="en-US" altLang="en-US" smtClean="0"/>
              <a:t>Fonts and Alignment</a:t>
            </a:r>
          </a:p>
        </p:txBody>
      </p:sp>
      <p:sp>
        <p:nvSpPr>
          <p:cNvPr id="254979" name="Rectangle 3"/>
          <p:cNvSpPr>
            <a:spLocks noGrp="1" noChangeArrowheads="1"/>
          </p:cNvSpPr>
          <p:nvPr>
            <p:ph type="body" idx="1"/>
          </p:nvPr>
        </p:nvSpPr>
        <p:spPr/>
        <p:txBody>
          <a:bodyPr/>
          <a:lstStyle/>
          <a:p>
            <a:pPr eaLnBrk="1" hangingPunct="1"/>
            <a:r>
              <a:rPr lang="en-US" altLang="en-US" dirty="0" smtClean="0"/>
              <a:t>Font must be easy to read</a:t>
            </a:r>
          </a:p>
          <a:p>
            <a:pPr eaLnBrk="1" hangingPunct="1"/>
            <a:r>
              <a:rPr lang="en-US" altLang="en-US" dirty="0" smtClean="0"/>
              <a:t>Serif fonts (Times New Roman, </a:t>
            </a:r>
            <a:r>
              <a:rPr lang="en-US" altLang="en-US" dirty="0" smtClean="0">
                <a:latin typeface="Courier" pitchFamily="49" charset="0"/>
              </a:rPr>
              <a:t>Courier</a:t>
            </a:r>
            <a:r>
              <a:rPr lang="en-US" altLang="en-US" dirty="0" smtClean="0"/>
              <a:t>, </a:t>
            </a:r>
            <a:r>
              <a:rPr lang="en-US" altLang="en-US" dirty="0" smtClean="0">
                <a:latin typeface="Palatino" pitchFamily="18" charset="0"/>
              </a:rPr>
              <a:t>Palatino</a:t>
            </a:r>
            <a:r>
              <a:rPr lang="en-US" altLang="en-US" dirty="0" smtClean="0"/>
              <a:t>)</a:t>
            </a:r>
          </a:p>
          <a:p>
            <a:pPr eaLnBrk="1" hangingPunct="1"/>
            <a:r>
              <a:rPr lang="en-US" altLang="en-US" dirty="0" smtClean="0"/>
              <a:t>Sans-serif fonts (</a:t>
            </a:r>
            <a:r>
              <a:rPr lang="en-US" altLang="en-US" dirty="0" smtClean="0">
                <a:latin typeface="Helvetica" pitchFamily="34" charset="0"/>
              </a:rPr>
              <a:t>Helvetica</a:t>
            </a:r>
            <a:r>
              <a:rPr lang="en-US" altLang="en-US" dirty="0" smtClean="0"/>
              <a:t>, Arial, </a:t>
            </a:r>
            <a:r>
              <a:rPr lang="en-US" altLang="en-US" dirty="0" smtClean="0">
                <a:latin typeface="Century Gothic" pitchFamily="34" charset="0"/>
              </a:rPr>
              <a:t>Century Gothic</a:t>
            </a:r>
            <a:r>
              <a:rPr lang="en-US" altLang="en-US" dirty="0" smtClean="0"/>
              <a:t>)</a:t>
            </a:r>
          </a:p>
          <a:p>
            <a:pPr eaLnBrk="1" hangingPunct="1"/>
            <a:r>
              <a:rPr lang="en-US" altLang="en-US" dirty="0" smtClean="0"/>
              <a:t>Do not use </a:t>
            </a:r>
            <a:r>
              <a:rPr lang="en-US" altLang="en-US" sz="3600" dirty="0" smtClean="0">
                <a:latin typeface="Curlz MT" panose="04040404050702020202" pitchFamily="82" charset="0"/>
              </a:rPr>
              <a:t>ornate</a:t>
            </a:r>
            <a:r>
              <a:rPr lang="en-US" altLang="en-US" dirty="0" smtClean="0"/>
              <a:t> or </a:t>
            </a:r>
            <a:r>
              <a:rPr lang="en-US" altLang="en-US" sz="3600" dirty="0" smtClean="0">
                <a:latin typeface="BernhardFashion BT" pitchFamily="82" charset="0"/>
              </a:rPr>
              <a:t>novelty</a:t>
            </a:r>
            <a:r>
              <a:rPr lang="en-US" altLang="en-US" dirty="0" smtClean="0"/>
              <a:t> fonts</a:t>
            </a:r>
          </a:p>
          <a:p>
            <a:pPr eaLnBrk="1" hangingPunct="1"/>
            <a:r>
              <a:rPr lang="en-US" altLang="en-US" dirty="0" smtClean="0"/>
              <a:t>Flush left, ragged right or justified; be consistent throughout the poster</a:t>
            </a:r>
          </a:p>
        </p:txBody>
      </p:sp>
    </p:spTree>
    <p:extLst>
      <p:ext uri="{BB962C8B-B14F-4D97-AF65-F5344CB8AC3E}">
        <p14:creationId xmlns:p14="http://schemas.microsoft.com/office/powerpoint/2010/main" val="1967787993"/>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2"/>
          <p:cNvSpPr>
            <a:spLocks noGrp="1" noChangeArrowheads="1"/>
          </p:cNvSpPr>
          <p:nvPr>
            <p:ph type="title"/>
          </p:nvPr>
        </p:nvSpPr>
        <p:spPr/>
        <p:txBody>
          <a:bodyPr/>
          <a:lstStyle/>
          <a:p>
            <a:pPr eaLnBrk="1" hangingPunct="1"/>
            <a:r>
              <a:rPr lang="en-US" altLang="en-US" smtClean="0"/>
              <a:t>Font Size</a:t>
            </a:r>
          </a:p>
        </p:txBody>
      </p:sp>
      <p:sp>
        <p:nvSpPr>
          <p:cNvPr id="256003" name="Rectangle 3"/>
          <p:cNvSpPr>
            <a:spLocks noGrp="1" noChangeArrowheads="1"/>
          </p:cNvSpPr>
          <p:nvPr>
            <p:ph type="body" idx="1"/>
          </p:nvPr>
        </p:nvSpPr>
        <p:spPr/>
        <p:txBody>
          <a:bodyPr/>
          <a:lstStyle/>
          <a:p>
            <a:pPr eaLnBrk="1" hangingPunct="1">
              <a:lnSpc>
                <a:spcPct val="90000"/>
              </a:lnSpc>
            </a:pPr>
            <a:r>
              <a:rPr lang="en-US" altLang="en-US" sz="7400" b="1" smtClean="0"/>
              <a:t>Title: 90 pt., bold</a:t>
            </a:r>
          </a:p>
          <a:p>
            <a:pPr eaLnBrk="1" hangingPunct="1">
              <a:lnSpc>
                <a:spcPct val="90000"/>
              </a:lnSpc>
            </a:pPr>
            <a:r>
              <a:rPr lang="en-US" altLang="en-US" sz="6600" smtClean="0"/>
              <a:t>Subtitles: 72 pt.</a:t>
            </a:r>
            <a:endParaRPr lang="en-US" altLang="en-US" sz="7400" b="1" smtClean="0"/>
          </a:p>
          <a:p>
            <a:pPr eaLnBrk="1" hangingPunct="1">
              <a:lnSpc>
                <a:spcPct val="90000"/>
              </a:lnSpc>
            </a:pPr>
            <a:r>
              <a:rPr lang="en-US" altLang="en-US" sz="4800" smtClean="0"/>
              <a:t>Section titles: 60 pt.</a:t>
            </a:r>
          </a:p>
          <a:p>
            <a:pPr eaLnBrk="1" hangingPunct="1">
              <a:lnSpc>
                <a:spcPct val="90000"/>
              </a:lnSpc>
            </a:pPr>
            <a:r>
              <a:rPr lang="en-US" altLang="en-US" sz="1600" smtClean="0"/>
              <a:t>Text 18-</a:t>
            </a:r>
            <a:r>
              <a:rPr lang="en-US" altLang="en-US" sz="2000" smtClean="0"/>
              <a:t>24</a:t>
            </a:r>
            <a:r>
              <a:rPr lang="en-US" altLang="en-US" sz="1600" smtClean="0"/>
              <a:t> pt.</a:t>
            </a:r>
            <a:r>
              <a:rPr lang="en-US" altLang="en-US" sz="2400" smtClean="0"/>
              <a:t> </a:t>
            </a:r>
          </a:p>
        </p:txBody>
      </p:sp>
    </p:spTree>
    <p:extLst>
      <p:ext uri="{BB962C8B-B14F-4D97-AF65-F5344CB8AC3E}">
        <p14:creationId xmlns:p14="http://schemas.microsoft.com/office/powerpoint/2010/main" val="1771742099"/>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p:cNvSpPr>
            <a:spLocks noGrp="1" noChangeArrowheads="1"/>
          </p:cNvSpPr>
          <p:nvPr>
            <p:ph type="title"/>
          </p:nvPr>
        </p:nvSpPr>
        <p:spPr/>
        <p:txBody>
          <a:bodyPr/>
          <a:lstStyle/>
          <a:p>
            <a:pPr eaLnBrk="1" hangingPunct="1"/>
            <a:r>
              <a:rPr lang="en-US" altLang="en-US" smtClean="0"/>
              <a:t>Headings</a:t>
            </a:r>
          </a:p>
        </p:txBody>
      </p:sp>
      <p:sp>
        <p:nvSpPr>
          <p:cNvPr id="257027" name="Rectangle 3"/>
          <p:cNvSpPr>
            <a:spLocks noGrp="1" noChangeArrowheads="1"/>
          </p:cNvSpPr>
          <p:nvPr>
            <p:ph type="body" idx="1"/>
          </p:nvPr>
        </p:nvSpPr>
        <p:spPr/>
        <p:txBody>
          <a:bodyPr/>
          <a:lstStyle/>
          <a:p>
            <a:pPr eaLnBrk="1" hangingPunct="1"/>
            <a:r>
              <a:rPr lang="en-US" altLang="en-US" smtClean="0"/>
              <a:t>Used to direct the viewer and organize</a:t>
            </a:r>
          </a:p>
          <a:p>
            <a:pPr eaLnBrk="1" hangingPunct="1"/>
            <a:r>
              <a:rPr lang="en-US" altLang="en-US" smtClean="0"/>
              <a:t>Use a hierarchy of styles (type size and weight)</a:t>
            </a:r>
          </a:p>
          <a:p>
            <a:pPr eaLnBrk="1" hangingPunct="1"/>
            <a:r>
              <a:rPr lang="en-US" altLang="en-US" b="1" smtClean="0"/>
              <a:t>Bold</a:t>
            </a:r>
            <a:r>
              <a:rPr lang="en-US" altLang="en-US" smtClean="0"/>
              <a:t>/not bold</a:t>
            </a:r>
          </a:p>
          <a:p>
            <a:pPr eaLnBrk="1" hangingPunct="1"/>
            <a:r>
              <a:rPr lang="en-US" altLang="en-US" sz="4800" smtClean="0"/>
              <a:t>Heading</a:t>
            </a:r>
            <a:r>
              <a:rPr lang="en-US" altLang="en-US" smtClean="0"/>
              <a:t>, </a:t>
            </a:r>
            <a:r>
              <a:rPr lang="en-US" altLang="en-US" sz="3600" smtClean="0"/>
              <a:t>subheading</a:t>
            </a:r>
            <a:r>
              <a:rPr lang="en-US" altLang="en-US" smtClean="0"/>
              <a:t>, </a:t>
            </a:r>
            <a:r>
              <a:rPr lang="en-US" altLang="en-US" sz="2400" smtClean="0"/>
              <a:t>sub-subheading</a:t>
            </a:r>
          </a:p>
        </p:txBody>
      </p:sp>
    </p:spTree>
    <p:extLst>
      <p:ext uri="{BB962C8B-B14F-4D97-AF65-F5344CB8AC3E}">
        <p14:creationId xmlns:p14="http://schemas.microsoft.com/office/powerpoint/2010/main" val="3035282262"/>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2"/>
          <p:cNvSpPr>
            <a:spLocks noGrp="1" noChangeArrowheads="1"/>
          </p:cNvSpPr>
          <p:nvPr>
            <p:ph type="title"/>
          </p:nvPr>
        </p:nvSpPr>
        <p:spPr/>
        <p:txBody>
          <a:bodyPr/>
          <a:lstStyle/>
          <a:p>
            <a:pPr eaLnBrk="1" hangingPunct="1"/>
            <a:r>
              <a:rPr lang="en-US" altLang="en-US" smtClean="0"/>
              <a:t>Line Length and Spacing</a:t>
            </a:r>
          </a:p>
        </p:txBody>
      </p:sp>
      <p:sp>
        <p:nvSpPr>
          <p:cNvPr id="258051" name="Rectangle 3"/>
          <p:cNvSpPr>
            <a:spLocks noGrp="1" noChangeArrowheads="1"/>
          </p:cNvSpPr>
          <p:nvPr>
            <p:ph type="body" idx="4294967295"/>
          </p:nvPr>
        </p:nvSpPr>
        <p:spPr>
          <a:xfrm>
            <a:off x="0" y="1600200"/>
            <a:ext cx="8229600" cy="4530725"/>
          </a:xfrm>
        </p:spPr>
        <p:txBody>
          <a:bodyPr/>
          <a:lstStyle/>
          <a:p>
            <a:pPr eaLnBrk="1" hangingPunct="1"/>
            <a:r>
              <a:rPr lang="en-US" altLang="en-US" smtClean="0"/>
              <a:t>Single space</a:t>
            </a:r>
          </a:p>
          <a:p>
            <a:pPr eaLnBrk="1" hangingPunct="1"/>
            <a:r>
              <a:rPr lang="en-US" altLang="en-US" smtClean="0"/>
              <a:t>20-60 characters per line</a:t>
            </a:r>
          </a:p>
          <a:p>
            <a:pPr eaLnBrk="1" hangingPunct="1"/>
            <a:r>
              <a:rPr lang="en-US" altLang="en-US" smtClean="0"/>
              <a:t>Line spacing should be 20% of the type height</a:t>
            </a:r>
          </a:p>
          <a:p>
            <a:pPr eaLnBrk="1" hangingPunct="1"/>
            <a:r>
              <a:rPr lang="en-US" altLang="en-US" smtClean="0"/>
              <a:t>Space between paragraphs or indent</a:t>
            </a:r>
          </a:p>
        </p:txBody>
      </p:sp>
    </p:spTree>
    <p:extLst>
      <p:ext uri="{BB962C8B-B14F-4D97-AF65-F5344CB8AC3E}">
        <p14:creationId xmlns:p14="http://schemas.microsoft.com/office/powerpoint/2010/main" val="1261201756"/>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2"/>
          <p:cNvSpPr>
            <a:spLocks noChangeArrowheads="1"/>
          </p:cNvSpPr>
          <p:nvPr/>
        </p:nvSpPr>
        <p:spPr bwMode="auto">
          <a:xfrm>
            <a:off x="2473325" y="1738313"/>
            <a:ext cx="4197350" cy="3382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algn="ctr"/>
            <a:r>
              <a:rPr lang="en-US" altLang="en-US" sz="7200">
                <a:latin typeface="Arial" pitchFamily="34" charset="0"/>
              </a:rPr>
              <a:t>Profread</a:t>
            </a:r>
          </a:p>
          <a:p>
            <a:pPr algn="ctr"/>
            <a:r>
              <a:rPr lang="en-US" altLang="en-US" sz="7200">
                <a:latin typeface="Arial" pitchFamily="34" charset="0"/>
              </a:rPr>
              <a:t>Proofreed</a:t>
            </a:r>
          </a:p>
          <a:p>
            <a:pPr algn="ctr"/>
            <a:r>
              <a:rPr lang="en-US" altLang="en-US" sz="7200">
                <a:latin typeface="Arial" pitchFamily="34" charset="0"/>
              </a:rPr>
              <a:t>Proofread</a:t>
            </a:r>
          </a:p>
        </p:txBody>
      </p:sp>
    </p:spTree>
    <p:extLst>
      <p:ext uri="{BB962C8B-B14F-4D97-AF65-F5344CB8AC3E}">
        <p14:creationId xmlns:p14="http://schemas.microsoft.com/office/powerpoint/2010/main" val="3166567484"/>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ctrTitle"/>
          </p:nvPr>
        </p:nvSpPr>
        <p:spPr>
          <a:ln w="9525"/>
          <a:extLs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pPr eaLnBrk="1" hangingPunct="1"/>
            <a:r>
              <a:rPr lang="en-US" altLang="en-US" sz="6600" smtClean="0"/>
              <a:t>KEEP TEXT BRIEF</a:t>
            </a:r>
          </a:p>
        </p:txBody>
      </p:sp>
      <p:sp>
        <p:nvSpPr>
          <p:cNvPr id="260099" name="Rectangle 3"/>
          <p:cNvSpPr>
            <a:spLocks noGrp="1" noChangeArrowheads="1"/>
          </p:cNvSpPr>
          <p:nvPr>
            <p:ph type="subTitle" idx="1"/>
          </p:nvPr>
        </p:nvSpPr>
        <p:spPr>
          <a:ln w="9525"/>
          <a:extLs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pPr eaLnBrk="1" hangingPunct="1"/>
            <a:endParaRPr lang="en-US" altLang="en-US" smtClean="0"/>
          </a:p>
        </p:txBody>
      </p:sp>
    </p:spTree>
    <p:extLst>
      <p:ext uri="{BB962C8B-B14F-4D97-AF65-F5344CB8AC3E}">
        <p14:creationId xmlns:p14="http://schemas.microsoft.com/office/powerpoint/2010/main" val="1670073905"/>
      </p:ext>
    </p:extLst>
  </p:cSld>
  <p:clrMapOvr>
    <a:masterClrMapping/>
  </p:clrMapOvr>
  <p:timing>
    <p:tnLst>
      <p:par>
        <p:cTn id="1" dur="indefinite" restart="never" nodeType="tmRoot"/>
      </p:par>
    </p:tn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2"/>
          <p:cNvSpPr>
            <a:spLocks noGrp="1" noChangeArrowheads="1"/>
          </p:cNvSpPr>
          <p:nvPr>
            <p:ph type="title"/>
          </p:nvPr>
        </p:nvSpPr>
        <p:spPr/>
        <p:txBody>
          <a:bodyPr/>
          <a:lstStyle/>
          <a:p>
            <a:pPr eaLnBrk="1" hangingPunct="1"/>
            <a:r>
              <a:rPr lang="en-US" altLang="en-US" smtClean="0"/>
              <a:t>Presentation of Data</a:t>
            </a:r>
          </a:p>
        </p:txBody>
      </p:sp>
      <p:sp>
        <p:nvSpPr>
          <p:cNvPr id="261123" name="Rectangle 3"/>
          <p:cNvSpPr>
            <a:spLocks noGrp="1" noChangeArrowheads="1"/>
          </p:cNvSpPr>
          <p:nvPr>
            <p:ph type="body" idx="1"/>
          </p:nvPr>
        </p:nvSpPr>
        <p:spPr/>
        <p:txBody>
          <a:bodyPr/>
          <a:lstStyle/>
          <a:p>
            <a:pPr eaLnBrk="1" hangingPunct="1"/>
            <a:r>
              <a:rPr lang="en-US" altLang="en-US" smtClean="0"/>
              <a:t>Tables, graphs, bar charts, pie charts (Excel)</a:t>
            </a:r>
          </a:p>
          <a:p>
            <a:pPr eaLnBrk="1" hangingPunct="1"/>
            <a:r>
              <a:rPr lang="en-US" altLang="en-US" smtClean="0"/>
              <a:t>Keep them as simple as possible</a:t>
            </a:r>
          </a:p>
          <a:p>
            <a:pPr eaLnBrk="1" hangingPunct="1"/>
            <a:r>
              <a:rPr lang="en-US" altLang="en-US" smtClean="0"/>
              <a:t>Allows viewers to visualize and assimilate data</a:t>
            </a:r>
          </a:p>
          <a:p>
            <a:pPr eaLnBrk="1" hangingPunct="1"/>
            <a:r>
              <a:rPr lang="en-US" altLang="en-US" smtClean="0"/>
              <a:t>Do not bury graphics within columns of text</a:t>
            </a:r>
          </a:p>
          <a:p>
            <a:pPr eaLnBrk="1" hangingPunct="1"/>
            <a:r>
              <a:rPr lang="en-US" altLang="en-US" smtClean="0"/>
              <a:t>Do not include tables of raw data</a:t>
            </a:r>
          </a:p>
        </p:txBody>
      </p:sp>
    </p:spTree>
    <p:extLst>
      <p:ext uri="{BB962C8B-B14F-4D97-AF65-F5344CB8AC3E}">
        <p14:creationId xmlns:p14="http://schemas.microsoft.com/office/powerpoint/2010/main" val="3953788005"/>
      </p:ext>
    </p:extLst>
  </p:cSld>
  <p:clrMapOvr>
    <a:masterClrMapping/>
  </p:clrMapOvr>
  <p:timing>
    <p:tnLst>
      <p:par>
        <p:cTn id="1" dur="indefinite" restart="never" nodeType="tmRoot"/>
      </p:par>
    </p:tn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2"/>
          <p:cNvSpPr>
            <a:spLocks noGrp="1" noChangeArrowheads="1"/>
          </p:cNvSpPr>
          <p:nvPr>
            <p:ph type="title"/>
          </p:nvPr>
        </p:nvSpPr>
        <p:spPr/>
        <p:txBody>
          <a:bodyPr>
            <a:noAutofit/>
          </a:bodyPr>
          <a:lstStyle/>
          <a:p>
            <a:pPr eaLnBrk="1" hangingPunct="1"/>
            <a:r>
              <a:rPr lang="en-US" altLang="en-US" sz="2800" dirty="0" smtClean="0"/>
              <a:t>Positioning and Organization of Graphic Elements</a:t>
            </a:r>
          </a:p>
        </p:txBody>
      </p:sp>
      <p:sp>
        <p:nvSpPr>
          <p:cNvPr id="262147" name="Rectangle 3"/>
          <p:cNvSpPr>
            <a:spLocks noGrp="1" noChangeArrowheads="1"/>
          </p:cNvSpPr>
          <p:nvPr>
            <p:ph type="body" idx="1"/>
          </p:nvPr>
        </p:nvSpPr>
        <p:spPr/>
        <p:txBody>
          <a:bodyPr/>
          <a:lstStyle/>
          <a:p>
            <a:pPr eaLnBrk="1" hangingPunct="1"/>
            <a:r>
              <a:rPr lang="en-US" altLang="en-US" sz="2800" smtClean="0"/>
              <a:t>Follow the same columns as text</a:t>
            </a:r>
          </a:p>
          <a:p>
            <a:pPr eaLnBrk="1" hangingPunct="1"/>
            <a:r>
              <a:rPr lang="en-US" altLang="en-US" sz="2800" smtClean="0"/>
              <a:t>Provide clear space between graphics and text</a:t>
            </a:r>
          </a:p>
          <a:p>
            <a:pPr eaLnBrk="1" hangingPunct="1"/>
            <a:r>
              <a:rPr lang="en-US" altLang="en-US" sz="2800" smtClean="0"/>
              <a:t>Always refer to them in the text</a:t>
            </a:r>
          </a:p>
          <a:p>
            <a:pPr eaLnBrk="1" hangingPunct="1"/>
            <a:r>
              <a:rPr lang="en-US" altLang="en-US" sz="2800" smtClean="0"/>
              <a:t>Number and provide a legend to allow the graphic to be free standing</a:t>
            </a:r>
          </a:p>
          <a:p>
            <a:pPr eaLnBrk="1" hangingPunct="1"/>
            <a:r>
              <a:rPr lang="en-US" altLang="en-US" sz="2800" smtClean="0"/>
              <a:t>Legends may be above, under or beside graphics (be consistent)</a:t>
            </a:r>
          </a:p>
          <a:p>
            <a:pPr eaLnBrk="1" hangingPunct="1"/>
            <a:r>
              <a:rPr lang="en-US" altLang="en-US" sz="2800" smtClean="0"/>
              <a:t>Three-dimensional effects are effective as long as they do not “clutter”</a:t>
            </a:r>
          </a:p>
        </p:txBody>
      </p:sp>
    </p:spTree>
    <p:extLst>
      <p:ext uri="{BB962C8B-B14F-4D97-AF65-F5344CB8AC3E}">
        <p14:creationId xmlns:p14="http://schemas.microsoft.com/office/powerpoint/2010/main" val="1043911775"/>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2"/>
          <p:cNvSpPr>
            <a:spLocks noGrp="1" noChangeArrowheads="1"/>
          </p:cNvSpPr>
          <p:nvPr>
            <p:ph type="title"/>
          </p:nvPr>
        </p:nvSpPr>
        <p:spPr/>
        <p:txBody>
          <a:bodyPr/>
          <a:lstStyle/>
          <a:p>
            <a:pPr eaLnBrk="1" hangingPunct="1"/>
            <a:r>
              <a:rPr lang="en-US" altLang="en-US" smtClean="0"/>
              <a:t>Tables</a:t>
            </a:r>
          </a:p>
        </p:txBody>
      </p:sp>
      <p:sp>
        <p:nvSpPr>
          <p:cNvPr id="263171" name="Rectangle 3"/>
          <p:cNvSpPr>
            <a:spLocks noGrp="1" noChangeArrowheads="1"/>
          </p:cNvSpPr>
          <p:nvPr>
            <p:ph type="body" idx="1"/>
          </p:nvPr>
        </p:nvSpPr>
        <p:spPr/>
        <p:txBody>
          <a:bodyPr/>
          <a:lstStyle/>
          <a:p>
            <a:pPr eaLnBrk="1" hangingPunct="1"/>
            <a:r>
              <a:rPr lang="en-US" altLang="en-US" smtClean="0"/>
              <a:t>Columns and rows have descriptive headings</a:t>
            </a:r>
          </a:p>
          <a:p>
            <a:pPr eaLnBrk="1" hangingPunct="1"/>
            <a:r>
              <a:rPr lang="en-US" altLang="en-US" smtClean="0"/>
              <a:t>Include units of measure (mL, L/min) in the headings</a:t>
            </a:r>
          </a:p>
          <a:p>
            <a:pPr eaLnBrk="1" hangingPunct="1"/>
            <a:r>
              <a:rPr lang="en-US" altLang="en-US" smtClean="0"/>
              <a:t>Notes are placed under the table, keyed with symbols (* </a:t>
            </a:r>
            <a:r>
              <a:rPr lang="en-US" altLang="en-US" smtClean="0">
                <a:latin typeface="WP TypographicSymbols" pitchFamily="2" charset="0"/>
              </a:rPr>
              <a:t>' &amp;</a:t>
            </a:r>
            <a:r>
              <a:rPr lang="en-US" altLang="en-US" smtClean="0"/>
              <a:t>)</a:t>
            </a:r>
          </a:p>
          <a:p>
            <a:pPr eaLnBrk="1" hangingPunct="1"/>
            <a:r>
              <a:rPr lang="en-US" altLang="en-US" smtClean="0"/>
              <a:t>Format according to desired journal</a:t>
            </a:r>
          </a:p>
          <a:p>
            <a:pPr eaLnBrk="1" hangingPunct="1"/>
            <a:r>
              <a:rPr lang="en-US" altLang="en-US" smtClean="0"/>
              <a:t>Do not include gridlines</a:t>
            </a:r>
          </a:p>
        </p:txBody>
      </p:sp>
    </p:spTree>
    <p:extLst>
      <p:ext uri="{BB962C8B-B14F-4D97-AF65-F5344CB8AC3E}">
        <p14:creationId xmlns:p14="http://schemas.microsoft.com/office/powerpoint/2010/main" val="917917723"/>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4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1475" y="1220788"/>
            <a:ext cx="5445125" cy="478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764443"/>
      </p:ext>
    </p:extLst>
  </p:cSld>
  <p:clrMapOvr>
    <a:masterClrMapping/>
  </p:clrMapOvr>
  <p:timing>
    <p:tnLst>
      <p:par>
        <p:cTn id="1" dur="indefinite" restart="never" nodeType="tmRoot"/>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2"/>
          <p:cNvSpPr>
            <a:spLocks noGrp="1" noChangeArrowheads="1"/>
          </p:cNvSpPr>
          <p:nvPr>
            <p:ph type="title"/>
          </p:nvPr>
        </p:nvSpPr>
        <p:spPr/>
        <p:txBody>
          <a:bodyPr/>
          <a:lstStyle/>
          <a:p>
            <a:pPr eaLnBrk="1" hangingPunct="1"/>
            <a:r>
              <a:rPr lang="en-US" altLang="en-US" smtClean="0"/>
              <a:t>Graphs</a:t>
            </a:r>
          </a:p>
        </p:txBody>
      </p:sp>
      <p:sp>
        <p:nvSpPr>
          <p:cNvPr id="265219" name="Rectangle 3"/>
          <p:cNvSpPr>
            <a:spLocks noGrp="1" noChangeArrowheads="1"/>
          </p:cNvSpPr>
          <p:nvPr>
            <p:ph type="body" sz="half" idx="1"/>
          </p:nvPr>
        </p:nvSpPr>
        <p:spPr>
          <a:xfrm>
            <a:off x="134938" y="2116138"/>
            <a:ext cx="4365625" cy="4135437"/>
          </a:xfrm>
        </p:spPr>
        <p:txBody>
          <a:bodyPr/>
          <a:lstStyle/>
          <a:p>
            <a:pPr eaLnBrk="1" hangingPunct="1"/>
            <a:r>
              <a:rPr lang="en-US" altLang="en-US" sz="2800" smtClean="0"/>
              <a:t>Display trends</a:t>
            </a:r>
          </a:p>
          <a:p>
            <a:pPr eaLnBrk="1" hangingPunct="1"/>
            <a:r>
              <a:rPr lang="en-US" altLang="en-US" sz="2800" smtClean="0"/>
              <a:t>Use different graph lines for each set of data</a:t>
            </a:r>
          </a:p>
          <a:p>
            <a:pPr eaLnBrk="1" hangingPunct="1"/>
            <a:r>
              <a:rPr lang="en-US" altLang="en-US" sz="2800" smtClean="0"/>
              <a:t>Maintain consistent labeling</a:t>
            </a:r>
          </a:p>
          <a:p>
            <a:pPr eaLnBrk="1" hangingPunct="1"/>
            <a:r>
              <a:rPr lang="en-US" altLang="en-US" sz="2800" smtClean="0"/>
              <a:t>Restrict to </a:t>
            </a:r>
            <a:r>
              <a:rPr lang="en-US" altLang="en-US" sz="2800" u="sng" smtClean="0"/>
              <a:t>&lt;</a:t>
            </a:r>
            <a:r>
              <a:rPr lang="en-US" altLang="en-US" sz="2800" smtClean="0"/>
              <a:t> 3 lines</a:t>
            </a:r>
          </a:p>
          <a:p>
            <a:pPr eaLnBrk="1" hangingPunct="1"/>
            <a:r>
              <a:rPr lang="en-US" altLang="en-US" sz="2800" smtClean="0"/>
              <a:t>Provide a legend</a:t>
            </a:r>
          </a:p>
        </p:txBody>
      </p:sp>
      <p:pic>
        <p:nvPicPr>
          <p:cNvPr id="265220" name="Picture 4" descr="progres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65663" y="3157538"/>
            <a:ext cx="4365625" cy="2051050"/>
          </a:xfrm>
        </p:spPr>
      </p:pic>
    </p:spTree>
    <p:extLst>
      <p:ext uri="{BB962C8B-B14F-4D97-AF65-F5344CB8AC3E}">
        <p14:creationId xmlns:p14="http://schemas.microsoft.com/office/powerpoint/2010/main" val="777392672"/>
      </p:ext>
    </p:extLst>
  </p:cSld>
  <p:clrMapOvr>
    <a:masterClrMapping/>
  </p:clrMapOvr>
  <p:timing>
    <p:tnLst>
      <p:par>
        <p:cTn id="1" dur="indefinite" restart="never" nodeType="tmRoot"/>
      </p:par>
    </p:tn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2"/>
          <p:cNvSpPr>
            <a:spLocks noGrp="1" noChangeArrowheads="1"/>
          </p:cNvSpPr>
          <p:nvPr>
            <p:ph type="title"/>
          </p:nvPr>
        </p:nvSpPr>
        <p:spPr/>
        <p:txBody>
          <a:bodyPr/>
          <a:lstStyle/>
          <a:p>
            <a:pPr eaLnBrk="1" hangingPunct="1"/>
            <a:r>
              <a:rPr lang="en-US" altLang="en-US" smtClean="0"/>
              <a:t>Charts</a:t>
            </a:r>
          </a:p>
        </p:txBody>
      </p:sp>
      <p:sp>
        <p:nvSpPr>
          <p:cNvPr id="266243" name="Rectangle 3"/>
          <p:cNvSpPr>
            <a:spLocks noGrp="1" noChangeArrowheads="1"/>
          </p:cNvSpPr>
          <p:nvPr>
            <p:ph type="body" sz="half" idx="1"/>
          </p:nvPr>
        </p:nvSpPr>
        <p:spPr>
          <a:xfrm>
            <a:off x="134938" y="2116138"/>
            <a:ext cx="4365625" cy="4135437"/>
          </a:xfrm>
        </p:spPr>
        <p:txBody>
          <a:bodyPr/>
          <a:lstStyle/>
          <a:p>
            <a:pPr eaLnBrk="1" hangingPunct="1">
              <a:lnSpc>
                <a:spcPct val="90000"/>
              </a:lnSpc>
              <a:buFont typeface="Wingdings" pitchFamily="2" charset="2"/>
              <a:buNone/>
            </a:pPr>
            <a:r>
              <a:rPr lang="en-US" altLang="en-US" sz="2400" smtClean="0"/>
              <a:t>Bar</a:t>
            </a:r>
          </a:p>
          <a:p>
            <a:pPr eaLnBrk="1" hangingPunct="1">
              <a:lnSpc>
                <a:spcPct val="90000"/>
              </a:lnSpc>
            </a:pPr>
            <a:r>
              <a:rPr lang="en-US" altLang="en-US" sz="2400" smtClean="0"/>
              <a:t>Simple vertical and horizontal</a:t>
            </a:r>
          </a:p>
          <a:p>
            <a:pPr eaLnBrk="1" hangingPunct="1">
              <a:lnSpc>
                <a:spcPct val="90000"/>
              </a:lnSpc>
            </a:pPr>
            <a:r>
              <a:rPr lang="en-US" altLang="en-US" sz="2400" smtClean="0"/>
              <a:t>Y-axis centered allows positive and negative data shifts</a:t>
            </a:r>
          </a:p>
          <a:p>
            <a:pPr eaLnBrk="1" hangingPunct="1">
              <a:lnSpc>
                <a:spcPct val="90000"/>
              </a:lnSpc>
            </a:pPr>
            <a:r>
              <a:rPr lang="en-US" altLang="en-US" sz="2400" smtClean="0"/>
              <a:t>Stacked vertical illustrates cumulative data</a:t>
            </a:r>
          </a:p>
          <a:p>
            <a:pPr eaLnBrk="1" hangingPunct="1">
              <a:lnSpc>
                <a:spcPct val="90000"/>
              </a:lnSpc>
            </a:pPr>
            <a:r>
              <a:rPr lang="en-US" altLang="en-US" sz="2400" smtClean="0"/>
              <a:t>Three-dimensional is more interesting</a:t>
            </a:r>
          </a:p>
          <a:p>
            <a:pPr eaLnBrk="1" hangingPunct="1">
              <a:lnSpc>
                <a:spcPct val="90000"/>
              </a:lnSpc>
            </a:pPr>
            <a:r>
              <a:rPr lang="en-US" altLang="en-US" sz="2400" smtClean="0"/>
              <a:t>Provide a legend</a:t>
            </a:r>
          </a:p>
        </p:txBody>
      </p:sp>
      <p:sp>
        <p:nvSpPr>
          <p:cNvPr id="266244" name="Rectangle 4"/>
          <p:cNvSpPr>
            <a:spLocks noGrp="1" noChangeArrowheads="1"/>
          </p:cNvSpPr>
          <p:nvPr>
            <p:ph type="body" sz="half" idx="2"/>
          </p:nvPr>
        </p:nvSpPr>
        <p:spPr>
          <a:xfrm>
            <a:off x="4665663" y="2116138"/>
            <a:ext cx="4365625" cy="4135437"/>
          </a:xfrm>
        </p:spPr>
        <p:txBody>
          <a:bodyPr/>
          <a:lstStyle/>
          <a:p>
            <a:pPr eaLnBrk="1" hangingPunct="1">
              <a:lnSpc>
                <a:spcPct val="90000"/>
              </a:lnSpc>
              <a:buFont typeface="Wingdings" pitchFamily="2" charset="2"/>
              <a:buNone/>
            </a:pPr>
            <a:r>
              <a:rPr lang="en-US" altLang="en-US" sz="2400" smtClean="0"/>
              <a:t>Pie</a:t>
            </a:r>
          </a:p>
          <a:p>
            <a:pPr eaLnBrk="1" hangingPunct="1">
              <a:lnSpc>
                <a:spcPct val="90000"/>
              </a:lnSpc>
            </a:pPr>
            <a:r>
              <a:rPr lang="en-US" altLang="en-US" sz="2400" u="sng" smtClean="0"/>
              <a:t>&lt;</a:t>
            </a:r>
            <a:r>
              <a:rPr lang="en-US" altLang="en-US" sz="2400" smtClean="0"/>
              <a:t> 6 sections</a:t>
            </a:r>
          </a:p>
          <a:p>
            <a:pPr eaLnBrk="1" hangingPunct="1">
              <a:lnSpc>
                <a:spcPct val="90000"/>
              </a:lnSpc>
            </a:pPr>
            <a:r>
              <a:rPr lang="en-US" altLang="en-US" sz="2400" smtClean="0"/>
              <a:t>Most important section at 12 o’clock</a:t>
            </a:r>
          </a:p>
          <a:p>
            <a:pPr eaLnBrk="1" hangingPunct="1">
              <a:lnSpc>
                <a:spcPct val="90000"/>
              </a:lnSpc>
            </a:pPr>
            <a:r>
              <a:rPr lang="en-US" altLang="en-US" sz="2400" smtClean="0"/>
              <a:t>Arrange sections from largest to smallest</a:t>
            </a:r>
          </a:p>
          <a:p>
            <a:pPr eaLnBrk="1" hangingPunct="1">
              <a:lnSpc>
                <a:spcPct val="90000"/>
              </a:lnSpc>
            </a:pPr>
            <a:r>
              <a:rPr lang="en-US" altLang="en-US" sz="2400" smtClean="0"/>
              <a:t>May be shadowed, doughnut, three-dimensional, or pulled-apart</a:t>
            </a:r>
          </a:p>
          <a:p>
            <a:pPr eaLnBrk="1" hangingPunct="1">
              <a:lnSpc>
                <a:spcPct val="90000"/>
              </a:lnSpc>
              <a:buFont typeface="Wingdings" pitchFamily="2" charset="2"/>
              <a:buNone/>
            </a:pPr>
            <a:r>
              <a:rPr lang="en-US" altLang="en-US" sz="2400" smtClean="0"/>
              <a:t>Limited only by the imagination!</a:t>
            </a:r>
          </a:p>
        </p:txBody>
      </p:sp>
    </p:spTree>
    <p:extLst>
      <p:ext uri="{BB962C8B-B14F-4D97-AF65-F5344CB8AC3E}">
        <p14:creationId xmlns:p14="http://schemas.microsoft.com/office/powerpoint/2010/main" val="4219567093"/>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7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4700" y="1381125"/>
            <a:ext cx="5054600" cy="410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6857273"/>
      </p:ext>
    </p:extLst>
  </p:cSld>
  <p:clrMapOvr>
    <a:masterClrMapping/>
  </p:clrMapOvr>
  <p:timing>
    <p:tnLst>
      <p:par>
        <p:cTn id="1" dur="indefinite" restart="never" nodeType="tmRoot"/>
      </p:par>
    </p:tn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8290" name="Picture 2" descr="pie-chart-we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773113"/>
            <a:ext cx="5181600" cy="487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4341396"/>
      </p:ext>
    </p:extLst>
  </p:cSld>
  <p:clrMapOvr>
    <a:masterClrMapping/>
  </p:clrMapOvr>
  <p:timing>
    <p:tnLst>
      <p:par>
        <p:cTn id="1" dur="indefinite" restart="never" nodeType="tmRoot"/>
      </p:par>
    </p:tn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9314" name="Picture 2" descr="pie_chart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298575"/>
            <a:ext cx="7239000" cy="413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8041040"/>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2"/>
          <p:cNvSpPr>
            <a:spLocks noGrp="1" noChangeArrowheads="1"/>
          </p:cNvSpPr>
          <p:nvPr>
            <p:ph type="title"/>
          </p:nvPr>
        </p:nvSpPr>
        <p:spPr/>
        <p:txBody>
          <a:bodyPr/>
          <a:lstStyle/>
          <a:p>
            <a:pPr eaLnBrk="1" hangingPunct="1"/>
            <a:r>
              <a:rPr lang="en-US" altLang="en-US" smtClean="0"/>
              <a:t>Photographs</a:t>
            </a:r>
          </a:p>
        </p:txBody>
      </p:sp>
      <p:sp>
        <p:nvSpPr>
          <p:cNvPr id="270339" name="Rectangle 3"/>
          <p:cNvSpPr>
            <a:spLocks noGrp="1" noChangeArrowheads="1"/>
          </p:cNvSpPr>
          <p:nvPr>
            <p:ph type="body" idx="1"/>
          </p:nvPr>
        </p:nvSpPr>
        <p:spPr/>
        <p:txBody>
          <a:bodyPr/>
          <a:lstStyle/>
          <a:p>
            <a:pPr eaLnBrk="1" hangingPunct="1"/>
            <a:r>
              <a:rPr lang="en-US" altLang="en-US" smtClean="0"/>
              <a:t>Must be directly relevant</a:t>
            </a:r>
          </a:p>
          <a:p>
            <a:pPr eaLnBrk="1" hangingPunct="1"/>
            <a:r>
              <a:rPr lang="en-US" altLang="en-US" smtClean="0"/>
              <a:t>Very clear and professional</a:t>
            </a:r>
          </a:p>
          <a:p>
            <a:pPr eaLnBrk="1" hangingPunct="1"/>
            <a:r>
              <a:rPr lang="en-US" altLang="en-US" smtClean="0"/>
              <a:t>Discernable from 3-6 feet</a:t>
            </a:r>
          </a:p>
          <a:p>
            <a:pPr eaLnBrk="1" hangingPunct="1"/>
            <a:r>
              <a:rPr lang="en-US" altLang="en-US" smtClean="0"/>
              <a:t>Minimum 5”x7”, matte finish</a:t>
            </a:r>
          </a:p>
          <a:p>
            <a:pPr eaLnBrk="1" hangingPunct="1"/>
            <a:r>
              <a:rPr lang="en-US" altLang="en-US" smtClean="0"/>
              <a:t>Avoid extraneous materials/people</a:t>
            </a:r>
          </a:p>
          <a:p>
            <a:pPr eaLnBrk="1" hangingPunct="1"/>
            <a:r>
              <a:rPr lang="en-US" altLang="en-US" smtClean="0"/>
              <a:t>Have permission from subjects</a:t>
            </a:r>
          </a:p>
        </p:txBody>
      </p:sp>
    </p:spTree>
    <p:extLst>
      <p:ext uri="{BB962C8B-B14F-4D97-AF65-F5344CB8AC3E}">
        <p14:creationId xmlns:p14="http://schemas.microsoft.com/office/powerpoint/2010/main" val="3090163008"/>
      </p:ext>
    </p:extLst>
  </p:cSld>
  <p:clrMapOvr>
    <a:masterClrMapping/>
  </p:clrMapOvr>
  <p:timing>
    <p:tnLst>
      <p:par>
        <p:cTn id="1" dur="indefinite" restart="never" nodeType="tmRoot"/>
      </p:par>
    </p:tn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1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4888" y="1193800"/>
            <a:ext cx="4592637" cy="447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1606256"/>
      </p:ext>
    </p:extLst>
  </p:cSld>
  <p:clrMapOvr>
    <a:masterClrMapping/>
  </p:clrMapOvr>
  <p:timing>
    <p:tnLst>
      <p:par>
        <p:cTn id="1" dur="indefinite" restart="never" nodeType="tmRoot"/>
      </p:par>
    </p:tn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2"/>
          <p:cNvSpPr>
            <a:spLocks noGrp="1" noChangeArrowheads="1"/>
          </p:cNvSpPr>
          <p:nvPr>
            <p:ph type="title"/>
          </p:nvPr>
        </p:nvSpPr>
        <p:spPr/>
        <p:txBody>
          <a:bodyPr/>
          <a:lstStyle/>
          <a:p>
            <a:pPr eaLnBrk="1" hangingPunct="1"/>
            <a:r>
              <a:rPr lang="en-US" altLang="en-US" smtClean="0"/>
              <a:t>Poster Format and Design</a:t>
            </a:r>
          </a:p>
        </p:txBody>
      </p:sp>
      <p:sp>
        <p:nvSpPr>
          <p:cNvPr id="272387" name="Rectangle 3"/>
          <p:cNvSpPr>
            <a:spLocks noGrp="1" noChangeArrowheads="1"/>
          </p:cNvSpPr>
          <p:nvPr>
            <p:ph type="body" idx="1"/>
          </p:nvPr>
        </p:nvSpPr>
        <p:spPr/>
        <p:txBody>
          <a:bodyPr/>
          <a:lstStyle/>
          <a:p>
            <a:pPr eaLnBrk="1" hangingPunct="1">
              <a:lnSpc>
                <a:spcPct val="90000"/>
              </a:lnSpc>
              <a:buFont typeface="Wingdings" pitchFamily="2" charset="2"/>
              <a:buNone/>
            </a:pPr>
            <a:r>
              <a:rPr lang="en-US" altLang="en-US" sz="2400" smtClean="0"/>
              <a:t>Title</a:t>
            </a:r>
          </a:p>
          <a:p>
            <a:pPr eaLnBrk="1" hangingPunct="1">
              <a:lnSpc>
                <a:spcPct val="90000"/>
              </a:lnSpc>
            </a:pPr>
            <a:r>
              <a:rPr lang="en-US" altLang="en-US" sz="2400" smtClean="0"/>
              <a:t>Announces you and your work</a:t>
            </a:r>
          </a:p>
          <a:p>
            <a:pPr eaLnBrk="1" hangingPunct="1">
              <a:lnSpc>
                <a:spcPct val="90000"/>
              </a:lnSpc>
            </a:pPr>
            <a:r>
              <a:rPr lang="en-US" altLang="en-US" sz="2400" smtClean="0"/>
              <a:t>Should be seen from 18-30 feet away</a:t>
            </a:r>
          </a:p>
          <a:p>
            <a:pPr eaLnBrk="1" hangingPunct="1">
              <a:lnSpc>
                <a:spcPct val="90000"/>
              </a:lnSpc>
            </a:pPr>
            <a:r>
              <a:rPr lang="en-US" altLang="en-US" sz="2400" smtClean="0"/>
              <a:t>Legible, assertive, clear, eye-catching</a:t>
            </a:r>
          </a:p>
          <a:p>
            <a:pPr eaLnBrk="1" hangingPunct="1">
              <a:lnSpc>
                <a:spcPct val="90000"/>
              </a:lnSpc>
            </a:pPr>
            <a:r>
              <a:rPr lang="en-US" altLang="en-US" sz="2400" smtClean="0"/>
              <a:t>Author’s name(s) and affiliation (smaller)</a:t>
            </a:r>
          </a:p>
          <a:p>
            <a:pPr eaLnBrk="1" hangingPunct="1">
              <a:lnSpc>
                <a:spcPct val="90000"/>
              </a:lnSpc>
            </a:pPr>
            <a:r>
              <a:rPr lang="en-US" altLang="en-US" sz="2400" smtClean="0"/>
              <a:t>Affiliation logo</a:t>
            </a:r>
          </a:p>
          <a:p>
            <a:pPr eaLnBrk="1" hangingPunct="1">
              <a:lnSpc>
                <a:spcPct val="90000"/>
              </a:lnSpc>
            </a:pPr>
            <a:r>
              <a:rPr lang="en-US" altLang="en-US" sz="2400" smtClean="0"/>
              <a:t>Position at the top of the poster</a:t>
            </a:r>
          </a:p>
          <a:p>
            <a:pPr eaLnBrk="1" hangingPunct="1">
              <a:lnSpc>
                <a:spcPct val="90000"/>
              </a:lnSpc>
            </a:pPr>
            <a:r>
              <a:rPr lang="en-US" altLang="en-US" sz="2400" smtClean="0"/>
              <a:t>Bold, 25-45 mm lettering</a:t>
            </a:r>
          </a:p>
          <a:p>
            <a:pPr eaLnBrk="1" hangingPunct="1">
              <a:lnSpc>
                <a:spcPct val="90000"/>
              </a:lnSpc>
            </a:pPr>
            <a:r>
              <a:rPr lang="en-US" altLang="en-US" sz="2400" smtClean="0"/>
              <a:t>Strong contrast from the background</a:t>
            </a:r>
          </a:p>
          <a:p>
            <a:pPr eaLnBrk="1" hangingPunct="1">
              <a:lnSpc>
                <a:spcPct val="90000"/>
              </a:lnSpc>
            </a:pPr>
            <a:r>
              <a:rPr lang="en-US" altLang="en-US" sz="2400" smtClean="0"/>
              <a:t>Upper and lower case lettering</a:t>
            </a:r>
          </a:p>
          <a:p>
            <a:pPr eaLnBrk="1" hangingPunct="1">
              <a:lnSpc>
                <a:spcPct val="90000"/>
              </a:lnSpc>
            </a:pPr>
            <a:r>
              <a:rPr lang="en-US" altLang="en-US" sz="2400" smtClean="0"/>
              <a:t>Often conveys the take-home message</a:t>
            </a:r>
          </a:p>
        </p:txBody>
      </p:sp>
    </p:spTree>
    <p:extLst>
      <p:ext uri="{BB962C8B-B14F-4D97-AF65-F5344CB8AC3E}">
        <p14:creationId xmlns:p14="http://schemas.microsoft.com/office/powerpoint/2010/main" val="635094069"/>
      </p:ext>
    </p:extLst>
  </p:cSld>
  <p:clrMapOvr>
    <a:masterClrMapping/>
  </p:clrMapOvr>
  <p:timing>
    <p:tnLst>
      <p:par>
        <p:cTn id="1" dur="indefinite" restart="never" nodeType="tmRoot"/>
      </p:par>
    </p:tn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3410" name="Picture 2" descr="rare-plan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762000"/>
            <a:ext cx="7539038" cy="551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124823"/>
      </p:ext>
    </p:extLst>
  </p:cSld>
  <p:clrMapOvr>
    <a:masterClrMapping/>
  </p:clrMapOvr>
  <p:timing>
    <p:tnLst>
      <p:par>
        <p:cTn id="1" dur="indefinite" restart="never" nodeType="tmRoot"/>
      </p:par>
    </p:tn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2"/>
          <p:cNvSpPr>
            <a:spLocks noGrp="1" noChangeArrowheads="1"/>
          </p:cNvSpPr>
          <p:nvPr>
            <p:ph type="title"/>
          </p:nvPr>
        </p:nvSpPr>
        <p:spPr/>
        <p:txBody>
          <a:bodyPr/>
          <a:lstStyle/>
          <a:p>
            <a:pPr eaLnBrk="1" hangingPunct="1"/>
            <a:r>
              <a:rPr lang="en-US" altLang="en-US" smtClean="0"/>
              <a:t>Poster Format and Design</a:t>
            </a:r>
          </a:p>
        </p:txBody>
      </p:sp>
      <p:sp>
        <p:nvSpPr>
          <p:cNvPr id="274435" name="Rectangle 3"/>
          <p:cNvSpPr>
            <a:spLocks noGrp="1" noChangeArrowheads="1"/>
          </p:cNvSpPr>
          <p:nvPr>
            <p:ph type="body" sz="half" idx="1"/>
          </p:nvPr>
        </p:nvSpPr>
        <p:spPr>
          <a:xfrm>
            <a:off x="134938" y="2116138"/>
            <a:ext cx="4365625" cy="4135437"/>
          </a:xfrm>
        </p:spPr>
        <p:txBody>
          <a:bodyPr/>
          <a:lstStyle/>
          <a:p>
            <a:pPr eaLnBrk="1" hangingPunct="1">
              <a:lnSpc>
                <a:spcPct val="90000"/>
              </a:lnSpc>
              <a:buFont typeface="Wingdings" pitchFamily="2" charset="2"/>
              <a:buNone/>
            </a:pPr>
            <a:r>
              <a:rPr lang="en-US" altLang="en-US" sz="2400" smtClean="0"/>
              <a:t>Abstract</a:t>
            </a:r>
          </a:p>
          <a:p>
            <a:pPr eaLnBrk="1" hangingPunct="1">
              <a:lnSpc>
                <a:spcPct val="90000"/>
              </a:lnSpc>
            </a:pPr>
            <a:r>
              <a:rPr lang="en-US" altLang="en-US" sz="2400" smtClean="0"/>
              <a:t>Optional</a:t>
            </a:r>
          </a:p>
          <a:p>
            <a:pPr eaLnBrk="1" hangingPunct="1">
              <a:lnSpc>
                <a:spcPct val="90000"/>
              </a:lnSpc>
            </a:pPr>
            <a:r>
              <a:rPr lang="en-US" altLang="en-US" sz="2400" smtClean="0"/>
              <a:t>Check the rules</a:t>
            </a:r>
          </a:p>
          <a:p>
            <a:pPr eaLnBrk="1" hangingPunct="1">
              <a:lnSpc>
                <a:spcPct val="90000"/>
              </a:lnSpc>
            </a:pPr>
            <a:r>
              <a:rPr lang="en-US" altLang="en-US" sz="2400" smtClean="0"/>
              <a:t>All the information is on the poster</a:t>
            </a:r>
          </a:p>
        </p:txBody>
      </p:sp>
      <p:sp>
        <p:nvSpPr>
          <p:cNvPr id="274436" name="Rectangle 4"/>
          <p:cNvSpPr>
            <a:spLocks noGrp="1" noChangeArrowheads="1"/>
          </p:cNvSpPr>
          <p:nvPr>
            <p:ph type="body" sz="half" idx="2"/>
          </p:nvPr>
        </p:nvSpPr>
        <p:spPr>
          <a:xfrm>
            <a:off x="4665663" y="2116138"/>
            <a:ext cx="4365625" cy="4135437"/>
          </a:xfrm>
        </p:spPr>
        <p:txBody>
          <a:bodyPr/>
          <a:lstStyle/>
          <a:p>
            <a:pPr eaLnBrk="1" hangingPunct="1">
              <a:lnSpc>
                <a:spcPct val="90000"/>
              </a:lnSpc>
              <a:buFont typeface="Wingdings" pitchFamily="2" charset="2"/>
              <a:buNone/>
            </a:pPr>
            <a:r>
              <a:rPr lang="en-US" altLang="en-US" sz="2400" smtClean="0"/>
              <a:t>Introduction</a:t>
            </a:r>
          </a:p>
          <a:p>
            <a:pPr eaLnBrk="1" hangingPunct="1">
              <a:lnSpc>
                <a:spcPct val="90000"/>
              </a:lnSpc>
            </a:pPr>
            <a:r>
              <a:rPr lang="en-US" altLang="en-US" sz="2400" smtClean="0"/>
              <a:t>Justify the research</a:t>
            </a:r>
          </a:p>
          <a:p>
            <a:pPr eaLnBrk="1" hangingPunct="1">
              <a:lnSpc>
                <a:spcPct val="90000"/>
              </a:lnSpc>
            </a:pPr>
            <a:r>
              <a:rPr lang="en-US" altLang="en-US" sz="2400" smtClean="0"/>
              <a:t>Present the aims of the study</a:t>
            </a:r>
          </a:p>
          <a:p>
            <a:pPr eaLnBrk="1" hangingPunct="1">
              <a:lnSpc>
                <a:spcPct val="90000"/>
              </a:lnSpc>
            </a:pPr>
            <a:r>
              <a:rPr lang="en-US" altLang="en-US" sz="2400" smtClean="0"/>
              <a:t>Research question or hypothesis</a:t>
            </a:r>
          </a:p>
          <a:p>
            <a:pPr eaLnBrk="1" hangingPunct="1">
              <a:lnSpc>
                <a:spcPct val="90000"/>
              </a:lnSpc>
            </a:pPr>
            <a:r>
              <a:rPr lang="en-US" altLang="en-US" sz="2400" smtClean="0"/>
              <a:t>Bullet points, color, or bold type may help emphasize the objective of the study</a:t>
            </a:r>
          </a:p>
          <a:p>
            <a:pPr eaLnBrk="1" hangingPunct="1">
              <a:lnSpc>
                <a:spcPct val="90000"/>
              </a:lnSpc>
            </a:pPr>
            <a:r>
              <a:rPr lang="en-US" altLang="en-US" sz="2400" smtClean="0"/>
              <a:t>Suggested length &lt; 200 words</a:t>
            </a:r>
          </a:p>
        </p:txBody>
      </p:sp>
    </p:spTree>
    <p:extLst>
      <p:ext uri="{BB962C8B-B14F-4D97-AF65-F5344CB8AC3E}">
        <p14:creationId xmlns:p14="http://schemas.microsoft.com/office/powerpoint/2010/main" val="1694381700"/>
      </p:ext>
    </p:extLst>
  </p:cSld>
  <p:clrMapOvr>
    <a:masterClrMapping/>
  </p:clrMapOvr>
  <p:timing>
    <p:tnLst>
      <p:par>
        <p:cTn id="1" dur="indefinite" restart="never" nodeType="tmRoot"/>
      </p:par>
    </p:tn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2"/>
          <p:cNvSpPr>
            <a:spLocks noGrp="1" noChangeArrowheads="1"/>
          </p:cNvSpPr>
          <p:nvPr>
            <p:ph type="title"/>
          </p:nvPr>
        </p:nvSpPr>
        <p:spPr/>
        <p:txBody>
          <a:bodyPr/>
          <a:lstStyle/>
          <a:p>
            <a:pPr eaLnBrk="1" hangingPunct="1"/>
            <a:r>
              <a:rPr lang="en-US" altLang="en-US" smtClean="0"/>
              <a:t>Poster Format and Design</a:t>
            </a:r>
          </a:p>
        </p:txBody>
      </p:sp>
      <p:sp>
        <p:nvSpPr>
          <p:cNvPr id="275459" name="Rectangle 3"/>
          <p:cNvSpPr>
            <a:spLocks noGrp="1" noChangeArrowheads="1"/>
          </p:cNvSpPr>
          <p:nvPr>
            <p:ph type="body" idx="1"/>
          </p:nvPr>
        </p:nvSpPr>
        <p:spPr/>
        <p:txBody>
          <a:bodyPr/>
          <a:lstStyle/>
          <a:p>
            <a:pPr eaLnBrk="1" hangingPunct="1">
              <a:lnSpc>
                <a:spcPct val="80000"/>
              </a:lnSpc>
              <a:buFont typeface="Wingdings" pitchFamily="2" charset="2"/>
              <a:buNone/>
            </a:pPr>
            <a:r>
              <a:rPr lang="en-US" altLang="en-US" smtClean="0"/>
              <a:t>Methods</a:t>
            </a:r>
          </a:p>
          <a:p>
            <a:pPr eaLnBrk="1" hangingPunct="1">
              <a:lnSpc>
                <a:spcPct val="80000"/>
              </a:lnSpc>
            </a:pPr>
            <a:r>
              <a:rPr lang="en-US" altLang="en-US" smtClean="0"/>
              <a:t>Be concise</a:t>
            </a:r>
          </a:p>
          <a:p>
            <a:pPr eaLnBrk="1" hangingPunct="1">
              <a:lnSpc>
                <a:spcPct val="80000"/>
              </a:lnSpc>
            </a:pPr>
            <a:r>
              <a:rPr lang="en-US" altLang="en-US" smtClean="0"/>
              <a:t>Sufficient information to allow viewers to determine validity</a:t>
            </a:r>
          </a:p>
          <a:p>
            <a:pPr eaLnBrk="1" hangingPunct="1">
              <a:lnSpc>
                <a:spcPct val="80000"/>
              </a:lnSpc>
            </a:pPr>
            <a:r>
              <a:rPr lang="en-US" altLang="en-US" smtClean="0"/>
              <a:t>A diagram, photo, device, or flow chart may be useful to illustrate an experimental setup</a:t>
            </a:r>
          </a:p>
          <a:p>
            <a:pPr eaLnBrk="1" hangingPunct="1">
              <a:lnSpc>
                <a:spcPct val="80000"/>
              </a:lnSpc>
            </a:pPr>
            <a:r>
              <a:rPr lang="en-US" altLang="en-US" smtClean="0"/>
              <a:t>Applicable statistical tests and p values are specified</a:t>
            </a:r>
          </a:p>
          <a:p>
            <a:pPr eaLnBrk="1" hangingPunct="1">
              <a:lnSpc>
                <a:spcPct val="80000"/>
              </a:lnSpc>
            </a:pPr>
            <a:r>
              <a:rPr lang="en-US" altLang="en-US" smtClean="0"/>
              <a:t>Suggested length &lt; 200 words</a:t>
            </a:r>
          </a:p>
        </p:txBody>
      </p:sp>
    </p:spTree>
    <p:extLst>
      <p:ext uri="{BB962C8B-B14F-4D97-AF65-F5344CB8AC3E}">
        <p14:creationId xmlns:p14="http://schemas.microsoft.com/office/powerpoint/2010/main" val="491245999"/>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2"/>
          <p:cNvSpPr>
            <a:spLocks noGrp="1" noChangeArrowheads="1"/>
          </p:cNvSpPr>
          <p:nvPr>
            <p:ph type="title"/>
          </p:nvPr>
        </p:nvSpPr>
        <p:spPr/>
        <p:txBody>
          <a:bodyPr/>
          <a:lstStyle/>
          <a:p>
            <a:pPr eaLnBrk="1" hangingPunct="1"/>
            <a:r>
              <a:rPr lang="en-US" altLang="en-US" smtClean="0"/>
              <a:t>Poster Format and Design</a:t>
            </a:r>
          </a:p>
        </p:txBody>
      </p:sp>
      <p:sp>
        <p:nvSpPr>
          <p:cNvPr id="276483" name="Rectangle 3"/>
          <p:cNvSpPr>
            <a:spLocks noGrp="1" noChangeArrowheads="1"/>
          </p:cNvSpPr>
          <p:nvPr>
            <p:ph type="body" idx="1"/>
          </p:nvPr>
        </p:nvSpPr>
        <p:spPr/>
        <p:txBody>
          <a:bodyPr/>
          <a:lstStyle/>
          <a:p>
            <a:pPr eaLnBrk="1" hangingPunct="1">
              <a:buFont typeface="Wingdings" pitchFamily="2" charset="2"/>
              <a:buNone/>
            </a:pPr>
            <a:r>
              <a:rPr lang="en-US" altLang="en-US" smtClean="0"/>
              <a:t>Results</a:t>
            </a:r>
          </a:p>
          <a:p>
            <a:pPr eaLnBrk="1" hangingPunct="1"/>
            <a:r>
              <a:rPr lang="en-US" altLang="en-US" smtClean="0"/>
              <a:t>Presents the data supportive of your finding</a:t>
            </a:r>
          </a:p>
          <a:p>
            <a:pPr eaLnBrk="1" hangingPunct="1"/>
            <a:r>
              <a:rPr lang="en-US" altLang="en-US" smtClean="0"/>
              <a:t>Avoid raw data</a:t>
            </a:r>
          </a:p>
          <a:p>
            <a:pPr eaLnBrk="1" hangingPunct="1"/>
            <a:r>
              <a:rPr lang="en-US" altLang="en-US" smtClean="0"/>
              <a:t>Use charts and tables</a:t>
            </a:r>
          </a:p>
          <a:p>
            <a:pPr eaLnBrk="1" hangingPunct="1"/>
            <a:r>
              <a:rPr lang="en-US" altLang="en-US" smtClean="0"/>
              <a:t>Minimize text (&lt; 200 words)</a:t>
            </a:r>
          </a:p>
        </p:txBody>
      </p:sp>
    </p:spTree>
    <p:extLst>
      <p:ext uri="{BB962C8B-B14F-4D97-AF65-F5344CB8AC3E}">
        <p14:creationId xmlns:p14="http://schemas.microsoft.com/office/powerpoint/2010/main" val="1858694722"/>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2"/>
          <p:cNvSpPr>
            <a:spLocks noGrp="1" noChangeArrowheads="1"/>
          </p:cNvSpPr>
          <p:nvPr>
            <p:ph type="title"/>
          </p:nvPr>
        </p:nvSpPr>
        <p:spPr/>
        <p:txBody>
          <a:bodyPr/>
          <a:lstStyle/>
          <a:p>
            <a:pPr eaLnBrk="1" hangingPunct="1"/>
            <a:r>
              <a:rPr lang="en-US" altLang="en-US" smtClean="0"/>
              <a:t>Poster Format and Design</a:t>
            </a:r>
          </a:p>
        </p:txBody>
      </p:sp>
      <p:sp>
        <p:nvSpPr>
          <p:cNvPr id="277507" name="Rectangle 3"/>
          <p:cNvSpPr>
            <a:spLocks noGrp="1" noChangeArrowheads="1"/>
          </p:cNvSpPr>
          <p:nvPr>
            <p:ph type="body" sz="half" idx="1"/>
          </p:nvPr>
        </p:nvSpPr>
        <p:spPr>
          <a:xfrm>
            <a:off x="134938" y="2116138"/>
            <a:ext cx="4365625" cy="4135437"/>
          </a:xfrm>
        </p:spPr>
        <p:txBody>
          <a:bodyPr/>
          <a:lstStyle/>
          <a:p>
            <a:pPr eaLnBrk="1" hangingPunct="1">
              <a:buFont typeface="Wingdings" pitchFamily="2" charset="2"/>
              <a:buNone/>
            </a:pPr>
            <a:r>
              <a:rPr lang="en-US" altLang="en-US" sz="3200" smtClean="0"/>
              <a:t>Conclusions</a:t>
            </a:r>
          </a:p>
          <a:p>
            <a:pPr eaLnBrk="1" hangingPunct="1"/>
            <a:r>
              <a:rPr lang="en-US" altLang="en-US" sz="3200" smtClean="0"/>
              <a:t>May restate hypothesis</a:t>
            </a:r>
          </a:p>
          <a:p>
            <a:pPr eaLnBrk="1" hangingPunct="1"/>
            <a:r>
              <a:rPr lang="en-US" altLang="en-US" sz="3200" smtClean="0"/>
              <a:t>Clear and concise bulleted list</a:t>
            </a:r>
          </a:p>
          <a:p>
            <a:pPr eaLnBrk="1" hangingPunct="1"/>
            <a:r>
              <a:rPr lang="en-US" altLang="en-US" sz="3200" smtClean="0"/>
              <a:t>Suggested length </a:t>
            </a:r>
          </a:p>
          <a:p>
            <a:pPr eaLnBrk="1" hangingPunct="1">
              <a:buFont typeface="Wingdings" pitchFamily="2" charset="2"/>
              <a:buNone/>
            </a:pPr>
            <a:r>
              <a:rPr lang="en-US" altLang="en-US" sz="3200" smtClean="0"/>
              <a:t>    &lt; 300 words</a:t>
            </a:r>
          </a:p>
        </p:txBody>
      </p:sp>
      <p:sp>
        <p:nvSpPr>
          <p:cNvPr id="277508" name="Rectangle 4"/>
          <p:cNvSpPr>
            <a:spLocks noGrp="1" noChangeArrowheads="1"/>
          </p:cNvSpPr>
          <p:nvPr>
            <p:ph type="body" sz="half" idx="2"/>
          </p:nvPr>
        </p:nvSpPr>
        <p:spPr>
          <a:xfrm>
            <a:off x="4665663" y="2116138"/>
            <a:ext cx="4365625" cy="4135437"/>
          </a:xfrm>
        </p:spPr>
        <p:txBody>
          <a:bodyPr>
            <a:normAutofit lnSpcReduction="10000"/>
          </a:bodyPr>
          <a:lstStyle/>
          <a:p>
            <a:pPr eaLnBrk="1" hangingPunct="1">
              <a:buFont typeface="Wingdings" pitchFamily="2" charset="2"/>
              <a:buNone/>
            </a:pPr>
            <a:r>
              <a:rPr lang="en-US" altLang="zh-CN" sz="3200" smtClean="0">
                <a:ea typeface="SimSun" pitchFamily="2" charset="-122"/>
              </a:rPr>
              <a:t>Discussion and references </a:t>
            </a:r>
          </a:p>
          <a:p>
            <a:pPr eaLnBrk="1" hangingPunct="1"/>
            <a:r>
              <a:rPr lang="en-US" altLang="en-US" sz="3200" smtClean="0"/>
              <a:t>Not usually necessary unless specified by organization</a:t>
            </a:r>
          </a:p>
          <a:p>
            <a:pPr eaLnBrk="1" hangingPunct="1"/>
            <a:r>
              <a:rPr lang="en-US" altLang="en-US" sz="3200" smtClean="0"/>
              <a:t>Conclusions section makes the major points</a:t>
            </a:r>
          </a:p>
        </p:txBody>
      </p:sp>
    </p:spTree>
    <p:extLst>
      <p:ext uri="{BB962C8B-B14F-4D97-AF65-F5344CB8AC3E}">
        <p14:creationId xmlns:p14="http://schemas.microsoft.com/office/powerpoint/2010/main" val="680996601"/>
      </p:ext>
    </p:extLst>
  </p:cSld>
  <p:clrMapOvr>
    <a:masterClrMapping/>
  </p:clrMapOvr>
  <p:timing>
    <p:tnLst>
      <p:par>
        <p:cTn id="1" dur="indefinite" restart="never" nodeType="tmRoot"/>
      </p:par>
    </p:tn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8530" name="Picture 2" descr="rare-plan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914400"/>
            <a:ext cx="6929438" cy="507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0458255"/>
      </p:ext>
    </p:extLst>
  </p:cSld>
  <p:clrMapOvr>
    <a:masterClrMapping/>
  </p:clrMapOvr>
  <p:timing>
    <p:tnLst>
      <p:par>
        <p:cTn id="1" dur="indefinite" restart="never" nodeType="tmRoot"/>
      </p:par>
    </p:tn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2"/>
          <p:cNvSpPr>
            <a:spLocks noGrp="1" noChangeArrowheads="1"/>
          </p:cNvSpPr>
          <p:nvPr>
            <p:ph type="title"/>
          </p:nvPr>
        </p:nvSpPr>
        <p:spPr/>
        <p:txBody>
          <a:bodyPr/>
          <a:lstStyle/>
          <a:p>
            <a:pPr eaLnBrk="1" hangingPunct="1"/>
            <a:r>
              <a:rPr lang="en-US" altLang="en-US" smtClean="0"/>
              <a:t>Poster Format and Design</a:t>
            </a:r>
          </a:p>
        </p:txBody>
      </p:sp>
      <p:sp>
        <p:nvSpPr>
          <p:cNvPr id="279555" name="Rectangle 3"/>
          <p:cNvSpPr>
            <a:spLocks noGrp="1" noChangeArrowheads="1"/>
          </p:cNvSpPr>
          <p:nvPr>
            <p:ph type="body" idx="1"/>
          </p:nvPr>
        </p:nvSpPr>
        <p:spPr/>
        <p:txBody>
          <a:bodyPr/>
          <a:lstStyle/>
          <a:p>
            <a:pPr eaLnBrk="1" hangingPunct="1">
              <a:buFont typeface="Wingdings" pitchFamily="2" charset="2"/>
              <a:buNone/>
            </a:pPr>
            <a:r>
              <a:rPr lang="en-US" altLang="zh-CN" smtClean="0">
                <a:ea typeface="SimSun" pitchFamily="2" charset="-122"/>
              </a:rPr>
              <a:t>Further information </a:t>
            </a:r>
          </a:p>
          <a:p>
            <a:pPr eaLnBrk="1" hangingPunct="1"/>
            <a:r>
              <a:rPr lang="en-US" altLang="en-US" smtClean="0"/>
              <a:t>Provide your email address</a:t>
            </a:r>
          </a:p>
          <a:p>
            <a:pPr eaLnBrk="1" hangingPunct="1"/>
            <a:r>
              <a:rPr lang="en-US" altLang="en-US" smtClean="0"/>
              <a:t>URL where they can download a PDF of your poster</a:t>
            </a:r>
          </a:p>
        </p:txBody>
      </p:sp>
    </p:spTree>
    <p:extLst>
      <p:ext uri="{BB962C8B-B14F-4D97-AF65-F5344CB8AC3E}">
        <p14:creationId xmlns:p14="http://schemas.microsoft.com/office/powerpoint/2010/main" val="2749518821"/>
      </p:ext>
    </p:extLst>
  </p:cSld>
  <p:clrMapOvr>
    <a:masterClrMapping/>
  </p:clrMapOvr>
  <p:timing>
    <p:tnLst>
      <p:par>
        <p:cTn id="1" dur="indefinite" restart="never" nodeType="tmRoot"/>
      </p:par>
    </p:tn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ChangeArrowheads="1"/>
          </p:cNvSpPr>
          <p:nvPr>
            <p:ph type="title"/>
          </p:nvPr>
        </p:nvSpPr>
        <p:spPr/>
        <p:txBody>
          <a:bodyPr/>
          <a:lstStyle/>
          <a:p>
            <a:pPr eaLnBrk="1" hangingPunct="1"/>
            <a:r>
              <a:rPr lang="en-US" altLang="en-US" smtClean="0"/>
              <a:t>Summary of Poster Elements</a:t>
            </a:r>
          </a:p>
        </p:txBody>
      </p:sp>
      <p:sp>
        <p:nvSpPr>
          <p:cNvPr id="280579" name="Rectangle 3"/>
          <p:cNvSpPr>
            <a:spLocks noGrp="1" noChangeArrowheads="1"/>
          </p:cNvSpPr>
          <p:nvPr>
            <p:ph type="body" idx="1"/>
          </p:nvPr>
        </p:nvSpPr>
        <p:spPr/>
        <p:txBody>
          <a:bodyPr/>
          <a:lstStyle/>
          <a:p>
            <a:pPr eaLnBrk="1" hangingPunct="1"/>
            <a:r>
              <a:rPr lang="en-US" altLang="en-US" smtClean="0"/>
              <a:t>Title, Authors and Affiliations</a:t>
            </a:r>
          </a:p>
          <a:p>
            <a:pPr eaLnBrk="1" hangingPunct="1"/>
            <a:r>
              <a:rPr lang="en-US" altLang="en-US" smtClean="0"/>
              <a:t>Introduction</a:t>
            </a:r>
          </a:p>
          <a:p>
            <a:pPr eaLnBrk="1" hangingPunct="1"/>
            <a:r>
              <a:rPr lang="en-US" altLang="en-US" smtClean="0"/>
              <a:t>Methodology</a:t>
            </a:r>
          </a:p>
          <a:p>
            <a:pPr eaLnBrk="1" hangingPunct="1"/>
            <a:r>
              <a:rPr lang="en-US" altLang="en-US" smtClean="0"/>
              <a:t>Results</a:t>
            </a:r>
          </a:p>
          <a:p>
            <a:pPr eaLnBrk="1" hangingPunct="1"/>
            <a:r>
              <a:rPr lang="en-US" altLang="en-US" smtClean="0"/>
              <a:t>Conclusions</a:t>
            </a:r>
          </a:p>
          <a:p>
            <a:pPr eaLnBrk="1" hangingPunct="1"/>
            <a:r>
              <a:rPr lang="en-US" altLang="en-US" smtClean="0"/>
              <a:t>Contact information</a:t>
            </a:r>
          </a:p>
          <a:p>
            <a:pPr eaLnBrk="1" hangingPunct="1"/>
            <a:r>
              <a:rPr lang="en-US" altLang="en-US" smtClean="0"/>
              <a:t>Check organization’s specifications</a:t>
            </a:r>
          </a:p>
        </p:txBody>
      </p:sp>
    </p:spTree>
    <p:extLst>
      <p:ext uri="{BB962C8B-B14F-4D97-AF65-F5344CB8AC3E}">
        <p14:creationId xmlns:p14="http://schemas.microsoft.com/office/powerpoint/2010/main" val="303719551"/>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2"/>
          <p:cNvSpPr>
            <a:spLocks noGrp="1" noChangeArrowheads="1"/>
          </p:cNvSpPr>
          <p:nvPr>
            <p:ph type="title" idx="4294967295"/>
          </p:nvPr>
        </p:nvSpPr>
        <p:spPr>
          <a:xfrm>
            <a:off x="0" y="277813"/>
            <a:ext cx="8229600" cy="1143000"/>
          </a:xfrm>
        </p:spPr>
        <p:txBody>
          <a:bodyPr/>
          <a:lstStyle/>
          <a:p>
            <a:pPr eaLnBrk="1" hangingPunct="1"/>
            <a:r>
              <a:rPr lang="en-US" altLang="en-US" smtClean="0"/>
              <a:t>Poster Layout</a:t>
            </a:r>
          </a:p>
        </p:txBody>
      </p:sp>
      <p:sp>
        <p:nvSpPr>
          <p:cNvPr id="281603" name="Rectangle 3"/>
          <p:cNvSpPr>
            <a:spLocks noGrp="1" noChangeArrowheads="1"/>
          </p:cNvSpPr>
          <p:nvPr>
            <p:ph type="body" idx="4294967295"/>
          </p:nvPr>
        </p:nvSpPr>
        <p:spPr>
          <a:xfrm>
            <a:off x="0" y="1600200"/>
            <a:ext cx="8229600" cy="4530725"/>
          </a:xfrm>
        </p:spPr>
        <p:txBody>
          <a:bodyPr/>
          <a:lstStyle/>
          <a:p>
            <a:pPr eaLnBrk="1" hangingPunct="1"/>
            <a:r>
              <a:rPr lang="en-US" altLang="en-US" sz="2800" smtClean="0"/>
              <a:t>Determine the dimensions of the space available</a:t>
            </a:r>
          </a:p>
          <a:p>
            <a:pPr eaLnBrk="1" hangingPunct="1"/>
            <a:r>
              <a:rPr lang="en-US" altLang="en-US" sz="2800" smtClean="0"/>
              <a:t>Often 4’ x 6’ or 4’ x 8’</a:t>
            </a:r>
          </a:p>
          <a:p>
            <a:pPr eaLnBrk="1" hangingPunct="1"/>
            <a:r>
              <a:rPr lang="en-US" altLang="en-US" sz="2800" smtClean="0"/>
              <a:t>Organize elements in 2-6 vertical strips</a:t>
            </a:r>
          </a:p>
          <a:p>
            <a:pPr eaLnBrk="1" hangingPunct="1"/>
            <a:r>
              <a:rPr lang="en-US" altLang="en-US" sz="2800" smtClean="0"/>
              <a:t>Avoid a layout of text rectangles with too-small print or small pieces mounted separately</a:t>
            </a:r>
          </a:p>
          <a:p>
            <a:pPr eaLnBrk="1" hangingPunct="1"/>
            <a:r>
              <a:rPr lang="en-US" altLang="en-US" sz="2800" smtClean="0"/>
              <a:t>Enlist the aid of a graphics designer in the medical education department</a:t>
            </a:r>
          </a:p>
          <a:p>
            <a:pPr eaLnBrk="1" hangingPunct="1"/>
            <a:r>
              <a:rPr lang="en-US" altLang="en-US" sz="2800" smtClean="0"/>
              <a:t>Print and ship companies allow flexibility</a:t>
            </a:r>
          </a:p>
        </p:txBody>
      </p:sp>
    </p:spTree>
    <p:extLst>
      <p:ext uri="{BB962C8B-B14F-4D97-AF65-F5344CB8AC3E}">
        <p14:creationId xmlns:p14="http://schemas.microsoft.com/office/powerpoint/2010/main" val="3624632252"/>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2"/>
          <p:cNvSpPr>
            <a:spLocks noGrp="1" noChangeArrowheads="1"/>
          </p:cNvSpPr>
          <p:nvPr>
            <p:ph type="title"/>
          </p:nvPr>
        </p:nvSpPr>
        <p:spPr/>
        <p:txBody>
          <a:bodyPr/>
          <a:lstStyle/>
          <a:p>
            <a:pPr eaLnBrk="1" hangingPunct="1"/>
            <a:r>
              <a:rPr lang="en-US" altLang="en-US" sz="4000" smtClean="0"/>
              <a:t>Computerized Layout and Printing</a:t>
            </a:r>
          </a:p>
        </p:txBody>
      </p:sp>
      <p:sp>
        <p:nvSpPr>
          <p:cNvPr id="282627" name="Rectangle 3"/>
          <p:cNvSpPr>
            <a:spLocks noGrp="1" noChangeArrowheads="1"/>
          </p:cNvSpPr>
          <p:nvPr>
            <p:ph type="body" idx="1"/>
          </p:nvPr>
        </p:nvSpPr>
        <p:spPr/>
        <p:txBody>
          <a:bodyPr/>
          <a:lstStyle/>
          <a:p>
            <a:pPr eaLnBrk="1" hangingPunct="1">
              <a:lnSpc>
                <a:spcPct val="90000"/>
              </a:lnSpc>
            </a:pPr>
            <a:r>
              <a:rPr lang="en-US" altLang="en-US" smtClean="0"/>
              <a:t>Greatest visual appeal</a:t>
            </a:r>
          </a:p>
          <a:p>
            <a:pPr eaLnBrk="1" hangingPunct="1">
              <a:lnSpc>
                <a:spcPct val="90000"/>
              </a:lnSpc>
            </a:pPr>
            <a:r>
              <a:rPr lang="en-US" altLang="en-US" smtClean="0"/>
              <a:t>Flexibility in layout</a:t>
            </a:r>
          </a:p>
          <a:p>
            <a:pPr eaLnBrk="1" hangingPunct="1">
              <a:lnSpc>
                <a:spcPct val="90000"/>
              </a:lnSpc>
            </a:pPr>
            <a:r>
              <a:rPr lang="en-US" altLang="en-US" smtClean="0"/>
              <a:t>Any visual feature may be included	</a:t>
            </a:r>
          </a:p>
          <a:p>
            <a:pPr eaLnBrk="1" hangingPunct="1">
              <a:lnSpc>
                <a:spcPct val="90000"/>
              </a:lnSpc>
            </a:pPr>
            <a:r>
              <a:rPr lang="en-US" altLang="en-US" smtClean="0"/>
              <a:t>Use Power Point to create and download to a print/mail service:</a:t>
            </a:r>
          </a:p>
          <a:p>
            <a:pPr eaLnBrk="1" hangingPunct="1">
              <a:lnSpc>
                <a:spcPct val="90000"/>
              </a:lnSpc>
            </a:pPr>
            <a:r>
              <a:rPr lang="en-US" altLang="en-US" smtClean="0"/>
              <a:t>http://www.postersession.com/home.html</a:t>
            </a:r>
          </a:p>
          <a:p>
            <a:pPr eaLnBrk="1" hangingPunct="1">
              <a:lnSpc>
                <a:spcPct val="90000"/>
              </a:lnSpc>
            </a:pPr>
            <a:r>
              <a:rPr lang="en-US" altLang="en-US" smtClean="0"/>
              <a:t>Cost</a:t>
            </a:r>
          </a:p>
          <a:p>
            <a:pPr eaLnBrk="1" hangingPunct="1">
              <a:lnSpc>
                <a:spcPct val="90000"/>
              </a:lnSpc>
            </a:pPr>
            <a:r>
              <a:rPr lang="en-US" altLang="en-US" smtClean="0"/>
              <a:t>Once done, extra expense to change</a:t>
            </a:r>
          </a:p>
        </p:txBody>
      </p:sp>
    </p:spTree>
    <p:extLst>
      <p:ext uri="{BB962C8B-B14F-4D97-AF65-F5344CB8AC3E}">
        <p14:creationId xmlns:p14="http://schemas.microsoft.com/office/powerpoint/2010/main" val="4190684061"/>
      </p:ext>
    </p:extLst>
  </p:cSld>
  <p:clrMapOvr>
    <a:masterClrMapping/>
  </p:clrMapOvr>
  <p:timing>
    <p:tnLst>
      <p:par>
        <p:cTn id="1" dur="indefinite" restart="never" nodeType="tmRoot"/>
      </p:par>
    </p:tn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3650" name="Picture 2" descr="sample_post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457200"/>
            <a:ext cx="3581400" cy="254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3651" name="Picture 3" descr="ND11_SFO_Pos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685800"/>
            <a:ext cx="38100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3652" name="Picture 4" descr="poster_wcbp99_thum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3810000"/>
            <a:ext cx="3733800" cy="268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3653" name="Picture 5" descr="meso-carbon_96dpi"/>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3276600"/>
            <a:ext cx="3657600" cy="283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676818"/>
      </p:ext>
    </p:extLst>
  </p:cSld>
  <p:clrMapOvr>
    <a:masterClrMapping/>
  </p:clrMapOvr>
  <p:timing>
    <p:tnLst>
      <p:par>
        <p:cTn id="1" dur="indefinite" restart="never" nodeType="tmRoot"/>
      </p:par>
    </p:tn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ChangeArrowheads="1"/>
          </p:cNvSpPr>
          <p:nvPr>
            <p:ph type="title"/>
          </p:nvPr>
        </p:nvSpPr>
        <p:spPr/>
        <p:txBody>
          <a:bodyPr/>
          <a:lstStyle/>
          <a:p>
            <a:pPr eaLnBrk="1" hangingPunct="1"/>
            <a:r>
              <a:rPr lang="en-US" altLang="en-US" smtClean="0"/>
              <a:t>Manual Layout and Printing</a:t>
            </a:r>
          </a:p>
        </p:txBody>
      </p:sp>
      <p:sp>
        <p:nvSpPr>
          <p:cNvPr id="284675" name="Rectangle 3"/>
          <p:cNvSpPr>
            <a:spLocks noGrp="1" noChangeArrowheads="1"/>
          </p:cNvSpPr>
          <p:nvPr>
            <p:ph type="body" idx="1"/>
          </p:nvPr>
        </p:nvSpPr>
        <p:spPr/>
        <p:txBody>
          <a:bodyPr/>
          <a:lstStyle/>
          <a:p>
            <a:pPr eaLnBrk="1" hangingPunct="1">
              <a:lnSpc>
                <a:spcPct val="90000"/>
              </a:lnSpc>
            </a:pPr>
            <a:r>
              <a:rPr lang="en-US" altLang="en-US" smtClean="0"/>
              <a:t>Print font and weight</a:t>
            </a:r>
          </a:p>
          <a:p>
            <a:pPr eaLnBrk="1" hangingPunct="1">
              <a:lnSpc>
                <a:spcPct val="90000"/>
              </a:lnSpc>
            </a:pPr>
            <a:r>
              <a:rPr lang="en-US" altLang="en-US" smtClean="0"/>
              <a:t>Title, authors and affiliations on a banner</a:t>
            </a:r>
          </a:p>
          <a:p>
            <a:pPr eaLnBrk="1" hangingPunct="1">
              <a:lnSpc>
                <a:spcPct val="90000"/>
              </a:lnSpc>
            </a:pPr>
            <a:r>
              <a:rPr lang="en-US" altLang="en-US" smtClean="0"/>
              <a:t>Print each section on good paper</a:t>
            </a:r>
          </a:p>
          <a:p>
            <a:pPr eaLnBrk="1" hangingPunct="1">
              <a:lnSpc>
                <a:spcPct val="90000"/>
              </a:lnSpc>
            </a:pPr>
            <a:r>
              <a:rPr lang="en-US" altLang="en-US" smtClean="0"/>
              <a:t>Clear tables and illustrations</a:t>
            </a:r>
          </a:p>
          <a:p>
            <a:pPr eaLnBrk="1" hangingPunct="1">
              <a:lnSpc>
                <a:spcPct val="90000"/>
              </a:lnSpc>
            </a:pPr>
            <a:r>
              <a:rPr lang="en-US" altLang="en-US" smtClean="0"/>
              <a:t>Mount on posterboard</a:t>
            </a:r>
          </a:p>
          <a:p>
            <a:pPr eaLnBrk="1" hangingPunct="1">
              <a:lnSpc>
                <a:spcPct val="90000"/>
              </a:lnSpc>
            </a:pPr>
            <a:r>
              <a:rPr lang="en-US" altLang="en-US" smtClean="0"/>
              <a:t>Arrange in 3-4 columns</a:t>
            </a:r>
          </a:p>
          <a:p>
            <a:pPr eaLnBrk="1" hangingPunct="1">
              <a:lnSpc>
                <a:spcPct val="90000"/>
              </a:lnSpc>
            </a:pPr>
            <a:r>
              <a:rPr lang="en-US" altLang="en-US" smtClean="0"/>
              <a:t>Incorporate blank space</a:t>
            </a:r>
          </a:p>
          <a:p>
            <a:pPr eaLnBrk="1" hangingPunct="1">
              <a:lnSpc>
                <a:spcPct val="90000"/>
              </a:lnSpc>
            </a:pPr>
            <a:r>
              <a:rPr lang="en-US" altLang="en-US" smtClean="0"/>
              <a:t>Very labor/skill intensive</a:t>
            </a:r>
          </a:p>
        </p:txBody>
      </p:sp>
    </p:spTree>
    <p:extLst>
      <p:ext uri="{BB962C8B-B14F-4D97-AF65-F5344CB8AC3E}">
        <p14:creationId xmlns:p14="http://schemas.microsoft.com/office/powerpoint/2010/main" val="2425813454"/>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5698" name="Picture 2" descr="room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914400"/>
            <a:ext cx="7543800" cy="5062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4414296"/>
      </p:ext>
    </p:extLst>
  </p:cSld>
  <p:clrMapOvr>
    <a:masterClrMapping/>
  </p:clrMapOvr>
  <p:timing>
    <p:tnLst>
      <p:par>
        <p:cTn id="1" dur="indefinite" restart="never" nodeType="tmRoot"/>
      </p:par>
    </p:tn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2"/>
          <p:cNvSpPr>
            <a:spLocks noGrp="1" noChangeArrowheads="1"/>
          </p:cNvSpPr>
          <p:nvPr>
            <p:ph type="title"/>
          </p:nvPr>
        </p:nvSpPr>
        <p:spPr/>
        <p:txBody>
          <a:bodyPr/>
          <a:lstStyle/>
          <a:p>
            <a:pPr eaLnBrk="1" hangingPunct="1"/>
            <a:r>
              <a:rPr lang="en-US" altLang="en-US" smtClean="0"/>
              <a:t>Layout Checklist</a:t>
            </a:r>
          </a:p>
        </p:txBody>
      </p:sp>
      <p:sp>
        <p:nvSpPr>
          <p:cNvPr id="286723" name="Rectangle 3"/>
          <p:cNvSpPr>
            <a:spLocks noGrp="1" noChangeArrowheads="1"/>
          </p:cNvSpPr>
          <p:nvPr>
            <p:ph type="body" sz="half" idx="1"/>
          </p:nvPr>
        </p:nvSpPr>
        <p:spPr>
          <a:xfrm>
            <a:off x="134938" y="2116138"/>
            <a:ext cx="4365625" cy="4135437"/>
          </a:xfrm>
        </p:spPr>
        <p:txBody>
          <a:bodyPr/>
          <a:lstStyle/>
          <a:p>
            <a:pPr eaLnBrk="1" hangingPunct="1">
              <a:lnSpc>
                <a:spcPct val="90000"/>
              </a:lnSpc>
            </a:pPr>
            <a:r>
              <a:rPr lang="en-US" altLang="en-US" smtClean="0"/>
              <a:t>Right size and shape for the display board</a:t>
            </a:r>
          </a:p>
          <a:p>
            <a:pPr eaLnBrk="1" hangingPunct="1">
              <a:lnSpc>
                <a:spcPct val="90000"/>
              </a:lnSpc>
            </a:pPr>
            <a:r>
              <a:rPr lang="en-US" altLang="en-US" smtClean="0"/>
              <a:t>Title easily seen in a crowded room</a:t>
            </a:r>
          </a:p>
          <a:p>
            <a:pPr eaLnBrk="1" hangingPunct="1">
              <a:lnSpc>
                <a:spcPct val="90000"/>
              </a:lnSpc>
            </a:pPr>
            <a:r>
              <a:rPr lang="en-US" altLang="en-US" smtClean="0"/>
              <a:t>Authors and their affiliations clearly visible</a:t>
            </a:r>
          </a:p>
          <a:p>
            <a:pPr eaLnBrk="1" hangingPunct="1">
              <a:lnSpc>
                <a:spcPct val="90000"/>
              </a:lnSpc>
            </a:pPr>
            <a:r>
              <a:rPr lang="en-US" altLang="en-US" smtClean="0"/>
              <a:t>Visual impact</a:t>
            </a:r>
          </a:p>
          <a:p>
            <a:pPr eaLnBrk="1" hangingPunct="1">
              <a:lnSpc>
                <a:spcPct val="90000"/>
              </a:lnSpc>
            </a:pPr>
            <a:r>
              <a:rPr lang="en-US" altLang="en-US" smtClean="0"/>
              <a:t>Pleasing to the eye</a:t>
            </a:r>
          </a:p>
        </p:txBody>
      </p:sp>
      <p:sp>
        <p:nvSpPr>
          <p:cNvPr id="286724" name="Rectangle 4"/>
          <p:cNvSpPr>
            <a:spLocks noGrp="1" noChangeArrowheads="1"/>
          </p:cNvSpPr>
          <p:nvPr>
            <p:ph type="body" sz="half" idx="2"/>
          </p:nvPr>
        </p:nvSpPr>
        <p:spPr>
          <a:xfrm>
            <a:off x="4665663" y="2116138"/>
            <a:ext cx="4365625" cy="4135437"/>
          </a:xfrm>
        </p:spPr>
        <p:txBody>
          <a:bodyPr/>
          <a:lstStyle/>
          <a:p>
            <a:pPr eaLnBrk="1" hangingPunct="1">
              <a:lnSpc>
                <a:spcPct val="90000"/>
              </a:lnSpc>
            </a:pPr>
            <a:r>
              <a:rPr lang="en-US" altLang="en-US" smtClean="0"/>
              <a:t>Clear visual central focus</a:t>
            </a:r>
          </a:p>
          <a:p>
            <a:pPr eaLnBrk="1" hangingPunct="1">
              <a:lnSpc>
                <a:spcPct val="90000"/>
              </a:lnSpc>
            </a:pPr>
            <a:r>
              <a:rPr lang="en-US" altLang="en-US" smtClean="0"/>
              <a:t>Text easy to read</a:t>
            </a:r>
          </a:p>
          <a:p>
            <a:pPr eaLnBrk="1" hangingPunct="1">
              <a:lnSpc>
                <a:spcPct val="90000"/>
              </a:lnSpc>
            </a:pPr>
            <a:r>
              <a:rPr lang="en-US" altLang="en-US" smtClean="0"/>
              <a:t>Easily navigated</a:t>
            </a:r>
          </a:p>
          <a:p>
            <a:pPr eaLnBrk="1" hangingPunct="1">
              <a:lnSpc>
                <a:spcPct val="90000"/>
              </a:lnSpc>
            </a:pPr>
            <a:r>
              <a:rPr lang="en-US" altLang="en-US" smtClean="0"/>
              <a:t>Scientific message clear and succinct</a:t>
            </a:r>
          </a:p>
          <a:p>
            <a:pPr eaLnBrk="1" hangingPunct="1">
              <a:lnSpc>
                <a:spcPct val="90000"/>
              </a:lnSpc>
            </a:pPr>
            <a:r>
              <a:rPr lang="en-US" altLang="en-US" smtClean="0"/>
              <a:t>Credible and professional</a:t>
            </a:r>
          </a:p>
          <a:p>
            <a:pPr eaLnBrk="1" hangingPunct="1">
              <a:lnSpc>
                <a:spcPct val="90000"/>
              </a:lnSpc>
            </a:pPr>
            <a:r>
              <a:rPr lang="en-US" altLang="en-US" smtClean="0"/>
              <a:t>See example at NCSU site</a:t>
            </a:r>
          </a:p>
        </p:txBody>
      </p:sp>
    </p:spTree>
    <p:extLst>
      <p:ext uri="{BB962C8B-B14F-4D97-AF65-F5344CB8AC3E}">
        <p14:creationId xmlns:p14="http://schemas.microsoft.com/office/powerpoint/2010/main" val="3561974137"/>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2"/>
          <p:cNvSpPr>
            <a:spLocks noGrp="1" noChangeArrowheads="1"/>
          </p:cNvSpPr>
          <p:nvPr>
            <p:ph type="title"/>
          </p:nvPr>
        </p:nvSpPr>
        <p:spPr/>
        <p:txBody>
          <a:bodyPr>
            <a:noAutofit/>
          </a:bodyPr>
          <a:lstStyle/>
          <a:p>
            <a:pPr eaLnBrk="1" hangingPunct="1"/>
            <a:r>
              <a:rPr lang="en-US" altLang="en-US" sz="2800" dirty="0" smtClean="0"/>
              <a:t>Practical Aspects of Manual Poster Construction</a:t>
            </a:r>
          </a:p>
        </p:txBody>
      </p:sp>
      <p:sp>
        <p:nvSpPr>
          <p:cNvPr id="287747" name="Rectangle 3"/>
          <p:cNvSpPr>
            <a:spLocks noGrp="1" noChangeArrowheads="1"/>
          </p:cNvSpPr>
          <p:nvPr>
            <p:ph type="body" idx="1"/>
          </p:nvPr>
        </p:nvSpPr>
        <p:spPr/>
        <p:txBody>
          <a:bodyPr/>
          <a:lstStyle/>
          <a:p>
            <a:pPr eaLnBrk="1" hangingPunct="1">
              <a:buFont typeface="Wingdings" pitchFamily="2" charset="2"/>
              <a:buNone/>
            </a:pPr>
            <a:r>
              <a:rPr lang="en-US" altLang="en-US" smtClean="0"/>
              <a:t>Backing material</a:t>
            </a:r>
          </a:p>
          <a:p>
            <a:pPr eaLnBrk="1" hangingPunct="1"/>
            <a:r>
              <a:rPr lang="en-US" altLang="en-US" smtClean="0"/>
              <a:t>Usually cardboard</a:t>
            </a:r>
          </a:p>
          <a:p>
            <a:pPr eaLnBrk="1" hangingPunct="1"/>
            <a:r>
              <a:rPr lang="en-US" altLang="en-US" smtClean="0"/>
              <a:t>Choose colors carefully</a:t>
            </a:r>
          </a:p>
          <a:p>
            <a:pPr eaLnBrk="1" hangingPunct="1"/>
            <a:r>
              <a:rPr lang="en-US" altLang="en-US" smtClean="0"/>
              <a:t>Be sure cutting tools are sharp </a:t>
            </a:r>
          </a:p>
          <a:p>
            <a:pPr eaLnBrk="1" hangingPunct="1"/>
            <a:r>
              <a:rPr lang="en-US" altLang="en-US" smtClean="0"/>
              <a:t>Use a straight edge</a:t>
            </a:r>
          </a:p>
          <a:p>
            <a:pPr eaLnBrk="1" hangingPunct="1"/>
            <a:r>
              <a:rPr lang="en-US" altLang="en-US" smtClean="0"/>
              <a:t>Measure twice, cut once</a:t>
            </a:r>
          </a:p>
        </p:txBody>
      </p:sp>
    </p:spTree>
    <p:extLst>
      <p:ext uri="{BB962C8B-B14F-4D97-AF65-F5344CB8AC3E}">
        <p14:creationId xmlns:p14="http://schemas.microsoft.com/office/powerpoint/2010/main" val="3455635919"/>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2"/>
          <p:cNvSpPr>
            <a:spLocks noGrp="1" noChangeArrowheads="1"/>
          </p:cNvSpPr>
          <p:nvPr>
            <p:ph type="title"/>
          </p:nvPr>
        </p:nvSpPr>
        <p:spPr/>
        <p:txBody>
          <a:bodyPr>
            <a:noAutofit/>
          </a:bodyPr>
          <a:lstStyle/>
          <a:p>
            <a:pPr eaLnBrk="1" hangingPunct="1"/>
            <a:r>
              <a:rPr lang="en-US" altLang="en-US" sz="2800" dirty="0" smtClean="0"/>
              <a:t>Practical Aspects of Manual Poster Construction</a:t>
            </a:r>
          </a:p>
        </p:txBody>
      </p:sp>
      <p:sp>
        <p:nvSpPr>
          <p:cNvPr id="288771" name="Rectangle 3"/>
          <p:cNvSpPr>
            <a:spLocks noGrp="1" noChangeArrowheads="1"/>
          </p:cNvSpPr>
          <p:nvPr>
            <p:ph type="body" idx="1"/>
          </p:nvPr>
        </p:nvSpPr>
        <p:spPr/>
        <p:txBody>
          <a:bodyPr/>
          <a:lstStyle/>
          <a:p>
            <a:pPr eaLnBrk="1" hangingPunct="1">
              <a:lnSpc>
                <a:spcPct val="90000"/>
              </a:lnSpc>
              <a:buFont typeface="Wingdings" pitchFamily="2" charset="2"/>
              <a:buNone/>
            </a:pPr>
            <a:r>
              <a:rPr lang="en-US" altLang="en-US" smtClean="0"/>
              <a:t>Paper</a:t>
            </a:r>
          </a:p>
          <a:p>
            <a:pPr eaLnBrk="1" hangingPunct="1">
              <a:lnSpc>
                <a:spcPct val="90000"/>
              </a:lnSpc>
            </a:pPr>
            <a:r>
              <a:rPr lang="en-US" altLang="en-US" smtClean="0"/>
              <a:t>Use high quality heavy paper</a:t>
            </a:r>
          </a:p>
          <a:p>
            <a:pPr eaLnBrk="1" hangingPunct="1">
              <a:lnSpc>
                <a:spcPct val="90000"/>
              </a:lnSpc>
            </a:pPr>
            <a:r>
              <a:rPr lang="en-US" altLang="en-US" smtClean="0"/>
              <a:t>Marker paper is recommended, since inks do not bleed</a:t>
            </a:r>
          </a:p>
          <a:p>
            <a:pPr eaLnBrk="1" hangingPunct="1">
              <a:lnSpc>
                <a:spcPct val="90000"/>
              </a:lnSpc>
              <a:buFont typeface="Wingdings" pitchFamily="2" charset="2"/>
              <a:buNone/>
            </a:pPr>
            <a:r>
              <a:rPr lang="en-US" altLang="en-US" smtClean="0"/>
              <a:t>Drawing</a:t>
            </a:r>
          </a:p>
          <a:p>
            <a:pPr eaLnBrk="1" hangingPunct="1">
              <a:lnSpc>
                <a:spcPct val="90000"/>
              </a:lnSpc>
            </a:pPr>
            <a:r>
              <a:rPr lang="en-US" altLang="en-US" smtClean="0"/>
              <a:t>Use a computer </a:t>
            </a:r>
          </a:p>
          <a:p>
            <a:pPr eaLnBrk="1" hangingPunct="1">
              <a:lnSpc>
                <a:spcPct val="90000"/>
              </a:lnSpc>
            </a:pPr>
            <a:r>
              <a:rPr lang="en-US" altLang="en-US" smtClean="0"/>
              <a:t>Use a designer/artist</a:t>
            </a:r>
          </a:p>
          <a:p>
            <a:pPr eaLnBrk="1" hangingPunct="1">
              <a:lnSpc>
                <a:spcPct val="90000"/>
              </a:lnSpc>
            </a:pPr>
            <a:r>
              <a:rPr lang="en-US" altLang="en-US" smtClean="0"/>
              <a:t>Clean, professional drawings</a:t>
            </a:r>
          </a:p>
        </p:txBody>
      </p:sp>
    </p:spTree>
    <p:extLst>
      <p:ext uri="{BB962C8B-B14F-4D97-AF65-F5344CB8AC3E}">
        <p14:creationId xmlns:p14="http://schemas.microsoft.com/office/powerpoint/2010/main" val="2493909536"/>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2"/>
          <p:cNvSpPr>
            <a:spLocks noGrp="1" noChangeArrowheads="1"/>
          </p:cNvSpPr>
          <p:nvPr>
            <p:ph type="title"/>
          </p:nvPr>
        </p:nvSpPr>
        <p:spPr/>
        <p:txBody>
          <a:bodyPr>
            <a:noAutofit/>
          </a:bodyPr>
          <a:lstStyle/>
          <a:p>
            <a:pPr eaLnBrk="1" hangingPunct="1"/>
            <a:r>
              <a:rPr lang="en-US" altLang="en-US" sz="2800" dirty="0" smtClean="0"/>
              <a:t>Practical Aspects of Manual Poster Construction</a:t>
            </a:r>
          </a:p>
        </p:txBody>
      </p:sp>
      <p:sp>
        <p:nvSpPr>
          <p:cNvPr id="289795" name="Rectangle 3"/>
          <p:cNvSpPr>
            <a:spLocks noGrp="1" noChangeArrowheads="1"/>
          </p:cNvSpPr>
          <p:nvPr>
            <p:ph type="body" sz="half" idx="1"/>
          </p:nvPr>
        </p:nvSpPr>
        <p:spPr>
          <a:xfrm>
            <a:off x="134938" y="2116138"/>
            <a:ext cx="4365625" cy="4135437"/>
          </a:xfrm>
        </p:spPr>
        <p:txBody>
          <a:bodyPr>
            <a:normAutofit lnSpcReduction="10000"/>
          </a:bodyPr>
          <a:lstStyle/>
          <a:p>
            <a:pPr eaLnBrk="1" hangingPunct="1">
              <a:buFont typeface="Wingdings" pitchFamily="2" charset="2"/>
              <a:buNone/>
            </a:pPr>
            <a:r>
              <a:rPr lang="en-US" altLang="en-US" sz="2400" smtClean="0"/>
              <a:t>Adhesives</a:t>
            </a:r>
          </a:p>
          <a:p>
            <a:pPr eaLnBrk="1" hangingPunct="1"/>
            <a:r>
              <a:rPr lang="en-US" altLang="en-US" sz="2400" smtClean="0"/>
              <a:t>Double-sided tape</a:t>
            </a:r>
          </a:p>
          <a:p>
            <a:pPr lvl="1" eaLnBrk="1" hangingPunct="1"/>
            <a:r>
              <a:rPr lang="en-US" altLang="en-US" sz="2000" smtClean="0"/>
              <a:t>Useful for mounting photographs</a:t>
            </a:r>
          </a:p>
          <a:p>
            <a:pPr lvl="1" eaLnBrk="1" hangingPunct="1"/>
            <a:r>
              <a:rPr lang="en-US" altLang="en-US" sz="2000" smtClean="0"/>
              <a:t>May be a slight bleed-through on thin papers</a:t>
            </a:r>
          </a:p>
          <a:p>
            <a:pPr eaLnBrk="1" hangingPunct="1"/>
            <a:r>
              <a:rPr lang="en-US" altLang="en-US" sz="2400" smtClean="0"/>
              <a:t>Aerosol adhesives (i.e. 3M Photomount)</a:t>
            </a:r>
          </a:p>
          <a:p>
            <a:pPr lvl="1" eaLnBrk="1" hangingPunct="1"/>
            <a:r>
              <a:rPr lang="en-US" altLang="en-US" sz="2000" smtClean="0"/>
              <a:t>Read label for intended use</a:t>
            </a:r>
          </a:p>
          <a:p>
            <a:pPr lvl="1" eaLnBrk="1" hangingPunct="1"/>
            <a:r>
              <a:rPr lang="en-US" altLang="en-US" sz="2000" smtClean="0"/>
              <a:t>Easy to use</a:t>
            </a:r>
          </a:p>
          <a:p>
            <a:pPr lvl="1" eaLnBrk="1" hangingPunct="1"/>
            <a:r>
              <a:rPr lang="en-US" altLang="en-US" sz="2000" smtClean="0"/>
              <a:t>Won’t bleed through</a:t>
            </a:r>
          </a:p>
        </p:txBody>
      </p:sp>
      <p:sp>
        <p:nvSpPr>
          <p:cNvPr id="289796" name="Rectangle 4"/>
          <p:cNvSpPr>
            <a:spLocks noGrp="1" noChangeArrowheads="1"/>
          </p:cNvSpPr>
          <p:nvPr>
            <p:ph type="body" sz="half" idx="2"/>
          </p:nvPr>
        </p:nvSpPr>
        <p:spPr>
          <a:xfrm>
            <a:off x="4665663" y="2116138"/>
            <a:ext cx="4365625" cy="4135437"/>
          </a:xfrm>
        </p:spPr>
        <p:txBody>
          <a:bodyPr/>
          <a:lstStyle/>
          <a:p>
            <a:pPr eaLnBrk="1" hangingPunct="1"/>
            <a:r>
              <a:rPr lang="en-US" altLang="en-US" sz="2400" smtClean="0"/>
              <a:t>Rubber cement</a:t>
            </a:r>
          </a:p>
          <a:p>
            <a:pPr lvl="1" eaLnBrk="1" hangingPunct="1"/>
            <a:r>
              <a:rPr lang="en-US" altLang="en-US" sz="2000" smtClean="0"/>
              <a:t>Leaves blobs</a:t>
            </a:r>
          </a:p>
          <a:p>
            <a:pPr lvl="1" eaLnBrk="1" hangingPunct="1"/>
            <a:r>
              <a:rPr lang="en-US" altLang="en-US" sz="2000" smtClean="0"/>
              <a:t>Bleed through</a:t>
            </a:r>
          </a:p>
          <a:p>
            <a:pPr eaLnBrk="1" hangingPunct="1"/>
            <a:r>
              <a:rPr lang="en-US" altLang="en-US" sz="2400" smtClean="0"/>
              <a:t>Glue pens and sticks</a:t>
            </a:r>
          </a:p>
          <a:p>
            <a:pPr lvl="1" eaLnBrk="1" hangingPunct="1"/>
            <a:r>
              <a:rPr lang="en-US" altLang="en-US" sz="2000" smtClean="0"/>
              <a:t>Easy to use</a:t>
            </a:r>
          </a:p>
          <a:p>
            <a:pPr lvl="1" eaLnBrk="1" hangingPunct="1"/>
            <a:r>
              <a:rPr lang="en-US" altLang="en-US" sz="2000" smtClean="0"/>
              <a:t>Fast adhesion</a:t>
            </a:r>
          </a:p>
          <a:p>
            <a:pPr lvl="1" eaLnBrk="1" hangingPunct="1"/>
            <a:r>
              <a:rPr lang="en-US" altLang="en-US" sz="2000" smtClean="0"/>
              <a:t>Bleed-through varies</a:t>
            </a:r>
          </a:p>
        </p:txBody>
      </p:sp>
    </p:spTree>
    <p:extLst>
      <p:ext uri="{BB962C8B-B14F-4D97-AF65-F5344CB8AC3E}">
        <p14:creationId xmlns:p14="http://schemas.microsoft.com/office/powerpoint/2010/main" val="217768553"/>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2"/>
          <p:cNvSpPr>
            <a:spLocks noGrp="1" noChangeArrowheads="1"/>
          </p:cNvSpPr>
          <p:nvPr>
            <p:ph type="title"/>
          </p:nvPr>
        </p:nvSpPr>
        <p:spPr>
          <a:xfrm>
            <a:off x="134938" y="152400"/>
            <a:ext cx="8885237" cy="762000"/>
          </a:xfrm>
        </p:spPr>
        <p:txBody>
          <a:bodyPr/>
          <a:lstStyle/>
          <a:p>
            <a:pPr eaLnBrk="1" hangingPunct="1"/>
            <a:r>
              <a:rPr lang="en-US" altLang="en-US" dirty="0" smtClean="0"/>
              <a:t>Poster Transportation</a:t>
            </a:r>
          </a:p>
        </p:txBody>
      </p:sp>
      <p:sp>
        <p:nvSpPr>
          <p:cNvPr id="290819" name="Rectangle 3"/>
          <p:cNvSpPr>
            <a:spLocks noGrp="1" noChangeArrowheads="1"/>
          </p:cNvSpPr>
          <p:nvPr>
            <p:ph type="body" sz="half" idx="1"/>
          </p:nvPr>
        </p:nvSpPr>
        <p:spPr>
          <a:xfrm>
            <a:off x="134938" y="2116138"/>
            <a:ext cx="4365625" cy="4135437"/>
          </a:xfrm>
        </p:spPr>
        <p:txBody>
          <a:bodyPr>
            <a:normAutofit lnSpcReduction="10000"/>
          </a:bodyPr>
          <a:lstStyle/>
          <a:p>
            <a:pPr eaLnBrk="1" hangingPunct="1">
              <a:lnSpc>
                <a:spcPct val="90000"/>
              </a:lnSpc>
            </a:pPr>
            <a:r>
              <a:rPr lang="en-US" altLang="en-US" sz="2800" smtClean="0"/>
              <a:t>Computer generated posters are rolled, placed in a tube</a:t>
            </a:r>
          </a:p>
          <a:p>
            <a:pPr eaLnBrk="1" hangingPunct="1">
              <a:lnSpc>
                <a:spcPct val="90000"/>
              </a:lnSpc>
            </a:pPr>
            <a:r>
              <a:rPr lang="en-US" altLang="en-US" sz="2800" smtClean="0"/>
              <a:t>When on individual cardboard backing sheets, poster is carried in a portfolio</a:t>
            </a:r>
          </a:p>
          <a:p>
            <a:pPr eaLnBrk="1" hangingPunct="1">
              <a:lnSpc>
                <a:spcPct val="90000"/>
              </a:lnSpc>
            </a:pPr>
            <a:r>
              <a:rPr lang="en-US" altLang="en-US" sz="2800" smtClean="0"/>
              <a:t>Do not fold</a:t>
            </a:r>
          </a:p>
          <a:p>
            <a:pPr eaLnBrk="1" hangingPunct="1">
              <a:lnSpc>
                <a:spcPct val="90000"/>
              </a:lnSpc>
            </a:pPr>
            <a:r>
              <a:rPr lang="en-US" altLang="en-US" sz="2800" smtClean="0"/>
              <a:t>Best if you can use overhead bin</a:t>
            </a:r>
          </a:p>
        </p:txBody>
      </p:sp>
      <p:pic>
        <p:nvPicPr>
          <p:cNvPr id="290820" name="Picture 4" descr="exec4%20009"/>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943475" y="2116138"/>
            <a:ext cx="3808413" cy="4135437"/>
          </a:xfrm>
        </p:spPr>
      </p:pic>
    </p:spTree>
    <p:extLst>
      <p:ext uri="{BB962C8B-B14F-4D97-AF65-F5344CB8AC3E}">
        <p14:creationId xmlns:p14="http://schemas.microsoft.com/office/powerpoint/2010/main" val="1809973519"/>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2"/>
          <p:cNvSpPr>
            <a:spLocks noGrp="1" noChangeArrowheads="1"/>
          </p:cNvSpPr>
          <p:nvPr>
            <p:ph type="title"/>
          </p:nvPr>
        </p:nvSpPr>
        <p:spPr/>
        <p:txBody>
          <a:bodyPr/>
          <a:lstStyle/>
          <a:p>
            <a:pPr eaLnBrk="1" hangingPunct="1"/>
            <a:r>
              <a:rPr lang="en-US" altLang="en-US" smtClean="0"/>
              <a:t>Poster Assembly</a:t>
            </a:r>
          </a:p>
        </p:txBody>
      </p:sp>
      <p:sp>
        <p:nvSpPr>
          <p:cNvPr id="291843" name="Rectangle 3"/>
          <p:cNvSpPr>
            <a:spLocks noGrp="1" noChangeArrowheads="1"/>
          </p:cNvSpPr>
          <p:nvPr>
            <p:ph type="body" sz="half" idx="1"/>
          </p:nvPr>
        </p:nvSpPr>
        <p:spPr>
          <a:xfrm>
            <a:off x="134938" y="2116138"/>
            <a:ext cx="4365625" cy="4135437"/>
          </a:xfrm>
        </p:spPr>
        <p:txBody>
          <a:bodyPr/>
          <a:lstStyle/>
          <a:p>
            <a:pPr eaLnBrk="1" hangingPunct="1"/>
            <a:r>
              <a:rPr lang="en-US" altLang="en-US" sz="2400" smtClean="0"/>
              <a:t>Arrive early</a:t>
            </a:r>
          </a:p>
          <a:p>
            <a:pPr eaLnBrk="1" hangingPunct="1"/>
            <a:r>
              <a:rPr lang="en-US" altLang="en-US" sz="2400" smtClean="0"/>
              <a:t>Align rows and columns precisely</a:t>
            </a:r>
          </a:p>
          <a:p>
            <a:pPr eaLnBrk="1" hangingPunct="1"/>
            <a:r>
              <a:rPr lang="en-US" altLang="en-US" sz="2400" smtClean="0"/>
              <a:t>Align components vertically and horizontally</a:t>
            </a:r>
          </a:p>
          <a:p>
            <a:pPr eaLnBrk="1" hangingPunct="1"/>
            <a:r>
              <a:rPr lang="en-US" altLang="en-US" sz="2400" smtClean="0"/>
              <a:t>Assure spaces between components are equal</a:t>
            </a:r>
          </a:p>
          <a:p>
            <a:pPr eaLnBrk="1" hangingPunct="1"/>
            <a:r>
              <a:rPr lang="en-US" altLang="en-US" sz="2400" smtClean="0"/>
              <a:t>Firmly attach components to the display board</a:t>
            </a:r>
          </a:p>
        </p:txBody>
      </p:sp>
      <p:sp>
        <p:nvSpPr>
          <p:cNvPr id="291844" name="Rectangle 4"/>
          <p:cNvSpPr>
            <a:spLocks noGrp="1" noChangeArrowheads="1"/>
          </p:cNvSpPr>
          <p:nvPr>
            <p:ph type="body" sz="half" idx="2"/>
          </p:nvPr>
        </p:nvSpPr>
        <p:spPr>
          <a:xfrm>
            <a:off x="4665663" y="2116138"/>
            <a:ext cx="4365625" cy="4135437"/>
          </a:xfrm>
        </p:spPr>
        <p:txBody>
          <a:bodyPr/>
          <a:lstStyle/>
          <a:p>
            <a:pPr eaLnBrk="1" hangingPunct="1"/>
            <a:r>
              <a:rPr lang="en-US" altLang="en-US" sz="2400" smtClean="0"/>
              <a:t>Title is high on the board</a:t>
            </a:r>
          </a:p>
          <a:p>
            <a:pPr eaLnBrk="1" hangingPunct="1"/>
            <a:r>
              <a:rPr lang="en-US" altLang="en-US" sz="2400" smtClean="0"/>
              <a:t>Main body is between eye and waist height</a:t>
            </a:r>
          </a:p>
          <a:p>
            <a:pPr eaLnBrk="1" hangingPunct="1"/>
            <a:r>
              <a:rPr lang="en-US" altLang="en-US" sz="2400" smtClean="0"/>
              <a:t>Borders are equal on the display board</a:t>
            </a:r>
          </a:p>
          <a:p>
            <a:pPr eaLnBrk="1" hangingPunct="1"/>
            <a:r>
              <a:rPr lang="en-US" altLang="en-US" sz="2400" smtClean="0"/>
              <a:t>Bring a tape measure, ruler, and right angled triangle</a:t>
            </a:r>
          </a:p>
          <a:p>
            <a:pPr eaLnBrk="1" hangingPunct="1"/>
            <a:r>
              <a:rPr lang="en-US" altLang="en-US" sz="2400" smtClean="0"/>
              <a:t>Already done if a one-piece poster</a:t>
            </a:r>
          </a:p>
        </p:txBody>
      </p:sp>
    </p:spTree>
    <p:extLst>
      <p:ext uri="{BB962C8B-B14F-4D97-AF65-F5344CB8AC3E}">
        <p14:creationId xmlns:p14="http://schemas.microsoft.com/office/powerpoint/2010/main" val="2242190314"/>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2866" name="Picture 2" descr="poster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366713"/>
            <a:ext cx="7467600" cy="612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7444114"/>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2"/>
          <p:cNvSpPr>
            <a:spLocks noGrp="1" noChangeArrowheads="1"/>
          </p:cNvSpPr>
          <p:nvPr>
            <p:ph type="title"/>
          </p:nvPr>
        </p:nvSpPr>
        <p:spPr/>
        <p:txBody>
          <a:bodyPr/>
          <a:lstStyle/>
          <a:p>
            <a:pPr eaLnBrk="1" hangingPunct="1"/>
            <a:r>
              <a:rPr lang="en-US" altLang="en-US" smtClean="0"/>
              <a:t>Poster Presentation/Repair Kit</a:t>
            </a:r>
          </a:p>
        </p:txBody>
      </p:sp>
      <p:sp>
        <p:nvSpPr>
          <p:cNvPr id="293891" name="Rectangle 3"/>
          <p:cNvSpPr>
            <a:spLocks noGrp="1" noChangeArrowheads="1"/>
          </p:cNvSpPr>
          <p:nvPr>
            <p:ph type="body" sz="half" idx="1"/>
          </p:nvPr>
        </p:nvSpPr>
        <p:spPr>
          <a:xfrm>
            <a:off x="134938" y="2116138"/>
            <a:ext cx="4365625" cy="4135437"/>
          </a:xfrm>
        </p:spPr>
        <p:txBody>
          <a:bodyPr/>
          <a:lstStyle/>
          <a:p>
            <a:pPr eaLnBrk="1" hangingPunct="1"/>
            <a:r>
              <a:rPr lang="en-US" altLang="en-US" smtClean="0"/>
              <a:t>Mounting pins</a:t>
            </a:r>
          </a:p>
          <a:p>
            <a:pPr eaLnBrk="1" hangingPunct="1"/>
            <a:r>
              <a:rPr lang="en-US" altLang="en-US" smtClean="0"/>
              <a:t>Spray or putty adhesive</a:t>
            </a:r>
          </a:p>
          <a:p>
            <a:pPr eaLnBrk="1" hangingPunct="1"/>
            <a:r>
              <a:rPr lang="en-US" altLang="en-US" smtClean="0"/>
              <a:t>Velcro tape</a:t>
            </a:r>
          </a:p>
          <a:p>
            <a:pPr eaLnBrk="1" hangingPunct="1"/>
            <a:r>
              <a:rPr lang="en-US" altLang="en-US" smtClean="0"/>
              <a:t>Markers</a:t>
            </a:r>
          </a:p>
          <a:p>
            <a:pPr eaLnBrk="1" hangingPunct="1"/>
            <a:r>
              <a:rPr lang="en-US" altLang="en-US" smtClean="0"/>
              <a:t>Business cards</a:t>
            </a:r>
          </a:p>
          <a:p>
            <a:pPr eaLnBrk="1" hangingPunct="1"/>
            <a:r>
              <a:rPr lang="en-US" altLang="en-US" smtClean="0"/>
              <a:t>Supplementary information sheets</a:t>
            </a:r>
          </a:p>
        </p:txBody>
      </p:sp>
      <p:sp>
        <p:nvSpPr>
          <p:cNvPr id="293892" name="Rectangle 4"/>
          <p:cNvSpPr>
            <a:spLocks noGrp="1" noChangeArrowheads="1"/>
          </p:cNvSpPr>
          <p:nvPr>
            <p:ph type="body" sz="half" idx="2"/>
          </p:nvPr>
        </p:nvSpPr>
        <p:spPr>
          <a:xfrm>
            <a:off x="4665663" y="2116138"/>
            <a:ext cx="4365625" cy="4135437"/>
          </a:xfrm>
        </p:spPr>
        <p:txBody>
          <a:bodyPr/>
          <a:lstStyle/>
          <a:p>
            <a:pPr eaLnBrk="1" hangingPunct="1"/>
            <a:r>
              <a:rPr lang="en-US" altLang="en-US" smtClean="0"/>
              <a:t>Miniature poster copies</a:t>
            </a:r>
          </a:p>
          <a:p>
            <a:pPr eaLnBrk="1" hangingPunct="1"/>
            <a:r>
              <a:rPr lang="en-US" altLang="en-US" smtClean="0"/>
              <a:t>Correction fluid</a:t>
            </a:r>
          </a:p>
          <a:p>
            <a:pPr eaLnBrk="1" hangingPunct="1"/>
            <a:r>
              <a:rPr lang="en-US" altLang="en-US" smtClean="0"/>
              <a:t>Scissors</a:t>
            </a:r>
          </a:p>
          <a:p>
            <a:pPr eaLnBrk="1" hangingPunct="1"/>
            <a:r>
              <a:rPr lang="en-US" altLang="en-US" smtClean="0"/>
              <a:t>Masking tape</a:t>
            </a:r>
          </a:p>
          <a:p>
            <a:pPr eaLnBrk="1" hangingPunct="1"/>
            <a:r>
              <a:rPr lang="en-US" altLang="en-US" smtClean="0"/>
              <a:t>Art knife</a:t>
            </a:r>
          </a:p>
        </p:txBody>
      </p:sp>
    </p:spTree>
    <p:extLst>
      <p:ext uri="{BB962C8B-B14F-4D97-AF65-F5344CB8AC3E}">
        <p14:creationId xmlns:p14="http://schemas.microsoft.com/office/powerpoint/2010/main" val="1752316710"/>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2"/>
          <p:cNvSpPr>
            <a:spLocks noGrp="1" noChangeArrowheads="1"/>
          </p:cNvSpPr>
          <p:nvPr>
            <p:ph type="title"/>
          </p:nvPr>
        </p:nvSpPr>
        <p:spPr/>
        <p:txBody>
          <a:bodyPr/>
          <a:lstStyle/>
          <a:p>
            <a:pPr eaLnBrk="1" hangingPunct="1"/>
            <a:r>
              <a:rPr lang="en-US" altLang="en-US" smtClean="0"/>
              <a:t>The Poster Presentation</a:t>
            </a:r>
          </a:p>
        </p:txBody>
      </p:sp>
      <p:sp>
        <p:nvSpPr>
          <p:cNvPr id="294915" name="Rectangle 3"/>
          <p:cNvSpPr>
            <a:spLocks noGrp="1" noChangeArrowheads="1"/>
          </p:cNvSpPr>
          <p:nvPr>
            <p:ph type="body" idx="1"/>
          </p:nvPr>
        </p:nvSpPr>
        <p:spPr/>
        <p:txBody>
          <a:bodyPr/>
          <a:lstStyle/>
          <a:p>
            <a:pPr eaLnBrk="1" hangingPunct="1"/>
            <a:r>
              <a:rPr lang="en-US" altLang="en-US" smtClean="0"/>
              <a:t>Organizations allow 2-5 minutes for presentation to an interest group</a:t>
            </a:r>
          </a:p>
          <a:p>
            <a:pPr eaLnBrk="1" hangingPunct="1"/>
            <a:r>
              <a:rPr lang="en-US" altLang="en-US" smtClean="0"/>
              <a:t>Individual presentations at the poster</a:t>
            </a:r>
          </a:p>
          <a:p>
            <a:pPr eaLnBrk="1" hangingPunct="1"/>
            <a:r>
              <a:rPr lang="en-US" altLang="en-US" smtClean="0"/>
              <a:t>Have a script and practice</a:t>
            </a:r>
          </a:p>
          <a:p>
            <a:pPr eaLnBrk="1" hangingPunct="1"/>
            <a:r>
              <a:rPr lang="en-US" altLang="en-US" smtClean="0"/>
              <a:t>Introduce yourself</a:t>
            </a:r>
          </a:p>
          <a:p>
            <a:pPr eaLnBrk="1" hangingPunct="1"/>
            <a:r>
              <a:rPr lang="en-US" altLang="en-US" smtClean="0"/>
              <a:t>Wear your name tag</a:t>
            </a:r>
          </a:p>
          <a:p>
            <a:pPr eaLnBrk="1" hangingPunct="1"/>
            <a:r>
              <a:rPr lang="en-US" altLang="en-US" smtClean="0"/>
              <a:t>Guide the viewer through the poster </a:t>
            </a:r>
          </a:p>
        </p:txBody>
      </p:sp>
    </p:spTree>
    <p:extLst>
      <p:ext uri="{BB962C8B-B14F-4D97-AF65-F5344CB8AC3E}">
        <p14:creationId xmlns:p14="http://schemas.microsoft.com/office/powerpoint/2010/main" val="1322360144"/>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2"/>
          <p:cNvSpPr>
            <a:spLocks noGrp="1" noChangeArrowheads="1"/>
          </p:cNvSpPr>
          <p:nvPr>
            <p:ph type="title"/>
          </p:nvPr>
        </p:nvSpPr>
        <p:spPr>
          <a:xfrm>
            <a:off x="134938" y="228600"/>
            <a:ext cx="8885237" cy="685800"/>
          </a:xfrm>
        </p:spPr>
        <p:txBody>
          <a:bodyPr/>
          <a:lstStyle/>
          <a:p>
            <a:pPr eaLnBrk="1" hangingPunct="1"/>
            <a:r>
              <a:rPr lang="en-US" altLang="en-US" dirty="0" smtClean="0"/>
              <a:t>The Poster Presentation</a:t>
            </a:r>
          </a:p>
        </p:txBody>
      </p:sp>
      <p:sp>
        <p:nvSpPr>
          <p:cNvPr id="295939" name="Rectangle 3"/>
          <p:cNvSpPr>
            <a:spLocks noGrp="1" noChangeArrowheads="1"/>
          </p:cNvSpPr>
          <p:nvPr>
            <p:ph type="body" sz="half" idx="1"/>
          </p:nvPr>
        </p:nvSpPr>
        <p:spPr>
          <a:xfrm>
            <a:off x="134938" y="2116138"/>
            <a:ext cx="4365625" cy="4135437"/>
          </a:xfrm>
        </p:spPr>
        <p:txBody>
          <a:bodyPr/>
          <a:lstStyle/>
          <a:p>
            <a:pPr eaLnBrk="1" hangingPunct="1"/>
            <a:r>
              <a:rPr lang="en-US" altLang="en-US" sz="2400" smtClean="0"/>
              <a:t>Present why the research was done</a:t>
            </a:r>
          </a:p>
          <a:p>
            <a:pPr eaLnBrk="1" hangingPunct="1"/>
            <a:r>
              <a:rPr lang="en-US" altLang="en-US" sz="2400" smtClean="0"/>
              <a:t>Present the most important points</a:t>
            </a:r>
          </a:p>
          <a:p>
            <a:pPr eaLnBrk="1" hangingPunct="1"/>
            <a:r>
              <a:rPr lang="en-US" altLang="en-US" sz="2400" smtClean="0"/>
              <a:t>Discuss ideas for future work</a:t>
            </a:r>
          </a:p>
          <a:p>
            <a:pPr eaLnBrk="1" hangingPunct="1"/>
            <a:r>
              <a:rPr lang="en-US" altLang="en-US" sz="2400" smtClean="0"/>
              <a:t>Address questions</a:t>
            </a:r>
          </a:p>
          <a:p>
            <a:pPr eaLnBrk="1" hangingPunct="1"/>
            <a:r>
              <a:rPr lang="en-US" altLang="en-US" sz="2400" smtClean="0"/>
              <a:t>Thank viewers for visiting</a:t>
            </a:r>
          </a:p>
          <a:p>
            <a:pPr eaLnBrk="1" hangingPunct="1"/>
            <a:r>
              <a:rPr lang="en-US" altLang="en-US" sz="2400" smtClean="0"/>
              <a:t>Offer a card or poster copy</a:t>
            </a:r>
          </a:p>
        </p:txBody>
      </p:sp>
      <p:pic>
        <p:nvPicPr>
          <p:cNvPr id="295940" name="Picture 4" descr="poster1"/>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65663" y="2671763"/>
            <a:ext cx="4365625" cy="3024187"/>
          </a:xfrm>
        </p:spPr>
      </p:pic>
    </p:spTree>
    <p:extLst>
      <p:ext uri="{BB962C8B-B14F-4D97-AF65-F5344CB8AC3E}">
        <p14:creationId xmlns:p14="http://schemas.microsoft.com/office/powerpoint/2010/main" val="2183581800"/>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2"/>
          <p:cNvSpPr>
            <a:spLocks noGrp="1" noChangeArrowheads="1"/>
          </p:cNvSpPr>
          <p:nvPr>
            <p:ph type="title"/>
          </p:nvPr>
        </p:nvSpPr>
        <p:spPr/>
        <p:txBody>
          <a:bodyPr/>
          <a:lstStyle/>
          <a:p>
            <a:pPr eaLnBrk="1" hangingPunct="1"/>
            <a:r>
              <a:rPr lang="en-US" altLang="en-US" smtClean="0"/>
              <a:t>Professional Image</a:t>
            </a:r>
          </a:p>
        </p:txBody>
      </p:sp>
      <p:sp>
        <p:nvSpPr>
          <p:cNvPr id="296963" name="Rectangle 3"/>
          <p:cNvSpPr>
            <a:spLocks noGrp="1" noChangeArrowheads="1"/>
          </p:cNvSpPr>
          <p:nvPr>
            <p:ph type="body" sz="half" idx="1"/>
          </p:nvPr>
        </p:nvSpPr>
        <p:spPr>
          <a:xfrm>
            <a:off x="134938" y="2116138"/>
            <a:ext cx="4365625" cy="4135437"/>
          </a:xfrm>
        </p:spPr>
        <p:txBody>
          <a:bodyPr/>
          <a:lstStyle/>
          <a:p>
            <a:pPr eaLnBrk="1" hangingPunct="1"/>
            <a:r>
              <a:rPr lang="en-US" altLang="en-US" sz="4000" smtClean="0"/>
              <a:t>Body language</a:t>
            </a:r>
          </a:p>
          <a:p>
            <a:pPr eaLnBrk="1" hangingPunct="1"/>
            <a:r>
              <a:rPr lang="en-US" altLang="en-US" sz="4000" smtClean="0"/>
              <a:t>Professional attire</a:t>
            </a:r>
          </a:p>
          <a:p>
            <a:pPr eaLnBrk="1" hangingPunct="1"/>
            <a:r>
              <a:rPr lang="en-US" altLang="en-US" sz="4000" smtClean="0"/>
              <a:t>Grooming</a:t>
            </a:r>
          </a:p>
          <a:p>
            <a:pPr eaLnBrk="1" hangingPunct="1"/>
            <a:r>
              <a:rPr lang="en-US" altLang="en-US" sz="4000" smtClean="0"/>
              <a:t>Eye contact</a:t>
            </a:r>
          </a:p>
        </p:txBody>
      </p:sp>
      <p:sp>
        <p:nvSpPr>
          <p:cNvPr id="296964" name="Rectangle 4"/>
          <p:cNvSpPr>
            <a:spLocks noGrp="1" noChangeArrowheads="1"/>
          </p:cNvSpPr>
          <p:nvPr>
            <p:ph type="body" sz="half" idx="2"/>
          </p:nvPr>
        </p:nvSpPr>
        <p:spPr>
          <a:xfrm>
            <a:off x="4665663" y="2116138"/>
            <a:ext cx="4365625" cy="4135437"/>
          </a:xfrm>
        </p:spPr>
        <p:txBody>
          <a:bodyPr/>
          <a:lstStyle/>
          <a:p>
            <a:pPr eaLnBrk="1" hangingPunct="1"/>
            <a:r>
              <a:rPr lang="en-US" altLang="en-US" sz="4000" smtClean="0"/>
              <a:t>Voice</a:t>
            </a:r>
          </a:p>
          <a:p>
            <a:pPr eaLnBrk="1" hangingPunct="1"/>
            <a:r>
              <a:rPr lang="en-US" altLang="en-US" sz="4000" smtClean="0"/>
              <a:t>Confidence	</a:t>
            </a:r>
          </a:p>
          <a:p>
            <a:pPr eaLnBrk="1" hangingPunct="1"/>
            <a:r>
              <a:rPr lang="en-US" altLang="en-US" sz="4000" smtClean="0"/>
              <a:t>Positive attitude</a:t>
            </a:r>
          </a:p>
          <a:p>
            <a:pPr eaLnBrk="1" hangingPunct="1"/>
            <a:r>
              <a:rPr lang="en-US" altLang="en-US" sz="4000" smtClean="0"/>
              <a:t>Stay with your poster</a:t>
            </a:r>
          </a:p>
        </p:txBody>
      </p:sp>
    </p:spTree>
    <p:extLst>
      <p:ext uri="{BB962C8B-B14F-4D97-AF65-F5344CB8AC3E}">
        <p14:creationId xmlns:p14="http://schemas.microsoft.com/office/powerpoint/2010/main" val="651466636"/>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2"/>
          <p:cNvSpPr>
            <a:spLocks noGrp="1" noChangeArrowheads="1"/>
          </p:cNvSpPr>
          <p:nvPr>
            <p:ph type="title"/>
          </p:nvPr>
        </p:nvSpPr>
        <p:spPr/>
        <p:txBody>
          <a:bodyPr/>
          <a:lstStyle/>
          <a:p>
            <a:pPr eaLnBrk="1" hangingPunct="1"/>
            <a:r>
              <a:rPr lang="en-US" altLang="en-US" smtClean="0"/>
              <a:t>Things to Avoid</a:t>
            </a:r>
          </a:p>
        </p:txBody>
      </p:sp>
      <p:sp>
        <p:nvSpPr>
          <p:cNvPr id="297987" name="Rectangle 3"/>
          <p:cNvSpPr>
            <a:spLocks noGrp="1" noChangeArrowheads="1"/>
          </p:cNvSpPr>
          <p:nvPr>
            <p:ph type="body" idx="1"/>
          </p:nvPr>
        </p:nvSpPr>
        <p:spPr/>
        <p:txBody>
          <a:bodyPr/>
          <a:lstStyle/>
          <a:p>
            <a:pPr eaLnBrk="1" hangingPunct="1">
              <a:lnSpc>
                <a:spcPct val="90000"/>
              </a:lnSpc>
            </a:pPr>
            <a:r>
              <a:rPr lang="en-US" altLang="en-US" smtClean="0"/>
              <a:t>Nervousness</a:t>
            </a:r>
          </a:p>
          <a:p>
            <a:pPr eaLnBrk="1" hangingPunct="1">
              <a:lnSpc>
                <a:spcPct val="90000"/>
              </a:lnSpc>
            </a:pPr>
            <a:r>
              <a:rPr lang="en-US" altLang="en-US" smtClean="0"/>
              <a:t>Fidgeting</a:t>
            </a:r>
          </a:p>
          <a:p>
            <a:pPr eaLnBrk="1" hangingPunct="1">
              <a:lnSpc>
                <a:spcPct val="90000"/>
              </a:lnSpc>
            </a:pPr>
            <a:r>
              <a:rPr lang="en-US" altLang="en-US" smtClean="0"/>
              <a:t>Loud clothing</a:t>
            </a:r>
          </a:p>
          <a:p>
            <a:pPr eaLnBrk="1" hangingPunct="1">
              <a:lnSpc>
                <a:spcPct val="90000"/>
              </a:lnSpc>
            </a:pPr>
            <a:r>
              <a:rPr lang="en-US" altLang="en-US" smtClean="0"/>
              <a:t>Distracting jewelry</a:t>
            </a:r>
          </a:p>
          <a:p>
            <a:pPr eaLnBrk="1" hangingPunct="1">
              <a:lnSpc>
                <a:spcPct val="90000"/>
              </a:lnSpc>
            </a:pPr>
            <a:r>
              <a:rPr lang="en-US" altLang="en-US" smtClean="0"/>
              <a:t>Chipped nail polish</a:t>
            </a:r>
          </a:p>
          <a:p>
            <a:pPr eaLnBrk="1" hangingPunct="1">
              <a:lnSpc>
                <a:spcPct val="90000"/>
              </a:lnSpc>
            </a:pPr>
            <a:r>
              <a:rPr lang="en-US" altLang="en-US" smtClean="0"/>
              <a:t>Overpowering cologne</a:t>
            </a:r>
          </a:p>
          <a:p>
            <a:pPr eaLnBrk="1" hangingPunct="1">
              <a:lnSpc>
                <a:spcPct val="90000"/>
              </a:lnSpc>
            </a:pPr>
            <a:r>
              <a:rPr lang="en-US" altLang="en-US" smtClean="0"/>
              <a:t>Chewing gum</a:t>
            </a:r>
          </a:p>
          <a:p>
            <a:pPr eaLnBrk="1" hangingPunct="1">
              <a:lnSpc>
                <a:spcPct val="90000"/>
              </a:lnSpc>
            </a:pPr>
            <a:r>
              <a:rPr lang="en-US" altLang="en-US" smtClean="0"/>
              <a:t>Poor posture</a:t>
            </a:r>
          </a:p>
        </p:txBody>
      </p:sp>
    </p:spTree>
    <p:extLst>
      <p:ext uri="{BB962C8B-B14F-4D97-AF65-F5344CB8AC3E}">
        <p14:creationId xmlns:p14="http://schemas.microsoft.com/office/powerpoint/2010/main" val="1683778631"/>
      </p:ext>
    </p:extLst>
  </p:cSld>
  <p:clrMapOvr>
    <a:masterClrMapping/>
  </p:clrMapOvr>
  <p:timing>
    <p:tnLst>
      <p:par>
        <p:cTn id="1" dur="indefinite" restart="never" nodeType="tmRoot"/>
      </p:par>
    </p:tn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9010" name="Picture 2" descr="post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944563"/>
            <a:ext cx="6324600" cy="5154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9011" name="Rectangle 3"/>
          <p:cNvSpPr>
            <a:spLocks noChangeArrowheads="1"/>
          </p:cNvSpPr>
          <p:nvPr/>
        </p:nvSpPr>
        <p:spPr bwMode="auto">
          <a:xfrm>
            <a:off x="1295400" y="1066800"/>
            <a:ext cx="2133600" cy="4953000"/>
          </a:xfrm>
          <a:prstGeom prst="rect">
            <a:avLst/>
          </a:prstGeom>
          <a:solidFill>
            <a:schemeClr val="accent1"/>
          </a:solidFill>
          <a:ln w="9525">
            <a:solidFill>
              <a:schemeClr val="tx1"/>
            </a:solidFill>
            <a:miter lim="800000"/>
            <a:headEnd/>
            <a:tailEnd/>
          </a:ln>
        </p:spPr>
        <p:txBody>
          <a:bodyPr wrap="none" anchor="ct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algn="ctr"/>
            <a:endParaRPr lang="en-US" altLang="en-US" sz="1800">
              <a:latin typeface="Arial" pitchFamily="34" charset="0"/>
            </a:endParaRPr>
          </a:p>
        </p:txBody>
      </p:sp>
      <p:pic>
        <p:nvPicPr>
          <p:cNvPr id="299012" name="Picture 4" descr="eric-punk-roc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990600"/>
            <a:ext cx="3124200" cy="501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4563762"/>
      </p:ext>
    </p:extLst>
  </p:cSld>
  <p:clrMapOvr>
    <a:masterClrMapping/>
  </p:clrMapOvr>
  <p:timing>
    <p:tnLst>
      <p:par>
        <p:cTn id="1" dur="indefinite" restart="never" nodeType="tmRoot"/>
      </p:par>
    </p:tn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2"/>
          <p:cNvSpPr>
            <a:spLocks noGrp="1" noChangeArrowheads="1"/>
          </p:cNvSpPr>
          <p:nvPr>
            <p:ph type="title"/>
          </p:nvPr>
        </p:nvSpPr>
        <p:spPr/>
        <p:txBody>
          <a:bodyPr/>
          <a:lstStyle/>
          <a:p>
            <a:pPr eaLnBrk="1" hangingPunct="1"/>
            <a:r>
              <a:rPr lang="en-US" altLang="en-US" smtClean="0"/>
              <a:t>Common Poster Mistakes</a:t>
            </a:r>
          </a:p>
        </p:txBody>
      </p:sp>
      <p:sp>
        <p:nvSpPr>
          <p:cNvPr id="300035" name="Rectangle 3"/>
          <p:cNvSpPr>
            <a:spLocks noGrp="1" noChangeArrowheads="1"/>
          </p:cNvSpPr>
          <p:nvPr>
            <p:ph type="body" sz="half" idx="1"/>
          </p:nvPr>
        </p:nvSpPr>
        <p:spPr>
          <a:xfrm>
            <a:off x="134938" y="2116138"/>
            <a:ext cx="4365625" cy="4135437"/>
          </a:xfrm>
        </p:spPr>
        <p:txBody>
          <a:bodyPr/>
          <a:lstStyle/>
          <a:p>
            <a:pPr eaLnBrk="1" hangingPunct="1">
              <a:lnSpc>
                <a:spcPct val="90000"/>
              </a:lnSpc>
            </a:pPr>
            <a:r>
              <a:rPr lang="en-US" altLang="en-US" smtClean="0"/>
              <a:t>Failure to allow enough time</a:t>
            </a:r>
          </a:p>
          <a:p>
            <a:pPr eaLnBrk="1" hangingPunct="1">
              <a:lnSpc>
                <a:spcPct val="90000"/>
              </a:lnSpc>
            </a:pPr>
            <a:r>
              <a:rPr lang="en-US" altLang="en-US" smtClean="0"/>
              <a:t>Title smaller/larger than necessary</a:t>
            </a:r>
          </a:p>
          <a:p>
            <a:pPr eaLnBrk="1" hangingPunct="1">
              <a:lnSpc>
                <a:spcPct val="90000"/>
              </a:lnSpc>
            </a:pPr>
            <a:r>
              <a:rPr lang="en-US" altLang="en-US" smtClean="0"/>
              <a:t>Poster overflows the space available</a:t>
            </a:r>
          </a:p>
          <a:p>
            <a:pPr eaLnBrk="1" hangingPunct="1">
              <a:lnSpc>
                <a:spcPct val="90000"/>
              </a:lnSpc>
            </a:pPr>
            <a:r>
              <a:rPr lang="en-US" altLang="en-US" smtClean="0"/>
              <a:t>Too much text</a:t>
            </a:r>
          </a:p>
          <a:p>
            <a:pPr eaLnBrk="1" hangingPunct="1">
              <a:lnSpc>
                <a:spcPct val="90000"/>
              </a:lnSpc>
            </a:pPr>
            <a:r>
              <a:rPr lang="en-US" altLang="en-US" smtClean="0"/>
              <a:t>Crowded elements</a:t>
            </a:r>
          </a:p>
          <a:p>
            <a:pPr eaLnBrk="1" hangingPunct="1">
              <a:lnSpc>
                <a:spcPct val="90000"/>
              </a:lnSpc>
            </a:pPr>
            <a:r>
              <a:rPr lang="en-US" altLang="en-US" smtClean="0"/>
              <a:t>Varying column lengths</a:t>
            </a:r>
          </a:p>
        </p:txBody>
      </p:sp>
      <p:sp>
        <p:nvSpPr>
          <p:cNvPr id="300036" name="Rectangle 4"/>
          <p:cNvSpPr>
            <a:spLocks noGrp="1" noChangeArrowheads="1"/>
          </p:cNvSpPr>
          <p:nvPr>
            <p:ph type="body" sz="half" idx="2"/>
          </p:nvPr>
        </p:nvSpPr>
        <p:spPr>
          <a:xfrm>
            <a:off x="4665663" y="2116138"/>
            <a:ext cx="4365625" cy="4135437"/>
          </a:xfrm>
        </p:spPr>
        <p:txBody>
          <a:bodyPr/>
          <a:lstStyle/>
          <a:p>
            <a:pPr eaLnBrk="1" hangingPunct="1">
              <a:lnSpc>
                <a:spcPct val="90000"/>
              </a:lnSpc>
            </a:pPr>
            <a:r>
              <a:rPr lang="en-US" altLang="en-US" smtClean="0"/>
              <a:t>Lack of unity of style</a:t>
            </a:r>
          </a:p>
          <a:p>
            <a:pPr eaLnBrk="1" hangingPunct="1">
              <a:lnSpc>
                <a:spcPct val="90000"/>
              </a:lnSpc>
            </a:pPr>
            <a:r>
              <a:rPr lang="en-US" altLang="en-US" smtClean="0"/>
              <a:t>Presentation too low on the poster board</a:t>
            </a:r>
          </a:p>
          <a:p>
            <a:pPr eaLnBrk="1" hangingPunct="1">
              <a:lnSpc>
                <a:spcPct val="90000"/>
              </a:lnSpc>
            </a:pPr>
            <a:r>
              <a:rPr lang="en-US" altLang="en-US" smtClean="0"/>
              <a:t>Clutter</a:t>
            </a:r>
          </a:p>
          <a:p>
            <a:pPr eaLnBrk="1" hangingPunct="1">
              <a:lnSpc>
                <a:spcPct val="90000"/>
              </a:lnSpc>
            </a:pPr>
            <a:r>
              <a:rPr lang="en-US" altLang="en-US" smtClean="0"/>
              <a:t>Text too small</a:t>
            </a:r>
          </a:p>
          <a:p>
            <a:pPr eaLnBrk="1" hangingPunct="1">
              <a:lnSpc>
                <a:spcPct val="90000"/>
              </a:lnSpc>
            </a:pPr>
            <a:r>
              <a:rPr lang="en-US" altLang="en-US" smtClean="0"/>
              <a:t>Overpowering use of background graphics</a:t>
            </a:r>
          </a:p>
          <a:p>
            <a:pPr eaLnBrk="1" hangingPunct="1">
              <a:lnSpc>
                <a:spcPct val="90000"/>
              </a:lnSpc>
            </a:pPr>
            <a:r>
              <a:rPr lang="en-US" altLang="en-US" smtClean="0"/>
              <a:t>Neglect</a:t>
            </a:r>
          </a:p>
        </p:txBody>
      </p:sp>
    </p:spTree>
    <p:extLst>
      <p:ext uri="{BB962C8B-B14F-4D97-AF65-F5344CB8AC3E}">
        <p14:creationId xmlns:p14="http://schemas.microsoft.com/office/powerpoint/2010/main" val="279316546"/>
      </p:ext>
    </p:extLst>
  </p:cSld>
  <p:clrMapOvr>
    <a:masterClrMapping/>
  </p:clrMapOvr>
  <p:timing>
    <p:tnLst>
      <p:par>
        <p:cTn id="1" dur="indefinite" restart="never" nodeType="tmRoot"/>
      </p:par>
    </p:tn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1058" name="Picture 2" descr="poor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0" y="785813"/>
            <a:ext cx="8801100" cy="528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9577335"/>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2082" name="Picture 2" descr="protes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1524000"/>
            <a:ext cx="4591050" cy="333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2083" name="Rectangle 3"/>
          <p:cNvSpPr>
            <a:spLocks noGrp="1" noChangeArrowheads="1"/>
          </p:cNvSpPr>
          <p:nvPr>
            <p:ph type="title"/>
          </p:nvPr>
        </p:nvSpPr>
        <p:spPr/>
        <p:txBody>
          <a:bodyPr/>
          <a:lstStyle/>
          <a:p>
            <a:pPr eaLnBrk="1" hangingPunct="1"/>
            <a:r>
              <a:rPr lang="en-US" altLang="en-US" smtClean="0"/>
              <a:t>Poster Evaluation</a:t>
            </a:r>
          </a:p>
        </p:txBody>
      </p:sp>
    </p:spTree>
    <p:extLst>
      <p:ext uri="{BB962C8B-B14F-4D97-AF65-F5344CB8AC3E}">
        <p14:creationId xmlns:p14="http://schemas.microsoft.com/office/powerpoint/2010/main" val="3798524809"/>
      </p:ext>
    </p:extLst>
  </p:cSld>
  <p:clrMapOvr>
    <a:masterClrMapping/>
  </p:clrMapOvr>
  <p:timing>
    <p:tnLst>
      <p:par>
        <p:cTn id="1" dur="indefinite" restart="never" nodeType="tmRoot"/>
      </p:par>
    </p:tnLst>
  </p:timing>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3106" name="Picture 2" descr="rare-plan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4963" y="1257300"/>
            <a:ext cx="5934075"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5013974"/>
      </p:ext>
    </p:extLst>
  </p:cSld>
  <p:clrMapOvr>
    <a:masterClrMapping/>
  </p:clrMapOvr>
  <p:timing>
    <p:tnLst>
      <p:par>
        <p:cTn id="1" dur="indefinite" restart="never" nodeType="tmRoot"/>
      </p:par>
    </p:tn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4130" name="Picture 2" descr="longlinePst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95500" y="1571625"/>
            <a:ext cx="4953000" cy="371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6985031"/>
      </p:ext>
    </p:extLst>
  </p:cSld>
  <p:clrMapOvr>
    <a:masterClrMapping/>
  </p:clrMapOvr>
  <p:timing>
    <p:tnLst>
      <p:par>
        <p:cTn id="1" dur="indefinite" restart="never" nodeType="tmRoot"/>
      </p:par>
    </p:tnLst>
  </p:timing>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5154" name="Picture 2" descr="Scientific%20Posters%202005%20(26)_lo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552450"/>
            <a:ext cx="7772400" cy="582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5155" name="Rectangle 3"/>
          <p:cNvSpPr>
            <a:spLocks noChangeArrowheads="1"/>
          </p:cNvSpPr>
          <p:nvPr/>
        </p:nvSpPr>
        <p:spPr bwMode="auto">
          <a:xfrm>
            <a:off x="3886200" y="1219200"/>
            <a:ext cx="1447800" cy="381000"/>
          </a:xfrm>
          <a:prstGeom prst="rect">
            <a:avLst/>
          </a:prstGeom>
          <a:solidFill>
            <a:schemeClr val="tx2"/>
          </a:solidFill>
          <a:ln w="9525">
            <a:solidFill>
              <a:schemeClr val="tx1"/>
            </a:solidFill>
            <a:miter lim="800000"/>
            <a:headEnd/>
            <a:tailEnd/>
          </a:ln>
        </p:spPr>
        <p:txBody>
          <a:bodyPr wrap="none" anchor="ct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eaLnBrk="1" hangingPunct="1"/>
            <a:endParaRPr lang="en-US" altLang="en-US"/>
          </a:p>
        </p:txBody>
      </p:sp>
      <p:sp>
        <p:nvSpPr>
          <p:cNvPr id="305156" name="Rectangle 4"/>
          <p:cNvSpPr>
            <a:spLocks noChangeArrowheads="1"/>
          </p:cNvSpPr>
          <p:nvPr/>
        </p:nvSpPr>
        <p:spPr bwMode="auto">
          <a:xfrm>
            <a:off x="6248400" y="5486400"/>
            <a:ext cx="1828800" cy="304800"/>
          </a:xfrm>
          <a:prstGeom prst="rect">
            <a:avLst/>
          </a:prstGeom>
          <a:solidFill>
            <a:schemeClr val="tx2"/>
          </a:solidFill>
          <a:ln w="9525">
            <a:solidFill>
              <a:schemeClr val="tx1"/>
            </a:solidFill>
            <a:miter lim="800000"/>
            <a:headEnd/>
            <a:tailEnd/>
          </a:ln>
        </p:spPr>
        <p:txBody>
          <a:bodyPr wrap="none" anchor="ct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eaLnBrk="1" hangingPunct="1"/>
            <a:endParaRPr lang="en-US" altLang="en-US"/>
          </a:p>
        </p:txBody>
      </p:sp>
    </p:spTree>
    <p:extLst>
      <p:ext uri="{BB962C8B-B14F-4D97-AF65-F5344CB8AC3E}">
        <p14:creationId xmlns:p14="http://schemas.microsoft.com/office/powerpoint/2010/main" val="2083780566"/>
      </p:ext>
    </p:extLst>
  </p:cSld>
  <p:clrMapOvr>
    <a:masterClrMapping/>
  </p:clrMapOvr>
  <p:timing>
    <p:tnLst>
      <p:par>
        <p:cTn id="1" dur="indefinite" restart="never" nodeType="tmRoot"/>
      </p:par>
    </p:tn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6178" name="Picture 2" descr="6%20Poster%20SI%20Pie%20Charts%20A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668338"/>
            <a:ext cx="7696200" cy="546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2067380"/>
      </p:ext>
    </p:extLst>
  </p:cSld>
  <p:clrMapOvr>
    <a:masterClrMapping/>
  </p:clrMapOvr>
  <p:timing>
    <p:tnLst>
      <p:par>
        <p:cTn id="1" dur="indefinite" restart="never" nodeType="tmRoot"/>
      </p:par>
    </p:tnLst>
  </p:timing>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2"/>
          <p:cNvSpPr>
            <a:spLocks noGrp="1" noChangeArrowheads="1"/>
          </p:cNvSpPr>
          <p:nvPr>
            <p:ph type="title"/>
          </p:nvPr>
        </p:nvSpPr>
        <p:spPr/>
        <p:txBody>
          <a:bodyPr/>
          <a:lstStyle/>
          <a:p>
            <a:pPr eaLnBrk="1" hangingPunct="1"/>
            <a:r>
              <a:rPr lang="en-US" altLang="en-US" smtClean="0"/>
              <a:t>Resources</a:t>
            </a:r>
          </a:p>
        </p:txBody>
      </p:sp>
      <p:sp>
        <p:nvSpPr>
          <p:cNvPr id="307203" name="Rectangle 3"/>
          <p:cNvSpPr>
            <a:spLocks noGrp="1" noChangeArrowheads="1"/>
          </p:cNvSpPr>
          <p:nvPr>
            <p:ph type="body" idx="1"/>
          </p:nvPr>
        </p:nvSpPr>
        <p:spPr/>
        <p:txBody>
          <a:bodyPr/>
          <a:lstStyle/>
          <a:p>
            <a:pPr eaLnBrk="1" hangingPunct="1"/>
            <a:r>
              <a:rPr lang="en-US" altLang="en-US" sz="2800" smtClean="0"/>
              <a:t>Poster printing:</a:t>
            </a:r>
            <a:endParaRPr lang="en-US" altLang="en-US" sz="2800" smtClean="0">
              <a:hlinkClick r:id="rId2"/>
            </a:endParaRPr>
          </a:p>
          <a:p>
            <a:pPr lvl="1" eaLnBrk="1" hangingPunct="1"/>
            <a:r>
              <a:rPr lang="en-US" altLang="en-US" sz="2400" smtClean="0">
                <a:hlinkClick r:id="rId2"/>
              </a:rPr>
              <a:t>http://www.sciencepresentations.com/index.html</a:t>
            </a:r>
            <a:endParaRPr lang="en-US" altLang="en-US" sz="2400" smtClean="0"/>
          </a:p>
          <a:p>
            <a:pPr lvl="1" eaLnBrk="1" hangingPunct="1"/>
            <a:r>
              <a:rPr lang="en-US" altLang="en-US" sz="2400" smtClean="0"/>
              <a:t>Your university or hospital’s instructional media center</a:t>
            </a:r>
            <a:endParaRPr lang="en-US" altLang="en-US" sz="2400" smtClean="0">
              <a:hlinkClick r:id=""/>
            </a:endParaRPr>
          </a:p>
          <a:p>
            <a:pPr lvl="1" eaLnBrk="1" hangingPunct="1"/>
            <a:r>
              <a:rPr lang="en-US" altLang="en-US" sz="2400" smtClean="0">
                <a:hlinkClick r:id=""/>
              </a:rPr>
              <a:t>http://www.largeformatposters.com/</a:t>
            </a:r>
            <a:endParaRPr lang="en-US" altLang="en-US" sz="2400" smtClean="0"/>
          </a:p>
          <a:p>
            <a:pPr eaLnBrk="1" hangingPunct="1"/>
            <a:r>
              <a:rPr lang="en-US" altLang="en-US" sz="2800" smtClean="0"/>
              <a:t>A company that gives you a Power Point template to cut and paste into, prints your poster, and ships it to you:</a:t>
            </a:r>
            <a:endParaRPr lang="en-US" altLang="en-US" sz="2800" smtClean="0">
              <a:hlinkClick r:id="rId3"/>
            </a:endParaRPr>
          </a:p>
          <a:p>
            <a:pPr lvl="1" eaLnBrk="1" hangingPunct="1"/>
            <a:r>
              <a:rPr lang="en-US" altLang="en-US" sz="2400" smtClean="0">
                <a:hlinkClick r:id="rId3"/>
              </a:rPr>
              <a:t>http://www.postersession.com/home.html</a:t>
            </a:r>
            <a:endParaRPr lang="en-US" altLang="en-US" sz="2400" smtClean="0"/>
          </a:p>
        </p:txBody>
      </p:sp>
    </p:spTree>
    <p:extLst>
      <p:ext uri="{BB962C8B-B14F-4D97-AF65-F5344CB8AC3E}">
        <p14:creationId xmlns:p14="http://schemas.microsoft.com/office/powerpoint/2010/main" val="4282132680"/>
      </p:ext>
    </p:extLst>
  </p:cSld>
  <p:clrMapOvr>
    <a:masterClrMapping/>
  </p:clrMapOvr>
  <p:timing>
    <p:tnLst>
      <p:par>
        <p:cTn id="1" dur="indefinite" restart="never" nodeType="tmRoot"/>
      </p:par>
    </p:tnLst>
  </p:timing>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2"/>
          <p:cNvSpPr>
            <a:spLocks noGrp="1" noChangeArrowheads="1"/>
          </p:cNvSpPr>
          <p:nvPr>
            <p:ph type="title"/>
          </p:nvPr>
        </p:nvSpPr>
        <p:spPr/>
        <p:txBody>
          <a:bodyPr/>
          <a:lstStyle/>
          <a:p>
            <a:pPr eaLnBrk="1" hangingPunct="1"/>
            <a:r>
              <a:rPr lang="en-US" altLang="en-US" smtClean="0"/>
              <a:t>Resources</a:t>
            </a:r>
          </a:p>
        </p:txBody>
      </p:sp>
      <p:sp>
        <p:nvSpPr>
          <p:cNvPr id="308227" name="Rectangle 3"/>
          <p:cNvSpPr>
            <a:spLocks noGrp="1" noChangeArrowheads="1"/>
          </p:cNvSpPr>
          <p:nvPr>
            <p:ph type="body" idx="1"/>
          </p:nvPr>
        </p:nvSpPr>
        <p:spPr/>
        <p:txBody>
          <a:bodyPr/>
          <a:lstStyle/>
          <a:p>
            <a:pPr eaLnBrk="1" hangingPunct="1"/>
            <a:r>
              <a:rPr lang="en-US" altLang="en-US" smtClean="0"/>
              <a:t>A poster how-to from North Carolina State University and Oregon State University:</a:t>
            </a:r>
            <a:endParaRPr lang="en-US" altLang="en-US" smtClean="0">
              <a:hlinkClick r:id=""/>
            </a:endParaRPr>
          </a:p>
          <a:p>
            <a:pPr lvl="1" eaLnBrk="1" hangingPunct="1"/>
            <a:r>
              <a:rPr lang="en-US" altLang="en-US" smtClean="0">
                <a:hlinkClick r:id=""/>
              </a:rPr>
              <a:t>http://www.ncsu.edu/project/posters/IndexStart.html</a:t>
            </a:r>
            <a:endParaRPr lang="en-US" altLang="en-US" smtClean="0"/>
          </a:p>
          <a:p>
            <a:pPr eaLnBrk="1" hangingPunct="1"/>
            <a:r>
              <a:rPr lang="en-US" altLang="en-US" smtClean="0"/>
              <a:t>A more humorous, but very good guide to postering:</a:t>
            </a:r>
            <a:endParaRPr lang="en-US" altLang="en-US" smtClean="0">
              <a:hlinkClick r:id=""/>
            </a:endParaRPr>
          </a:p>
          <a:p>
            <a:pPr lvl="1" eaLnBrk="1" hangingPunct="1"/>
            <a:r>
              <a:rPr lang="en-US" altLang="en-US" smtClean="0">
                <a:hlinkClick r:id=""/>
              </a:rPr>
              <a:t>http://www.swarthmore.edu/NatSci/cpurrin1/posteradvice.htm</a:t>
            </a:r>
            <a:endParaRPr lang="en-US" altLang="en-US" smtClean="0"/>
          </a:p>
        </p:txBody>
      </p:sp>
    </p:spTree>
    <p:extLst>
      <p:ext uri="{BB962C8B-B14F-4D97-AF65-F5344CB8AC3E}">
        <p14:creationId xmlns:p14="http://schemas.microsoft.com/office/powerpoint/2010/main" val="3224904573"/>
      </p:ext>
    </p:extLst>
  </p:cSld>
  <p:clrMapOvr>
    <a:masterClrMapping/>
  </p:clrMapOvr>
  <p:timing>
    <p:tnLst>
      <p:par>
        <p:cTn id="1" dur="indefinite" restart="never" nodeType="tmRoot"/>
      </p:par>
    </p:tn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2"/>
          <p:cNvSpPr>
            <a:spLocks noGrp="1" noChangeArrowheads="1"/>
          </p:cNvSpPr>
          <p:nvPr>
            <p:ph type="title"/>
          </p:nvPr>
        </p:nvSpPr>
        <p:spPr/>
        <p:txBody>
          <a:bodyPr/>
          <a:lstStyle/>
          <a:p>
            <a:pPr eaLnBrk="1" hangingPunct="1"/>
            <a:r>
              <a:rPr lang="en-US" altLang="en-US" smtClean="0"/>
              <a:t>Resources</a:t>
            </a:r>
          </a:p>
        </p:txBody>
      </p:sp>
      <p:sp>
        <p:nvSpPr>
          <p:cNvPr id="309251" name="Rectangle 3"/>
          <p:cNvSpPr>
            <a:spLocks noGrp="1" noChangeArrowheads="1"/>
          </p:cNvSpPr>
          <p:nvPr>
            <p:ph type="body" idx="1"/>
          </p:nvPr>
        </p:nvSpPr>
        <p:spPr/>
        <p:txBody>
          <a:bodyPr/>
          <a:lstStyle/>
          <a:p>
            <a:pPr eaLnBrk="1" hangingPunct="1"/>
            <a:r>
              <a:rPr lang="en-US" altLang="en-US" smtClean="0"/>
              <a:t>More postering information:</a:t>
            </a:r>
            <a:endParaRPr lang="en-US" altLang="en-US" smtClean="0">
              <a:hlinkClick r:id=""/>
            </a:endParaRPr>
          </a:p>
          <a:p>
            <a:pPr lvl="1" eaLnBrk="1" hangingPunct="1"/>
            <a:r>
              <a:rPr lang="en-US" altLang="en-US" smtClean="0">
                <a:hlinkClick r:id=""/>
              </a:rPr>
              <a:t>http://www.ce.umn.edu/~smith/supplements/poster/guide.htm</a:t>
            </a:r>
            <a:endParaRPr lang="en-US" altLang="en-US" smtClean="0"/>
          </a:p>
          <a:p>
            <a:pPr eaLnBrk="1" hangingPunct="1"/>
            <a:r>
              <a:rPr lang="en-US" altLang="en-US" smtClean="0"/>
              <a:t>An oft cited book on poster presentations and my outline for this presentation:</a:t>
            </a:r>
          </a:p>
          <a:p>
            <a:pPr lvl="1" eaLnBrk="1" hangingPunct="1">
              <a:buFont typeface="Wingdings" pitchFamily="2" charset="2"/>
              <a:buNone/>
            </a:pPr>
            <a:r>
              <a:rPr lang="en-US" altLang="en-US" smtClean="0"/>
              <a:t>   Gosling PJ. </a:t>
            </a:r>
            <a:r>
              <a:rPr lang="en-US" altLang="en-US" u="sng" smtClean="0"/>
              <a:t>Scientist’s guide to poster presentations</a:t>
            </a:r>
            <a:r>
              <a:rPr lang="en-US" altLang="en-US" smtClean="0"/>
              <a:t>.  New York: Kluwer Academic/Plenum Publishers, 1999.</a:t>
            </a:r>
          </a:p>
        </p:txBody>
      </p:sp>
    </p:spTree>
    <p:extLst>
      <p:ext uri="{BB962C8B-B14F-4D97-AF65-F5344CB8AC3E}">
        <p14:creationId xmlns:p14="http://schemas.microsoft.com/office/powerpoint/2010/main" val="4117581594"/>
      </p:ext>
    </p:extLst>
  </p:cSld>
  <p:clrMapOvr>
    <a:masterClrMapping/>
  </p:clrMapOvr>
  <p:timing>
    <p:tnLst>
      <p:par>
        <p:cTn id="1" dur="indefinite" restart="never" nodeType="tmRoot"/>
      </p:par>
    </p:tn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Interpreting the Literature</a:t>
            </a:r>
            <a:endParaRPr lang="en-US" dirty="0"/>
          </a:p>
        </p:txBody>
      </p:sp>
      <p:sp>
        <p:nvSpPr>
          <p:cNvPr id="3" name="Content Placeholder 2"/>
          <p:cNvSpPr>
            <a:spLocks noGrp="1"/>
          </p:cNvSpPr>
          <p:nvPr>
            <p:ph sz="quarter" idx="1"/>
          </p:nvPr>
        </p:nvSpPr>
        <p:spPr/>
        <p:txBody>
          <a:bodyPr/>
          <a:lstStyle/>
          <a:p>
            <a:r>
              <a:rPr lang="en-US" dirty="0" smtClean="0"/>
              <a:t>Process of integrating, synthesizing and summarizing information obtained from different sources into a recommendation for application in practice</a:t>
            </a:r>
          </a:p>
          <a:p>
            <a:r>
              <a:rPr lang="en-US" dirty="0" smtClean="0"/>
              <a:t>Integrative literature</a:t>
            </a:r>
          </a:p>
          <a:p>
            <a:pPr lvl="1"/>
            <a:r>
              <a:rPr lang="en-US" dirty="0" smtClean="0"/>
              <a:t>Systematic reviews, overviews, meta-analyses, practice guidelines, decision analyses, cost-effectiveness analyses</a:t>
            </a:r>
            <a:endParaRPr lang="en-US" dirty="0"/>
          </a:p>
        </p:txBody>
      </p:sp>
    </p:spTree>
    <p:extLst>
      <p:ext uri="{BB962C8B-B14F-4D97-AF65-F5344CB8AC3E}">
        <p14:creationId xmlns:p14="http://schemas.microsoft.com/office/powerpoint/2010/main" val="2261908763"/>
      </p:ext>
    </p:ext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Evaluating the Literature</a:t>
            </a:r>
            <a:endParaRPr lang="en-US" dirty="0"/>
          </a:p>
        </p:txBody>
      </p:sp>
      <p:sp>
        <p:nvSpPr>
          <p:cNvPr id="3" name="Content Placeholder 2"/>
          <p:cNvSpPr>
            <a:spLocks noGrp="1"/>
          </p:cNvSpPr>
          <p:nvPr>
            <p:ph sz="quarter" idx="1"/>
          </p:nvPr>
        </p:nvSpPr>
        <p:spPr/>
        <p:txBody>
          <a:bodyPr/>
          <a:lstStyle/>
          <a:p>
            <a:r>
              <a:rPr lang="en-US" dirty="0" smtClean="0"/>
              <a:t>What is the source (journal) of the article?</a:t>
            </a:r>
          </a:p>
          <a:p>
            <a:pPr lvl="1"/>
            <a:r>
              <a:rPr lang="en-US" dirty="0" smtClean="0"/>
              <a:t>Reputation</a:t>
            </a:r>
          </a:p>
          <a:p>
            <a:pPr lvl="1"/>
            <a:r>
              <a:rPr lang="en-US" dirty="0" smtClean="0"/>
              <a:t>citation rate/impact factor; RCJ 1.838</a:t>
            </a:r>
          </a:p>
          <a:p>
            <a:pPr lvl="2"/>
            <a:r>
              <a:rPr lang="en-US" dirty="0"/>
              <a:t>a measure reflecting the average number of citations to recent articles published in that </a:t>
            </a:r>
            <a:r>
              <a:rPr lang="en-US" b="1" dirty="0"/>
              <a:t>journal</a:t>
            </a:r>
            <a:r>
              <a:rPr lang="en-US" dirty="0" smtClean="0"/>
              <a:t>.</a:t>
            </a:r>
          </a:p>
          <a:p>
            <a:pPr lvl="1"/>
            <a:r>
              <a:rPr lang="en-US" dirty="0" smtClean="0"/>
              <a:t>AJRCCM: 13</a:t>
            </a:r>
          </a:p>
          <a:p>
            <a:r>
              <a:rPr lang="en-US" dirty="0" smtClean="0"/>
              <a:t>Was the publication peer reviewed?</a:t>
            </a:r>
          </a:p>
          <a:p>
            <a:pPr lvl="1"/>
            <a:r>
              <a:rPr lang="en-US" dirty="0" smtClean="0"/>
              <a:t>Almost all are that are in scientific journals</a:t>
            </a:r>
          </a:p>
          <a:p>
            <a:pPr lvl="1"/>
            <a:r>
              <a:rPr lang="en-US" dirty="0" smtClean="0"/>
              <a:t>Critical evaluation by someone familiar with the topic</a:t>
            </a:r>
          </a:p>
          <a:p>
            <a:pPr lvl="1"/>
            <a:r>
              <a:rPr lang="en-US" dirty="0" smtClean="0"/>
              <a:t>Confidence of soundness, validity, conclusions fit the findings</a:t>
            </a:r>
            <a:endParaRPr lang="en-US" dirty="0"/>
          </a:p>
        </p:txBody>
      </p:sp>
    </p:spTree>
    <p:extLst>
      <p:ext uri="{BB962C8B-B14F-4D97-AF65-F5344CB8AC3E}">
        <p14:creationId xmlns:p14="http://schemas.microsoft.com/office/powerpoint/2010/main" val="27961562"/>
      </p:ext>
    </p:extLst>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Evaluating the Literature</a:t>
            </a:r>
          </a:p>
        </p:txBody>
      </p:sp>
      <p:sp>
        <p:nvSpPr>
          <p:cNvPr id="3" name="Content Placeholder 2"/>
          <p:cNvSpPr>
            <a:spLocks noGrp="1"/>
          </p:cNvSpPr>
          <p:nvPr>
            <p:ph sz="quarter" idx="1"/>
          </p:nvPr>
        </p:nvSpPr>
        <p:spPr/>
        <p:txBody>
          <a:bodyPr/>
          <a:lstStyle/>
          <a:p>
            <a:r>
              <a:rPr lang="en-US" dirty="0" smtClean="0"/>
              <a:t>Who are the authors and what are their affiliations?</a:t>
            </a:r>
          </a:p>
          <a:p>
            <a:pPr lvl="1"/>
            <a:r>
              <a:rPr lang="en-US" dirty="0" smtClean="0"/>
              <a:t>Some authors are particularly well known in their area</a:t>
            </a:r>
          </a:p>
          <a:p>
            <a:pPr lvl="1"/>
            <a:r>
              <a:rPr lang="en-US" dirty="0" smtClean="0"/>
              <a:t>Some institutions are well-known for the authority of their research</a:t>
            </a:r>
          </a:p>
          <a:p>
            <a:r>
              <a:rPr lang="en-US" dirty="0" smtClean="0"/>
              <a:t>What/who is the main subject of the study?</a:t>
            </a:r>
          </a:p>
          <a:p>
            <a:pPr lvl="1"/>
            <a:r>
              <a:rPr lang="en-US" dirty="0" smtClean="0"/>
              <a:t>The problem investigated</a:t>
            </a:r>
          </a:p>
          <a:p>
            <a:r>
              <a:rPr lang="en-US" dirty="0" smtClean="0"/>
              <a:t>What problems were investigated?</a:t>
            </a:r>
          </a:p>
          <a:p>
            <a:r>
              <a:rPr lang="en-US" dirty="0" smtClean="0"/>
              <a:t>What is the purpose or rational for the study?</a:t>
            </a:r>
          </a:p>
          <a:p>
            <a:pPr lvl="1"/>
            <a:r>
              <a:rPr lang="en-US" dirty="0" smtClean="0"/>
              <a:t>Why?</a:t>
            </a:r>
            <a:endParaRPr lang="en-US" dirty="0"/>
          </a:p>
        </p:txBody>
      </p:sp>
    </p:spTree>
    <p:extLst>
      <p:ext uri="{BB962C8B-B14F-4D97-AF65-F5344CB8AC3E}">
        <p14:creationId xmlns:p14="http://schemas.microsoft.com/office/powerpoint/2010/main" val="3663319214"/>
      </p:ext>
    </p:extLst>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Evaluating the Literature</a:t>
            </a:r>
          </a:p>
        </p:txBody>
      </p:sp>
      <p:sp>
        <p:nvSpPr>
          <p:cNvPr id="3" name="Content Placeholder 2"/>
          <p:cNvSpPr>
            <a:spLocks noGrp="1"/>
          </p:cNvSpPr>
          <p:nvPr>
            <p:ph sz="quarter" idx="1"/>
          </p:nvPr>
        </p:nvSpPr>
        <p:spPr/>
        <p:txBody>
          <a:bodyPr/>
          <a:lstStyle/>
          <a:p>
            <a:r>
              <a:rPr lang="en-US" dirty="0" smtClean="0"/>
              <a:t>Who or what constituted the sample?</a:t>
            </a:r>
          </a:p>
          <a:p>
            <a:pPr lvl="1"/>
            <a:r>
              <a:rPr lang="en-US" dirty="0" smtClean="0"/>
              <a:t>To extrapolate data and apply them outside a study, the characteristics of the sample must be evident and comparable to the population from which the sample is selected</a:t>
            </a:r>
          </a:p>
          <a:p>
            <a:r>
              <a:rPr lang="en-US" dirty="0" smtClean="0"/>
              <a:t>What was the design of the study?</a:t>
            </a:r>
          </a:p>
          <a:p>
            <a:pPr lvl="1"/>
            <a:r>
              <a:rPr lang="en-US" dirty="0" smtClean="0"/>
              <a:t>Methodology</a:t>
            </a:r>
          </a:p>
          <a:p>
            <a:pPr lvl="1"/>
            <a:r>
              <a:rPr lang="en-US" dirty="0" smtClean="0"/>
              <a:t>Described in enough detail to allow the reader to make conclusions about the results and applications</a:t>
            </a:r>
          </a:p>
          <a:p>
            <a:r>
              <a:rPr lang="en-US" dirty="0" smtClean="0"/>
              <a:t>What were the statistical analyses?</a:t>
            </a:r>
          </a:p>
          <a:p>
            <a:pPr lvl="1"/>
            <a:r>
              <a:rPr lang="en-US" dirty="0" smtClean="0"/>
              <a:t>Appropriate for the data type and study design?</a:t>
            </a:r>
            <a:endParaRPr lang="en-US" dirty="0"/>
          </a:p>
        </p:txBody>
      </p:sp>
    </p:spTree>
    <p:extLst>
      <p:ext uri="{BB962C8B-B14F-4D97-AF65-F5344CB8AC3E}">
        <p14:creationId xmlns:p14="http://schemas.microsoft.com/office/powerpoint/2010/main" val="3057221960"/>
      </p:ext>
    </p:ext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Evaluating the Literature</a:t>
            </a:r>
          </a:p>
        </p:txBody>
      </p:sp>
      <p:sp>
        <p:nvSpPr>
          <p:cNvPr id="3" name="Content Placeholder 2"/>
          <p:cNvSpPr>
            <a:spLocks noGrp="1"/>
          </p:cNvSpPr>
          <p:nvPr>
            <p:ph sz="quarter" idx="1"/>
          </p:nvPr>
        </p:nvSpPr>
        <p:spPr/>
        <p:txBody>
          <a:bodyPr/>
          <a:lstStyle/>
          <a:p>
            <a:r>
              <a:rPr lang="en-US" dirty="0" smtClean="0"/>
              <a:t>What are the results?</a:t>
            </a:r>
          </a:p>
          <a:p>
            <a:pPr lvl="1"/>
            <a:r>
              <a:rPr lang="en-US" dirty="0" smtClean="0"/>
              <a:t>What did they find?</a:t>
            </a:r>
          </a:p>
          <a:p>
            <a:pPr lvl="1"/>
            <a:r>
              <a:rPr lang="en-US" dirty="0" smtClean="0"/>
              <a:t>Are the results of the study consistent with the study design and analyses?</a:t>
            </a:r>
          </a:p>
          <a:p>
            <a:r>
              <a:rPr lang="en-US" dirty="0" smtClean="0"/>
              <a:t>Are the results clear?</a:t>
            </a:r>
          </a:p>
          <a:p>
            <a:pPr lvl="1"/>
            <a:r>
              <a:rPr lang="en-US" dirty="0" smtClean="0"/>
              <a:t>Do the results have meaning to the intent of the study?</a:t>
            </a:r>
          </a:p>
          <a:p>
            <a:pPr lvl="1"/>
            <a:r>
              <a:rPr lang="en-US" dirty="0" smtClean="0"/>
              <a:t>Understandable?</a:t>
            </a:r>
          </a:p>
          <a:p>
            <a:r>
              <a:rPr lang="en-US" dirty="0" smtClean="0"/>
              <a:t>Did the results answer the research question/address the hypotheses?</a:t>
            </a:r>
          </a:p>
          <a:p>
            <a:pPr lvl="1"/>
            <a:endParaRPr lang="en-US" dirty="0"/>
          </a:p>
        </p:txBody>
      </p:sp>
    </p:spTree>
    <p:extLst>
      <p:ext uri="{BB962C8B-B14F-4D97-AF65-F5344CB8AC3E}">
        <p14:creationId xmlns:p14="http://schemas.microsoft.com/office/powerpoint/2010/main" val="1994531870"/>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Evaluating the Literature</a:t>
            </a:r>
          </a:p>
        </p:txBody>
      </p:sp>
      <p:sp>
        <p:nvSpPr>
          <p:cNvPr id="3" name="Content Placeholder 2"/>
          <p:cNvSpPr>
            <a:spLocks noGrp="1"/>
          </p:cNvSpPr>
          <p:nvPr>
            <p:ph sz="quarter" idx="1"/>
          </p:nvPr>
        </p:nvSpPr>
        <p:spPr/>
        <p:txBody>
          <a:bodyPr>
            <a:normAutofit lnSpcReduction="10000"/>
          </a:bodyPr>
          <a:lstStyle/>
          <a:p>
            <a:r>
              <a:rPr lang="en-US" dirty="0" smtClean="0"/>
              <a:t>Do the results seem valid?</a:t>
            </a:r>
          </a:p>
          <a:p>
            <a:pPr lvl="1"/>
            <a:r>
              <a:rPr lang="en-US" dirty="0" smtClean="0"/>
              <a:t>Do the results make sense?</a:t>
            </a:r>
          </a:p>
          <a:p>
            <a:r>
              <a:rPr lang="en-US" dirty="0" smtClean="0"/>
              <a:t>Are the interpretations of the results consistent with the study design and analyses?</a:t>
            </a:r>
          </a:p>
          <a:p>
            <a:pPr lvl="1"/>
            <a:r>
              <a:rPr lang="en-US" dirty="0" smtClean="0"/>
              <a:t>Authors make the correct conclusion from the data, consistent with the type of information provided by the study design</a:t>
            </a:r>
          </a:p>
          <a:p>
            <a:r>
              <a:rPr lang="en-US" dirty="0" smtClean="0"/>
              <a:t>Are the results consistent with findings from similar studies?</a:t>
            </a:r>
          </a:p>
          <a:p>
            <a:pPr lvl="1"/>
            <a:r>
              <a:rPr lang="en-US" dirty="0" smtClean="0"/>
              <a:t>What did you learn from other similar studies?</a:t>
            </a:r>
          </a:p>
          <a:p>
            <a:pPr lvl="1"/>
            <a:r>
              <a:rPr lang="en-US" dirty="0" smtClean="0"/>
              <a:t>May not always be congruent</a:t>
            </a:r>
          </a:p>
          <a:p>
            <a:pPr lvl="1"/>
            <a:r>
              <a:rPr lang="en-US" dirty="0" smtClean="0"/>
              <a:t>Why you did a literature review</a:t>
            </a:r>
            <a:endParaRPr lang="en-US" dirty="0"/>
          </a:p>
        </p:txBody>
      </p:sp>
    </p:spTree>
    <p:extLst>
      <p:ext uri="{BB962C8B-B14F-4D97-AF65-F5344CB8AC3E}">
        <p14:creationId xmlns:p14="http://schemas.microsoft.com/office/powerpoint/2010/main" val="972957151"/>
      </p:ext>
    </p:extLst>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Evaluating the Literature</a:t>
            </a:r>
          </a:p>
        </p:txBody>
      </p:sp>
      <p:sp>
        <p:nvSpPr>
          <p:cNvPr id="3" name="Content Placeholder 2"/>
          <p:cNvSpPr>
            <a:spLocks noGrp="1"/>
          </p:cNvSpPr>
          <p:nvPr>
            <p:ph sz="quarter" idx="1"/>
          </p:nvPr>
        </p:nvSpPr>
        <p:spPr/>
        <p:txBody>
          <a:bodyPr/>
          <a:lstStyle/>
          <a:p>
            <a:r>
              <a:rPr lang="en-US" dirty="0" smtClean="0"/>
              <a:t>What do the results mean to medicine and health care, and you and your patients?</a:t>
            </a:r>
          </a:p>
          <a:p>
            <a:pPr lvl="1"/>
            <a:r>
              <a:rPr lang="en-US" dirty="0" smtClean="0"/>
              <a:t>May be the most important</a:t>
            </a:r>
          </a:p>
          <a:p>
            <a:r>
              <a:rPr lang="en-US" dirty="0" smtClean="0"/>
              <a:t>Can the results be applied to your research or clinical practice?</a:t>
            </a:r>
          </a:p>
          <a:p>
            <a:pPr lvl="1"/>
            <a:r>
              <a:rPr lang="en-US" dirty="0" smtClean="0"/>
              <a:t>Consider if they can be applied to what you do</a:t>
            </a:r>
            <a:endParaRPr lang="en-US" dirty="0"/>
          </a:p>
        </p:txBody>
      </p:sp>
    </p:spTree>
    <p:extLst>
      <p:ext uri="{BB962C8B-B14F-4D97-AF65-F5344CB8AC3E}">
        <p14:creationId xmlns:p14="http://schemas.microsoft.com/office/powerpoint/2010/main" val="3884983418"/>
      </p:ext>
    </p:extLst>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altLang="en-US" smtClean="0"/>
              <a:t>Ethics and Research</a:t>
            </a:r>
          </a:p>
        </p:txBody>
      </p:sp>
      <p:sp>
        <p:nvSpPr>
          <p:cNvPr id="25603" name="Rectangle 3"/>
          <p:cNvSpPr>
            <a:spLocks noGrp="1" noChangeArrowheads="1"/>
          </p:cNvSpPr>
          <p:nvPr>
            <p:ph type="body" idx="1"/>
          </p:nvPr>
        </p:nvSpPr>
        <p:spPr/>
        <p:txBody>
          <a:bodyPr/>
          <a:lstStyle/>
          <a:p>
            <a:pPr eaLnBrk="1" hangingPunct="1"/>
            <a:r>
              <a:rPr lang="en-US" altLang="en-US" smtClean="0"/>
              <a:t>Institutional review and human subjects’ rights</a:t>
            </a:r>
          </a:p>
          <a:p>
            <a:pPr eaLnBrk="1" hangingPunct="1"/>
            <a:r>
              <a:rPr lang="en-US" altLang="en-US" smtClean="0"/>
              <a:t>Institutional Review Board</a:t>
            </a:r>
          </a:p>
          <a:p>
            <a:pPr eaLnBrk="1" hangingPunct="1"/>
            <a:r>
              <a:rPr lang="en-US" altLang="en-US" smtClean="0"/>
              <a:t>Informed consent</a:t>
            </a:r>
          </a:p>
          <a:p>
            <a:pPr eaLnBrk="1" hangingPunct="1"/>
            <a:r>
              <a:rPr lang="en-US" altLang="en-US" smtClean="0"/>
              <a:t>Ethical Issues</a:t>
            </a:r>
          </a:p>
        </p:txBody>
      </p:sp>
    </p:spTree>
    <p:extLst>
      <p:ext uri="{BB962C8B-B14F-4D97-AF65-F5344CB8AC3E}">
        <p14:creationId xmlns:p14="http://schemas.microsoft.com/office/powerpoint/2010/main" val="1234352880"/>
      </p:ext>
    </p:extLst>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altLang="en-US" smtClean="0"/>
              <a:t>Institutional Review Board</a:t>
            </a:r>
          </a:p>
        </p:txBody>
      </p:sp>
      <p:sp>
        <p:nvSpPr>
          <p:cNvPr id="26627" name="Rectangle 3"/>
          <p:cNvSpPr>
            <a:spLocks noGrp="1" noChangeArrowheads="1"/>
          </p:cNvSpPr>
          <p:nvPr>
            <p:ph type="body" idx="1"/>
          </p:nvPr>
        </p:nvSpPr>
        <p:spPr>
          <a:xfrm>
            <a:off x="134938" y="2116138"/>
            <a:ext cx="8896350" cy="4437062"/>
          </a:xfrm>
        </p:spPr>
        <p:txBody>
          <a:bodyPr/>
          <a:lstStyle/>
          <a:p>
            <a:pPr eaLnBrk="1" hangingPunct="1"/>
            <a:r>
              <a:rPr lang="en-US" altLang="en-US" smtClean="0"/>
              <a:t>No human subjects research may be initiated without IRB approval</a:t>
            </a:r>
          </a:p>
          <a:p>
            <a:pPr eaLnBrk="1" hangingPunct="1"/>
            <a:r>
              <a:rPr lang="en-US" altLang="en-US" smtClean="0"/>
              <a:t>Protects the rights, well being, and privacy of individuals and the interests of the institution</a:t>
            </a:r>
          </a:p>
          <a:p>
            <a:pPr eaLnBrk="1" hangingPunct="1"/>
            <a:r>
              <a:rPr lang="en-US" altLang="en-US" smtClean="0"/>
              <a:t>Regulations set forth by the US DHHS</a:t>
            </a:r>
          </a:p>
          <a:p>
            <a:pPr eaLnBrk="1" hangingPunct="1"/>
            <a:r>
              <a:rPr lang="en-US" altLang="en-US" smtClean="0"/>
              <a:t>http://southmed.usouthal.edu/com/research/humansubjects.html</a:t>
            </a:r>
          </a:p>
          <a:p>
            <a:pPr eaLnBrk="1" hangingPunct="1"/>
            <a:endParaRPr lang="en-US" altLang="en-US" smtClean="0"/>
          </a:p>
        </p:txBody>
      </p:sp>
    </p:spTree>
    <p:extLst>
      <p:ext uri="{BB962C8B-B14F-4D97-AF65-F5344CB8AC3E}">
        <p14:creationId xmlns:p14="http://schemas.microsoft.com/office/powerpoint/2010/main" val="3542244462"/>
      </p:ext>
    </p:extLst>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altLang="en-US" smtClean="0"/>
              <a:t>What research must be reviewed?</a:t>
            </a:r>
          </a:p>
        </p:txBody>
      </p:sp>
      <p:sp>
        <p:nvSpPr>
          <p:cNvPr id="27651" name="Rectangle 3"/>
          <p:cNvSpPr>
            <a:spLocks noGrp="1" noChangeArrowheads="1"/>
          </p:cNvSpPr>
          <p:nvPr>
            <p:ph type="body" idx="1"/>
          </p:nvPr>
        </p:nvSpPr>
        <p:spPr/>
        <p:txBody>
          <a:bodyPr/>
          <a:lstStyle/>
          <a:p>
            <a:pPr eaLnBrk="1" hangingPunct="1">
              <a:lnSpc>
                <a:spcPct val="80000"/>
              </a:lnSpc>
            </a:pPr>
            <a:r>
              <a:rPr lang="en-US" altLang="en-US" sz="2800" smtClean="0"/>
              <a:t>It is the policy of the University of South Alabama that all faculty and staff, both full-time and part-time, and students (whose research is conducted under the sponsorship of a faculty member) using human subjects to conduct research within the course and scope of their duties, regardless of the source of funding or even when no funds are involved, are required to have prior approval from the IRB before research is initiated. This includes medical record reviews, surveys, studies of pathological and/or diagnostic specimens, compassionate use studies, and exempt studies.</a:t>
            </a:r>
          </a:p>
          <a:p>
            <a:pPr eaLnBrk="1" hangingPunct="1">
              <a:lnSpc>
                <a:spcPct val="80000"/>
              </a:lnSpc>
            </a:pPr>
            <a:endParaRPr lang="en-US" altLang="en-US" sz="2800" smtClean="0"/>
          </a:p>
        </p:txBody>
      </p:sp>
    </p:spTree>
    <p:extLst>
      <p:ext uri="{BB962C8B-B14F-4D97-AF65-F5344CB8AC3E}">
        <p14:creationId xmlns:p14="http://schemas.microsoft.com/office/powerpoint/2010/main" val="3327801603"/>
      </p:ext>
    </p:extLst>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altLang="en-US" smtClean="0"/>
              <a:t>Conditions for approval</a:t>
            </a:r>
          </a:p>
        </p:txBody>
      </p:sp>
      <p:sp>
        <p:nvSpPr>
          <p:cNvPr id="28675" name="Rectangle 3"/>
          <p:cNvSpPr>
            <a:spLocks noGrp="1" noChangeArrowheads="1"/>
          </p:cNvSpPr>
          <p:nvPr>
            <p:ph type="body" idx="1"/>
          </p:nvPr>
        </p:nvSpPr>
        <p:spPr/>
        <p:txBody>
          <a:bodyPr/>
          <a:lstStyle/>
          <a:p>
            <a:pPr eaLnBrk="1" hangingPunct="1"/>
            <a:r>
              <a:rPr lang="en-US" altLang="en-US" sz="2800" smtClean="0"/>
              <a:t>1. The risks to the research subject are so outweighed by the sum of the benefit to the subject and the importance of the knowledge to be gained as to warrant a decision to allow the subject to accept these risks</a:t>
            </a:r>
          </a:p>
          <a:p>
            <a:pPr eaLnBrk="1" hangingPunct="1"/>
            <a:r>
              <a:rPr lang="en-US" altLang="en-US" sz="2800" smtClean="0"/>
              <a:t>2. Legally effective informed consent will be obtained by adequate and appropriate means</a:t>
            </a:r>
          </a:p>
          <a:p>
            <a:pPr eaLnBrk="1" hangingPunct="1"/>
            <a:r>
              <a:rPr lang="en-US" altLang="en-US" sz="2800" smtClean="0"/>
              <a:t>3. The rights and welfare of any such subjects will be adequately protected</a:t>
            </a:r>
          </a:p>
        </p:txBody>
      </p:sp>
    </p:spTree>
    <p:extLst>
      <p:ext uri="{BB962C8B-B14F-4D97-AF65-F5344CB8AC3E}">
        <p14:creationId xmlns:p14="http://schemas.microsoft.com/office/powerpoint/2010/main" val="3863784306"/>
      </p:ext>
    </p:extLst>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altLang="en-US" smtClean="0"/>
              <a:t>Composition of the IRB</a:t>
            </a:r>
          </a:p>
        </p:txBody>
      </p:sp>
      <p:sp>
        <p:nvSpPr>
          <p:cNvPr id="29699" name="Rectangle 3"/>
          <p:cNvSpPr>
            <a:spLocks noGrp="1" noChangeArrowheads="1"/>
          </p:cNvSpPr>
          <p:nvPr>
            <p:ph type="body" sz="half" idx="1"/>
          </p:nvPr>
        </p:nvSpPr>
        <p:spPr/>
        <p:txBody>
          <a:bodyPr/>
          <a:lstStyle/>
          <a:p>
            <a:pPr eaLnBrk="1" hangingPunct="1">
              <a:lnSpc>
                <a:spcPct val="90000"/>
              </a:lnSpc>
            </a:pPr>
            <a:r>
              <a:rPr lang="en-US" altLang="en-US" smtClean="0"/>
              <a:t>Diverse backgrounds</a:t>
            </a:r>
          </a:p>
          <a:p>
            <a:pPr eaLnBrk="1" hangingPunct="1">
              <a:lnSpc>
                <a:spcPct val="90000"/>
              </a:lnSpc>
            </a:pPr>
            <a:r>
              <a:rPr lang="en-US" altLang="en-US" smtClean="0"/>
              <a:t>Those informed of research applications, law and standards</a:t>
            </a:r>
          </a:p>
          <a:p>
            <a:pPr eaLnBrk="1" hangingPunct="1">
              <a:lnSpc>
                <a:spcPct val="90000"/>
              </a:lnSpc>
            </a:pPr>
            <a:r>
              <a:rPr lang="en-US" altLang="en-US" smtClean="0"/>
              <a:t>Both sexes</a:t>
            </a:r>
          </a:p>
          <a:p>
            <a:pPr eaLnBrk="1" hangingPunct="1">
              <a:lnSpc>
                <a:spcPct val="90000"/>
              </a:lnSpc>
            </a:pPr>
            <a:r>
              <a:rPr lang="en-US" altLang="en-US" smtClean="0"/>
              <a:t>Knowledge of handicapped or retarded children</a:t>
            </a:r>
          </a:p>
          <a:p>
            <a:pPr eaLnBrk="1" hangingPunct="1">
              <a:lnSpc>
                <a:spcPct val="90000"/>
              </a:lnSpc>
            </a:pPr>
            <a:r>
              <a:rPr lang="en-US" altLang="en-US" smtClean="0"/>
              <a:t>Behaviorists</a:t>
            </a:r>
          </a:p>
          <a:p>
            <a:pPr eaLnBrk="1" hangingPunct="1">
              <a:lnSpc>
                <a:spcPct val="90000"/>
              </a:lnSpc>
            </a:pPr>
            <a:endParaRPr lang="en-US" altLang="en-US" smtClean="0"/>
          </a:p>
        </p:txBody>
      </p:sp>
      <p:sp>
        <p:nvSpPr>
          <p:cNvPr id="29700" name="Rectangle 4"/>
          <p:cNvSpPr>
            <a:spLocks noGrp="1" noChangeArrowheads="1"/>
          </p:cNvSpPr>
          <p:nvPr>
            <p:ph type="body" sz="half" idx="2"/>
          </p:nvPr>
        </p:nvSpPr>
        <p:spPr>
          <a:xfrm>
            <a:off x="4659313" y="2116138"/>
            <a:ext cx="4371975" cy="4360862"/>
          </a:xfrm>
        </p:spPr>
        <p:txBody>
          <a:bodyPr/>
          <a:lstStyle/>
          <a:p>
            <a:pPr eaLnBrk="1" hangingPunct="1">
              <a:lnSpc>
                <a:spcPct val="90000"/>
              </a:lnSpc>
            </a:pPr>
            <a:r>
              <a:rPr lang="en-US" altLang="en-US" smtClean="0"/>
              <a:t>Non-scientists</a:t>
            </a:r>
          </a:p>
          <a:p>
            <a:pPr eaLnBrk="1" hangingPunct="1">
              <a:lnSpc>
                <a:spcPct val="90000"/>
              </a:lnSpc>
            </a:pPr>
            <a:r>
              <a:rPr lang="en-US" altLang="en-US" smtClean="0"/>
              <a:t>Multiple professions</a:t>
            </a:r>
          </a:p>
          <a:p>
            <a:pPr eaLnBrk="1" hangingPunct="1">
              <a:lnSpc>
                <a:spcPct val="90000"/>
              </a:lnSpc>
            </a:pPr>
            <a:r>
              <a:rPr lang="en-US" altLang="en-US" smtClean="0"/>
              <a:t>An unaffiliated public member</a:t>
            </a:r>
          </a:p>
          <a:p>
            <a:pPr eaLnBrk="1" hangingPunct="1">
              <a:lnSpc>
                <a:spcPct val="90000"/>
              </a:lnSpc>
            </a:pPr>
            <a:r>
              <a:rPr lang="en-US" altLang="en-US" smtClean="0"/>
              <a:t>Concerned with the welfare of the vulnerable</a:t>
            </a:r>
          </a:p>
          <a:p>
            <a:pPr eaLnBrk="1" hangingPunct="1">
              <a:lnSpc>
                <a:spcPct val="90000"/>
              </a:lnSpc>
            </a:pPr>
            <a:r>
              <a:rPr lang="en-US" altLang="en-US" smtClean="0"/>
              <a:t>Specialists</a:t>
            </a:r>
          </a:p>
          <a:p>
            <a:pPr eaLnBrk="1" hangingPunct="1">
              <a:lnSpc>
                <a:spcPct val="90000"/>
              </a:lnSpc>
            </a:pPr>
            <a:r>
              <a:rPr lang="en-US" altLang="en-US" smtClean="0"/>
              <a:t>Continuing reviewers without conflict of interest</a:t>
            </a:r>
          </a:p>
        </p:txBody>
      </p:sp>
    </p:spTree>
    <p:extLst>
      <p:ext uri="{BB962C8B-B14F-4D97-AF65-F5344CB8AC3E}">
        <p14:creationId xmlns:p14="http://schemas.microsoft.com/office/powerpoint/2010/main" val="4058029237"/>
      </p:ext>
    </p:extLst>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altLang="en-US" smtClean="0"/>
              <a:t>Components of the IRB Proposal</a:t>
            </a:r>
          </a:p>
        </p:txBody>
      </p:sp>
      <p:sp>
        <p:nvSpPr>
          <p:cNvPr id="30723" name="Rectangle 3"/>
          <p:cNvSpPr>
            <a:spLocks noGrp="1" noChangeArrowheads="1"/>
          </p:cNvSpPr>
          <p:nvPr>
            <p:ph type="body" idx="1"/>
          </p:nvPr>
        </p:nvSpPr>
        <p:spPr>
          <a:xfrm>
            <a:off x="134938" y="2116138"/>
            <a:ext cx="8896350" cy="3903662"/>
          </a:xfrm>
        </p:spPr>
        <p:txBody>
          <a:bodyPr/>
          <a:lstStyle/>
          <a:p>
            <a:pPr eaLnBrk="1" hangingPunct="1">
              <a:lnSpc>
                <a:spcPct val="90000"/>
              </a:lnSpc>
            </a:pPr>
            <a:r>
              <a:rPr lang="en-US" altLang="en-US" sz="2400" smtClean="0"/>
              <a:t>Purpose and procedures</a:t>
            </a:r>
          </a:p>
          <a:p>
            <a:pPr eaLnBrk="1" hangingPunct="1">
              <a:lnSpc>
                <a:spcPct val="90000"/>
              </a:lnSpc>
            </a:pPr>
            <a:r>
              <a:rPr lang="en-US" altLang="en-US" sz="2400" smtClean="0"/>
              <a:t>Risks and benefits</a:t>
            </a:r>
          </a:p>
          <a:p>
            <a:pPr eaLnBrk="1" hangingPunct="1">
              <a:lnSpc>
                <a:spcPct val="90000"/>
              </a:lnSpc>
            </a:pPr>
            <a:r>
              <a:rPr lang="en-US" altLang="en-US" sz="2400" smtClean="0"/>
              <a:t>Description of how data will be handled to assure subject anonymity</a:t>
            </a:r>
          </a:p>
          <a:p>
            <a:pPr eaLnBrk="1" hangingPunct="1">
              <a:lnSpc>
                <a:spcPct val="90000"/>
              </a:lnSpc>
            </a:pPr>
            <a:r>
              <a:rPr lang="en-US" altLang="en-US" sz="2400" smtClean="0"/>
              <a:t>Statement that the subject may withdraw without prejudice</a:t>
            </a:r>
          </a:p>
          <a:p>
            <a:pPr eaLnBrk="1" hangingPunct="1">
              <a:lnSpc>
                <a:spcPct val="90000"/>
              </a:lnSpc>
            </a:pPr>
            <a:r>
              <a:rPr lang="en-US" altLang="en-US" sz="2400" smtClean="0"/>
              <a:t>Name and number of the investigator</a:t>
            </a:r>
          </a:p>
          <a:p>
            <a:pPr eaLnBrk="1" hangingPunct="1">
              <a:lnSpc>
                <a:spcPct val="90000"/>
              </a:lnSpc>
            </a:pPr>
            <a:r>
              <a:rPr lang="en-US" altLang="en-US" sz="2400" smtClean="0"/>
              <a:t>Completed informed consent form</a:t>
            </a:r>
          </a:p>
          <a:p>
            <a:pPr eaLnBrk="1" hangingPunct="1">
              <a:lnSpc>
                <a:spcPct val="90000"/>
              </a:lnSpc>
            </a:pPr>
            <a:r>
              <a:rPr lang="en-US" altLang="en-US" sz="2400" smtClean="0"/>
              <a:t>Available alternative procedures and therapies</a:t>
            </a:r>
          </a:p>
          <a:p>
            <a:pPr eaLnBrk="1" hangingPunct="1">
              <a:lnSpc>
                <a:spcPct val="90000"/>
              </a:lnSpc>
            </a:pPr>
            <a:r>
              <a:rPr lang="en-US" altLang="en-US" sz="2400" smtClean="0"/>
              <a:t>Subjects right to treatment or compensation in the event of research-related injury</a:t>
            </a:r>
          </a:p>
        </p:txBody>
      </p:sp>
    </p:spTree>
    <p:extLst>
      <p:ext uri="{BB962C8B-B14F-4D97-AF65-F5344CB8AC3E}">
        <p14:creationId xmlns:p14="http://schemas.microsoft.com/office/powerpoint/2010/main" val="1171915613"/>
      </p:ext>
    </p:extLst>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altLang="en-US" smtClean="0"/>
              <a:t>Informed Consent</a:t>
            </a:r>
          </a:p>
        </p:txBody>
      </p:sp>
      <p:sp>
        <p:nvSpPr>
          <p:cNvPr id="31747" name="Rectangle 3"/>
          <p:cNvSpPr>
            <a:spLocks noGrp="1" noChangeArrowheads="1"/>
          </p:cNvSpPr>
          <p:nvPr>
            <p:ph type="body" idx="1"/>
          </p:nvPr>
        </p:nvSpPr>
        <p:spPr/>
        <p:txBody>
          <a:bodyPr/>
          <a:lstStyle/>
          <a:p>
            <a:pPr eaLnBrk="1" hangingPunct="1"/>
            <a:r>
              <a:rPr lang="en-US" altLang="en-US" smtClean="0"/>
              <a:t>Voluntary permission given by the subject after being informed of the purpose, methods, risks, and benefits</a:t>
            </a:r>
          </a:p>
          <a:p>
            <a:pPr eaLnBrk="1" hangingPunct="1"/>
            <a:r>
              <a:rPr lang="en-US" altLang="en-US" smtClean="0"/>
              <a:t>Failure to obtain IC is battery or negligence</a:t>
            </a:r>
          </a:p>
          <a:p>
            <a:pPr eaLnBrk="1" hangingPunct="1"/>
            <a:r>
              <a:rPr lang="en-US" altLang="en-US" smtClean="0"/>
              <a:t>Subject may withdraw at any time without penalty</a:t>
            </a:r>
          </a:p>
        </p:txBody>
      </p:sp>
    </p:spTree>
    <p:extLst>
      <p:ext uri="{BB962C8B-B14F-4D97-AF65-F5344CB8AC3E}">
        <p14:creationId xmlns:p14="http://schemas.microsoft.com/office/powerpoint/2010/main" val="134231524"/>
      </p:ext>
    </p:extLst>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altLang="en-US" smtClean="0"/>
              <a:t>Ethical Issues</a:t>
            </a:r>
          </a:p>
        </p:txBody>
      </p:sp>
      <p:sp>
        <p:nvSpPr>
          <p:cNvPr id="32771" name="Rectangle 3"/>
          <p:cNvSpPr>
            <a:spLocks noGrp="1" noChangeArrowheads="1"/>
          </p:cNvSpPr>
          <p:nvPr>
            <p:ph type="body" idx="1"/>
          </p:nvPr>
        </p:nvSpPr>
        <p:spPr>
          <a:xfrm>
            <a:off x="134938" y="2116138"/>
            <a:ext cx="8896350" cy="4437062"/>
          </a:xfrm>
        </p:spPr>
        <p:txBody>
          <a:bodyPr/>
          <a:lstStyle/>
          <a:p>
            <a:pPr eaLnBrk="1" hangingPunct="1">
              <a:lnSpc>
                <a:spcPct val="90000"/>
              </a:lnSpc>
            </a:pPr>
            <a:r>
              <a:rPr lang="en-US" altLang="en-US" smtClean="0"/>
              <a:t>Respect for persons</a:t>
            </a:r>
          </a:p>
          <a:p>
            <a:pPr lvl="1" eaLnBrk="1" hangingPunct="1">
              <a:lnSpc>
                <a:spcPct val="90000"/>
              </a:lnSpc>
            </a:pPr>
            <a:r>
              <a:rPr lang="en-US" altLang="en-US" smtClean="0"/>
              <a:t>Researchers will endeavor to treat subjects as autonomous, self-determining individuals; incompetent patients are entitled to the protection they deserve</a:t>
            </a:r>
          </a:p>
          <a:p>
            <a:pPr eaLnBrk="1" hangingPunct="1">
              <a:lnSpc>
                <a:spcPct val="90000"/>
              </a:lnSpc>
            </a:pPr>
            <a:r>
              <a:rPr lang="en-US" altLang="en-US" smtClean="0"/>
              <a:t>Justice</a:t>
            </a:r>
          </a:p>
          <a:p>
            <a:pPr lvl="1" eaLnBrk="1" hangingPunct="1">
              <a:lnSpc>
                <a:spcPct val="90000"/>
              </a:lnSpc>
            </a:pPr>
            <a:r>
              <a:rPr lang="en-US" altLang="en-US" smtClean="0"/>
              <a:t>All persons are to be treated fairly and equally</a:t>
            </a:r>
          </a:p>
          <a:p>
            <a:pPr eaLnBrk="1" hangingPunct="1">
              <a:lnSpc>
                <a:spcPct val="90000"/>
              </a:lnSpc>
            </a:pPr>
            <a:r>
              <a:rPr lang="en-US" altLang="en-US" smtClean="0"/>
              <a:t>Beneficence</a:t>
            </a:r>
          </a:p>
          <a:p>
            <a:pPr lvl="1" eaLnBrk="1" hangingPunct="1">
              <a:lnSpc>
                <a:spcPct val="90000"/>
              </a:lnSpc>
            </a:pPr>
            <a:r>
              <a:rPr lang="en-US" altLang="en-US" smtClean="0"/>
              <a:t>Commitment to do no harm, maximize potential benefit, and minimize potential harms</a:t>
            </a:r>
          </a:p>
        </p:txBody>
      </p:sp>
    </p:spTree>
    <p:extLst>
      <p:ext uri="{BB962C8B-B14F-4D97-AF65-F5344CB8AC3E}">
        <p14:creationId xmlns:p14="http://schemas.microsoft.com/office/powerpoint/2010/main" val="2811645346"/>
      </p:ext>
    </p:ext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altLang="en-US" smtClean="0"/>
              <a:t>The AARC Code of Ethics</a:t>
            </a:r>
          </a:p>
        </p:txBody>
      </p:sp>
      <p:sp>
        <p:nvSpPr>
          <p:cNvPr id="33795" name="Rectangle 3"/>
          <p:cNvSpPr>
            <a:spLocks noGrp="1" noChangeArrowheads="1"/>
          </p:cNvSpPr>
          <p:nvPr>
            <p:ph type="body" sz="half" idx="1"/>
          </p:nvPr>
        </p:nvSpPr>
        <p:spPr>
          <a:xfrm>
            <a:off x="134938" y="2116138"/>
            <a:ext cx="4371975" cy="4208462"/>
          </a:xfrm>
        </p:spPr>
        <p:txBody>
          <a:bodyPr/>
          <a:lstStyle/>
          <a:p>
            <a:pPr eaLnBrk="1" hangingPunct="1">
              <a:lnSpc>
                <a:spcPct val="80000"/>
              </a:lnSpc>
            </a:pPr>
            <a:r>
              <a:rPr lang="en-US" altLang="en-US" sz="2000" smtClean="0"/>
              <a:t>Demonstrate behavior that reflects integrity, supports objectivity, and fosters trust in  the profession and its professionals. Actively maintain and continually improve their        professional competence, and represent it accurately. </a:t>
            </a:r>
          </a:p>
          <a:p>
            <a:pPr eaLnBrk="1" hangingPunct="1">
              <a:lnSpc>
                <a:spcPct val="80000"/>
              </a:lnSpc>
            </a:pPr>
            <a:r>
              <a:rPr lang="en-US" altLang="en-US" sz="2000" smtClean="0"/>
              <a:t>Perform only those procedures or functions in which they are individually competent and which are within the scope of accepted and responsible practice.</a:t>
            </a:r>
            <a:r>
              <a:rPr lang="en-US" altLang="en-US" sz="1800" smtClean="0"/>
              <a:t> </a:t>
            </a:r>
          </a:p>
          <a:p>
            <a:pPr eaLnBrk="1" hangingPunct="1">
              <a:lnSpc>
                <a:spcPct val="80000"/>
              </a:lnSpc>
            </a:pPr>
            <a:endParaRPr lang="en-US" altLang="en-US" sz="1800" smtClean="0"/>
          </a:p>
        </p:txBody>
      </p:sp>
      <p:sp>
        <p:nvSpPr>
          <p:cNvPr id="33796" name="Rectangle 4"/>
          <p:cNvSpPr>
            <a:spLocks noGrp="1" noChangeArrowheads="1"/>
          </p:cNvSpPr>
          <p:nvPr>
            <p:ph type="body" sz="half" idx="2"/>
          </p:nvPr>
        </p:nvSpPr>
        <p:spPr/>
        <p:txBody>
          <a:bodyPr/>
          <a:lstStyle/>
          <a:p>
            <a:pPr eaLnBrk="1" hangingPunct="1">
              <a:lnSpc>
                <a:spcPct val="80000"/>
              </a:lnSpc>
            </a:pPr>
            <a:r>
              <a:rPr lang="en-US" altLang="en-US" sz="2000" smtClean="0"/>
              <a:t>Respect and protect the legal and personal rights of patients they care for, including  the right to informed consent and refusal of treatment. </a:t>
            </a:r>
          </a:p>
          <a:p>
            <a:pPr eaLnBrk="1" hangingPunct="1">
              <a:lnSpc>
                <a:spcPct val="80000"/>
              </a:lnSpc>
              <a:spcBef>
                <a:spcPts val="488"/>
              </a:spcBef>
            </a:pPr>
            <a:r>
              <a:rPr lang="en-US" altLang="en-US" sz="2000" smtClean="0"/>
              <a:t> Divulge no confidential information regarding any patient or family unless disclosure is required for responsible performance of duty, or required by law. </a:t>
            </a:r>
          </a:p>
          <a:p>
            <a:pPr eaLnBrk="1" hangingPunct="1">
              <a:lnSpc>
                <a:spcPct val="80000"/>
              </a:lnSpc>
            </a:pPr>
            <a:endParaRPr lang="en-US" altLang="en-US" sz="2000" smtClean="0"/>
          </a:p>
        </p:txBody>
      </p:sp>
    </p:spTree>
    <p:extLst>
      <p:ext uri="{BB962C8B-B14F-4D97-AF65-F5344CB8AC3E}">
        <p14:creationId xmlns:p14="http://schemas.microsoft.com/office/powerpoint/2010/main" val="1873616087"/>
      </p:ext>
    </p:extLst>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altLang="en-US" smtClean="0"/>
              <a:t>AARC Code of Ethics</a:t>
            </a:r>
          </a:p>
        </p:txBody>
      </p:sp>
      <p:sp>
        <p:nvSpPr>
          <p:cNvPr id="34819" name="Rectangle 3"/>
          <p:cNvSpPr>
            <a:spLocks noGrp="1" noChangeArrowheads="1"/>
          </p:cNvSpPr>
          <p:nvPr>
            <p:ph type="body" sz="half" idx="1"/>
          </p:nvPr>
        </p:nvSpPr>
        <p:spPr/>
        <p:txBody>
          <a:bodyPr/>
          <a:lstStyle/>
          <a:p>
            <a:pPr eaLnBrk="1" hangingPunct="1">
              <a:lnSpc>
                <a:spcPct val="90000"/>
              </a:lnSpc>
            </a:pPr>
            <a:r>
              <a:rPr lang="en-US" altLang="en-US" sz="2400" smtClean="0"/>
              <a:t>Provide care without discrimination on any basis, with respect for the rights and       dignity of all individuals. </a:t>
            </a:r>
          </a:p>
          <a:p>
            <a:pPr eaLnBrk="1" hangingPunct="1">
              <a:lnSpc>
                <a:spcPct val="90000"/>
              </a:lnSpc>
            </a:pPr>
            <a:r>
              <a:rPr lang="en-US" altLang="en-US" sz="2400" smtClean="0"/>
              <a:t> Promote disease prevention and wellness. </a:t>
            </a:r>
          </a:p>
          <a:p>
            <a:pPr eaLnBrk="1" hangingPunct="1">
              <a:lnSpc>
                <a:spcPct val="90000"/>
              </a:lnSpc>
            </a:pPr>
            <a:r>
              <a:rPr lang="en-US" altLang="en-US" sz="2400" smtClean="0"/>
              <a:t>Refuse to participate in illegal or unethical acts, and refuse to conceal illegal, unethical or incompetent acts of others. </a:t>
            </a:r>
          </a:p>
        </p:txBody>
      </p:sp>
      <p:sp>
        <p:nvSpPr>
          <p:cNvPr id="34820" name="Rectangle 4"/>
          <p:cNvSpPr>
            <a:spLocks noGrp="1" noChangeArrowheads="1"/>
          </p:cNvSpPr>
          <p:nvPr>
            <p:ph type="body" sz="half" idx="2"/>
          </p:nvPr>
        </p:nvSpPr>
        <p:spPr/>
        <p:txBody>
          <a:bodyPr/>
          <a:lstStyle/>
          <a:p>
            <a:pPr eaLnBrk="1" hangingPunct="1">
              <a:lnSpc>
                <a:spcPct val="90000"/>
              </a:lnSpc>
            </a:pPr>
            <a:r>
              <a:rPr lang="en-US" altLang="en-US" sz="2400" smtClean="0"/>
              <a:t>Follow sound scientific procedures and ethical principles in research. </a:t>
            </a:r>
          </a:p>
          <a:p>
            <a:pPr eaLnBrk="1" hangingPunct="1">
              <a:lnSpc>
                <a:spcPct val="90000"/>
              </a:lnSpc>
            </a:pPr>
            <a:r>
              <a:rPr lang="en-US" altLang="en-US" sz="2400" smtClean="0"/>
              <a:t>Comply with state or federal laws which govern and relate to their practice. </a:t>
            </a:r>
          </a:p>
          <a:p>
            <a:pPr eaLnBrk="1" hangingPunct="1">
              <a:lnSpc>
                <a:spcPct val="90000"/>
              </a:lnSpc>
            </a:pPr>
            <a:r>
              <a:rPr lang="en-US" altLang="en-US" sz="2400" smtClean="0"/>
              <a:t>Avoid any form of conduct that creates a conflict of interest, and shall follow the       principles of ethical business behavior. </a:t>
            </a:r>
          </a:p>
        </p:txBody>
      </p:sp>
    </p:spTree>
    <p:extLst>
      <p:ext uri="{BB962C8B-B14F-4D97-AF65-F5344CB8AC3E}">
        <p14:creationId xmlns:p14="http://schemas.microsoft.com/office/powerpoint/2010/main" val="377565971"/>
      </p:ext>
    </p:extLst>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altLang="en-US" smtClean="0"/>
              <a:t>AARC Code of Ethics</a:t>
            </a:r>
          </a:p>
        </p:txBody>
      </p:sp>
      <p:sp>
        <p:nvSpPr>
          <p:cNvPr id="35843" name="Rectangle 3"/>
          <p:cNvSpPr>
            <a:spLocks noGrp="1" noChangeArrowheads="1"/>
          </p:cNvSpPr>
          <p:nvPr>
            <p:ph type="body" idx="1"/>
          </p:nvPr>
        </p:nvSpPr>
        <p:spPr/>
        <p:txBody>
          <a:bodyPr/>
          <a:lstStyle/>
          <a:p>
            <a:pPr eaLnBrk="1" hangingPunct="1"/>
            <a:r>
              <a:rPr lang="en-US" altLang="en-US" smtClean="0"/>
              <a:t>Promote health care delivery through improvement of the access, efficacy, and cost of patient care. </a:t>
            </a:r>
          </a:p>
          <a:p>
            <a:pPr eaLnBrk="1" hangingPunct="1"/>
            <a:r>
              <a:rPr lang="en-US" altLang="en-US" smtClean="0"/>
              <a:t> Refrain from indiscriminate and unnecessary use of resources</a:t>
            </a:r>
          </a:p>
        </p:txBody>
      </p:sp>
    </p:spTree>
    <p:extLst>
      <p:ext uri="{BB962C8B-B14F-4D97-AF65-F5344CB8AC3E}">
        <p14:creationId xmlns:p14="http://schemas.microsoft.com/office/powerpoint/2010/main" val="2663297757"/>
      </p:ext>
    </p:extLst>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152400"/>
            <a:ext cx="8534400" cy="990600"/>
          </a:xfrm>
        </p:spPr>
        <p:txBody>
          <a:bodyPr>
            <a:normAutofit fontScale="90000"/>
          </a:bodyPr>
          <a:lstStyle/>
          <a:p>
            <a:r>
              <a:rPr lang="en-US" sz="3600" dirty="0">
                <a:solidFill>
                  <a:schemeClr val="tx1"/>
                </a:solidFill>
                <a:latin typeface="Avenir LT Std 45 Book" pitchFamily="1" charset="0"/>
              </a:rPr>
              <a:t>Regulatory Protection of Human Subjects in </a:t>
            </a:r>
            <a:r>
              <a:rPr lang="en-US" sz="3600" dirty="0" smtClean="0">
                <a:solidFill>
                  <a:schemeClr val="tx1"/>
                </a:solidFill>
                <a:latin typeface="Avenir LT Std 45 Book" pitchFamily="1" charset="0"/>
              </a:rPr>
              <a:t>Research</a:t>
            </a:r>
            <a:endParaRPr lang="en-US" dirty="0">
              <a:solidFill>
                <a:schemeClr val="tx1"/>
              </a:solidFill>
            </a:endParaRPr>
          </a:p>
        </p:txBody>
      </p:sp>
      <p:sp>
        <p:nvSpPr>
          <p:cNvPr id="3" name="Content Placeholder 2"/>
          <p:cNvSpPr>
            <a:spLocks noGrp="1"/>
          </p:cNvSpPr>
          <p:nvPr>
            <p:ph sz="quarter" idx="1"/>
          </p:nvPr>
        </p:nvSpPr>
        <p:spPr/>
        <p:txBody>
          <a:bodyPr/>
          <a:lstStyle/>
          <a:p>
            <a:r>
              <a:rPr lang="en-US" dirty="0" smtClean="0"/>
              <a:t>Objectives</a:t>
            </a:r>
          </a:p>
          <a:p>
            <a:pPr lvl="0"/>
            <a:r>
              <a:rPr lang="en-US" dirty="0"/>
              <a:t>Describe, discuss, and define the history of protection of human </a:t>
            </a:r>
            <a:r>
              <a:rPr lang="en-US" dirty="0" smtClean="0"/>
              <a:t>subjects</a:t>
            </a:r>
          </a:p>
          <a:p>
            <a:pPr lvl="0"/>
            <a:r>
              <a:rPr lang="en-US" dirty="0" smtClean="0"/>
              <a:t>Describe </a:t>
            </a:r>
            <a:r>
              <a:rPr lang="en-US" dirty="0"/>
              <a:t>and discuss the need for protection of human </a:t>
            </a:r>
            <a:r>
              <a:rPr lang="en-US" dirty="0" smtClean="0"/>
              <a:t>subjects</a:t>
            </a:r>
          </a:p>
          <a:p>
            <a:pPr lvl="0"/>
            <a:r>
              <a:rPr lang="en-US" dirty="0"/>
              <a:t>Outline and discuss the Belmont Principles</a:t>
            </a:r>
          </a:p>
          <a:p>
            <a:pPr lvl="0"/>
            <a:r>
              <a:rPr lang="en-US" dirty="0"/>
              <a:t>Describe the functions of the IRB</a:t>
            </a:r>
          </a:p>
          <a:p>
            <a:pPr lvl="0"/>
            <a:r>
              <a:rPr lang="en-US" dirty="0"/>
              <a:t>List the elements of informed </a:t>
            </a:r>
            <a:r>
              <a:rPr lang="en-US" dirty="0" smtClean="0"/>
              <a:t>consent</a:t>
            </a:r>
          </a:p>
          <a:p>
            <a:pPr lvl="0"/>
            <a:endParaRPr lang="en-US" dirty="0"/>
          </a:p>
          <a:p>
            <a:pPr lvl="1"/>
            <a:endParaRPr lang="en-US" dirty="0"/>
          </a:p>
        </p:txBody>
      </p:sp>
    </p:spTree>
    <p:extLst>
      <p:ext uri="{BB962C8B-B14F-4D97-AF65-F5344CB8AC3E}">
        <p14:creationId xmlns:p14="http://schemas.microsoft.com/office/powerpoint/2010/main" val="214640925"/>
      </p:ext>
    </p:extLst>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Protection of Human Subjects</a:t>
            </a:r>
            <a:endParaRPr lang="en-US" dirty="0"/>
          </a:p>
        </p:txBody>
      </p:sp>
      <p:sp>
        <p:nvSpPr>
          <p:cNvPr id="3" name="Content Placeholder 2"/>
          <p:cNvSpPr>
            <a:spLocks noGrp="1"/>
          </p:cNvSpPr>
          <p:nvPr>
            <p:ph idx="1"/>
          </p:nvPr>
        </p:nvSpPr>
        <p:spPr>
          <a:xfrm>
            <a:off x="457200" y="1219200"/>
            <a:ext cx="8229600" cy="4343400"/>
          </a:xfrm>
        </p:spPr>
        <p:txBody>
          <a:bodyPr>
            <a:normAutofit fontScale="92500" lnSpcReduction="10000"/>
          </a:bodyPr>
          <a:lstStyle/>
          <a:p>
            <a:endParaRPr lang="en-US" dirty="0" smtClean="0"/>
          </a:p>
          <a:p>
            <a:r>
              <a:rPr lang="en-US" dirty="0" smtClean="0"/>
              <a:t>Paramount importance</a:t>
            </a:r>
          </a:p>
          <a:p>
            <a:endParaRPr lang="en-US" sz="2400" dirty="0" smtClean="0"/>
          </a:p>
          <a:p>
            <a:r>
              <a:rPr lang="en-US" dirty="0" smtClean="0"/>
              <a:t>Highly regulated</a:t>
            </a:r>
          </a:p>
          <a:p>
            <a:pPr lvl="1"/>
            <a:r>
              <a:rPr lang="en-US" dirty="0" smtClean="0"/>
              <a:t>Federal</a:t>
            </a:r>
          </a:p>
          <a:p>
            <a:pPr lvl="1"/>
            <a:r>
              <a:rPr lang="en-US" dirty="0" smtClean="0"/>
              <a:t>State</a:t>
            </a:r>
          </a:p>
          <a:p>
            <a:pPr lvl="1"/>
            <a:r>
              <a:rPr lang="en-US" dirty="0" smtClean="0"/>
              <a:t>Local</a:t>
            </a:r>
          </a:p>
          <a:p>
            <a:endParaRPr lang="en-US" sz="2400" dirty="0" smtClean="0"/>
          </a:p>
          <a:p>
            <a:r>
              <a:rPr lang="en-US" dirty="0" smtClean="0"/>
              <a:t>Covers all human research</a:t>
            </a:r>
          </a:p>
          <a:p>
            <a:pPr lvl="1"/>
            <a:r>
              <a:rPr lang="en-US" dirty="0" smtClean="0"/>
              <a:t>Expanded authority beyond biomedical</a:t>
            </a:r>
          </a:p>
          <a:p>
            <a:pPr lvl="1"/>
            <a:r>
              <a:rPr lang="en-US" dirty="0" smtClean="0"/>
              <a:t>Different levels of approval</a:t>
            </a:r>
          </a:p>
        </p:txBody>
      </p:sp>
    </p:spTree>
    <p:extLst>
      <p:ext uri="{BB962C8B-B14F-4D97-AF65-F5344CB8AC3E}">
        <p14:creationId xmlns:p14="http://schemas.microsoft.com/office/powerpoint/2010/main" val="240605523"/>
      </p:ext>
    </p:extLst>
  </p:cSld>
  <p:clrMapOvr>
    <a:masterClrMapping/>
  </p:clrMapOvr>
  <p:timing>
    <p:tnLst>
      <p:par>
        <p:cTn id="1" dur="indefinite" restart="never" nodeType="tmRoot"/>
      </p:par>
    </p:tnLst>
  </p:timing>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Institutional Review Board</a:t>
            </a:r>
            <a:endParaRPr lang="en-US" dirty="0"/>
          </a:p>
        </p:txBody>
      </p:sp>
      <p:sp>
        <p:nvSpPr>
          <p:cNvPr id="3" name="Content Placeholder 2"/>
          <p:cNvSpPr>
            <a:spLocks noGrp="1"/>
          </p:cNvSpPr>
          <p:nvPr>
            <p:ph idx="1"/>
          </p:nvPr>
        </p:nvSpPr>
        <p:spPr/>
        <p:txBody>
          <a:bodyPr/>
          <a:lstStyle/>
          <a:p>
            <a:r>
              <a:rPr lang="en-US" dirty="0" smtClean="0"/>
              <a:t>Scientists</a:t>
            </a:r>
          </a:p>
          <a:p>
            <a:endParaRPr lang="en-US" dirty="0" smtClean="0"/>
          </a:p>
          <a:p>
            <a:r>
              <a:rPr lang="en-US" dirty="0" smtClean="0"/>
              <a:t>Non-scientists</a:t>
            </a:r>
          </a:p>
          <a:p>
            <a:endParaRPr lang="en-US" dirty="0" smtClean="0"/>
          </a:p>
          <a:p>
            <a:r>
              <a:rPr lang="en-US" dirty="0" smtClean="0"/>
              <a:t>Members not affiliated with institutions</a:t>
            </a:r>
          </a:p>
          <a:p>
            <a:endParaRPr lang="en-US" dirty="0" smtClean="0"/>
          </a:p>
          <a:p>
            <a:r>
              <a:rPr lang="en-US" dirty="0" smtClean="0"/>
              <a:t>Representatives of special populations</a:t>
            </a:r>
            <a:endParaRPr lang="en-US" dirty="0"/>
          </a:p>
          <a:p>
            <a:endParaRPr lang="en-US" dirty="0" smtClean="0"/>
          </a:p>
          <a:p>
            <a:r>
              <a:rPr lang="en-US" dirty="0" smtClean="0"/>
              <a:t>Purpose: </a:t>
            </a:r>
            <a:r>
              <a:rPr lang="en-US" dirty="0"/>
              <a:t>p</a:t>
            </a:r>
            <a:r>
              <a:rPr lang="en-US" dirty="0" smtClean="0"/>
              <a:t>rotect human subjects</a:t>
            </a:r>
          </a:p>
          <a:p>
            <a:endParaRPr lang="en-US" dirty="0"/>
          </a:p>
        </p:txBody>
      </p:sp>
    </p:spTree>
    <p:extLst>
      <p:ext uri="{BB962C8B-B14F-4D97-AF65-F5344CB8AC3E}">
        <p14:creationId xmlns:p14="http://schemas.microsoft.com/office/powerpoint/2010/main" val="1533081839"/>
      </p:ext>
    </p:extLst>
  </p:cSld>
  <p:clrMapOvr>
    <a:masterClrMapping/>
  </p:clrMapOvr>
  <p:timing>
    <p:tnLst>
      <p:par>
        <p:cTn id="1" dur="indefinite" restart="never" nodeType="tmRoot"/>
      </p:par>
    </p:tnLst>
  </p:timing>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Points</a:t>
            </a:r>
            <a:endParaRPr lang="en-US" dirty="0"/>
          </a:p>
        </p:txBody>
      </p:sp>
      <p:sp>
        <p:nvSpPr>
          <p:cNvPr id="3" name="Content Placeholder 2"/>
          <p:cNvSpPr>
            <a:spLocks noGrp="1"/>
          </p:cNvSpPr>
          <p:nvPr>
            <p:ph idx="1"/>
          </p:nvPr>
        </p:nvSpPr>
        <p:spPr/>
        <p:txBody>
          <a:bodyPr/>
          <a:lstStyle/>
          <a:p>
            <a:r>
              <a:rPr lang="en-US" dirty="0" smtClean="0"/>
              <a:t>The following is intended to be a general overview</a:t>
            </a:r>
          </a:p>
          <a:p>
            <a:pPr marL="0" indent="0">
              <a:buNone/>
            </a:pPr>
            <a:endParaRPr lang="en-US" dirty="0"/>
          </a:p>
          <a:p>
            <a:r>
              <a:rPr lang="en-US" dirty="0" smtClean="0"/>
              <a:t>Institutions and local IRBs may have variations on what is presented</a:t>
            </a:r>
          </a:p>
          <a:p>
            <a:endParaRPr lang="en-US" dirty="0"/>
          </a:p>
          <a:p>
            <a:r>
              <a:rPr lang="en-US" dirty="0" smtClean="0"/>
              <a:t>Know your institutional requirements</a:t>
            </a:r>
            <a:endParaRPr lang="en-US" dirty="0"/>
          </a:p>
        </p:txBody>
      </p:sp>
    </p:spTree>
    <p:extLst>
      <p:ext uri="{BB962C8B-B14F-4D97-AF65-F5344CB8AC3E}">
        <p14:creationId xmlns:p14="http://schemas.microsoft.com/office/powerpoint/2010/main" val="1406431322"/>
      </p:ext>
    </p:extLst>
  </p:cSld>
  <p:clrMapOvr>
    <a:masterClrMapping/>
  </p:clrMapOvr>
  <p:timing>
    <p:tnLst>
      <p:par>
        <p:cTn id="1" dur="indefinite" restart="never" nodeType="tmRoot"/>
      </p:par>
    </p:tnLst>
  </p:timing>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defRPr/>
            </a:pPr>
            <a:r>
              <a:rPr lang="en-US" dirty="0" smtClean="0"/>
              <a:t>Overview</a:t>
            </a:r>
          </a:p>
        </p:txBody>
      </p:sp>
      <p:sp>
        <p:nvSpPr>
          <p:cNvPr id="5123" name="Rectangle 3"/>
          <p:cNvSpPr>
            <a:spLocks noGrp="1" noChangeArrowheads="1"/>
          </p:cNvSpPr>
          <p:nvPr>
            <p:ph idx="1"/>
          </p:nvPr>
        </p:nvSpPr>
        <p:spPr/>
        <p:txBody>
          <a:bodyPr/>
          <a:lstStyle/>
          <a:p>
            <a:pPr eaLnBrk="1" hangingPunct="1">
              <a:defRPr/>
            </a:pPr>
            <a:r>
              <a:rPr lang="en-US" dirty="0" smtClean="0"/>
              <a:t>What needs IRB approval?</a:t>
            </a:r>
          </a:p>
          <a:p>
            <a:pPr eaLnBrk="1" hangingPunct="1">
              <a:defRPr/>
            </a:pPr>
            <a:endParaRPr lang="en-US" dirty="0" smtClean="0"/>
          </a:p>
          <a:p>
            <a:pPr eaLnBrk="1" hangingPunct="1">
              <a:defRPr/>
            </a:pPr>
            <a:r>
              <a:rPr lang="en-US" dirty="0" smtClean="0"/>
              <a:t>Categories of research</a:t>
            </a:r>
          </a:p>
          <a:p>
            <a:pPr eaLnBrk="1" hangingPunct="1">
              <a:defRPr/>
            </a:pPr>
            <a:endParaRPr lang="en-US" dirty="0" smtClean="0"/>
          </a:p>
          <a:p>
            <a:pPr eaLnBrk="1" hangingPunct="1">
              <a:defRPr/>
            </a:pPr>
            <a:r>
              <a:rPr lang="en-US" dirty="0" smtClean="0"/>
              <a:t>How to determine which category to use</a:t>
            </a:r>
          </a:p>
          <a:p>
            <a:pPr eaLnBrk="1" hangingPunct="1">
              <a:defRPr/>
            </a:pPr>
            <a:endParaRPr lang="en-US" dirty="0" smtClean="0"/>
          </a:p>
          <a:p>
            <a:pPr eaLnBrk="1" hangingPunct="1">
              <a:defRPr/>
            </a:pPr>
            <a:r>
              <a:rPr lang="en-US" dirty="0" smtClean="0"/>
              <a:t>Principal investigator </a:t>
            </a:r>
            <a:r>
              <a:rPr lang="en-US" dirty="0"/>
              <a:t>r</a:t>
            </a:r>
            <a:r>
              <a:rPr lang="en-US" dirty="0" smtClean="0"/>
              <a:t>esponsibilities</a:t>
            </a:r>
          </a:p>
        </p:txBody>
      </p:sp>
    </p:spTree>
    <p:extLst>
      <p:ext uri="{BB962C8B-B14F-4D97-AF65-F5344CB8AC3E}">
        <p14:creationId xmlns:p14="http://schemas.microsoft.com/office/powerpoint/2010/main" val="57510725"/>
      </p:ext>
    </p:extLst>
  </p:cSld>
  <p:clrMapOvr>
    <a:masterClrMapping/>
  </p:clrMapOvr>
  <p:timing>
    <p:tnLst>
      <p:par>
        <p:cTn id="1" dur="indefinite" restart="never" nodeType="tmRoot"/>
      </p:par>
    </p:tnLst>
  </p:timing>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defRPr/>
            </a:pPr>
            <a:r>
              <a:rPr lang="en-US" dirty="0" smtClean="0"/>
              <a:t>What Needs IRB Approval?</a:t>
            </a:r>
          </a:p>
        </p:txBody>
      </p:sp>
      <p:sp>
        <p:nvSpPr>
          <p:cNvPr id="6147" name="Rectangle 3"/>
          <p:cNvSpPr>
            <a:spLocks noGrp="1" noChangeArrowheads="1"/>
          </p:cNvSpPr>
          <p:nvPr>
            <p:ph idx="1"/>
          </p:nvPr>
        </p:nvSpPr>
        <p:spPr>
          <a:xfrm>
            <a:off x="457200" y="1295400"/>
            <a:ext cx="8229600" cy="4343400"/>
          </a:xfrm>
        </p:spPr>
        <p:txBody>
          <a:bodyPr/>
          <a:lstStyle/>
          <a:p>
            <a:pPr eaLnBrk="1" hangingPunct="1">
              <a:defRPr/>
            </a:pPr>
            <a:endParaRPr lang="en-US" dirty="0" smtClean="0"/>
          </a:p>
          <a:p>
            <a:pPr eaLnBrk="1" hangingPunct="1">
              <a:defRPr/>
            </a:pPr>
            <a:r>
              <a:rPr lang="en-US" dirty="0" smtClean="0"/>
              <a:t>Human research must be reviewed and approved by the IRB before research is started</a:t>
            </a:r>
          </a:p>
          <a:p>
            <a:pPr eaLnBrk="1" hangingPunct="1">
              <a:defRPr/>
            </a:pPr>
            <a:endParaRPr lang="en-US" dirty="0" smtClean="0"/>
          </a:p>
          <a:p>
            <a:pPr eaLnBrk="1" hangingPunct="1">
              <a:defRPr/>
            </a:pPr>
            <a:r>
              <a:rPr lang="en-US" dirty="0" smtClean="0"/>
              <a:t>What is human </a:t>
            </a:r>
            <a:r>
              <a:rPr lang="en-US" dirty="0"/>
              <a:t>r</a:t>
            </a:r>
            <a:r>
              <a:rPr lang="en-US" dirty="0" smtClean="0"/>
              <a:t>esearch?</a:t>
            </a:r>
          </a:p>
          <a:p>
            <a:pPr lvl="1" eaLnBrk="1" hangingPunct="1">
              <a:defRPr/>
            </a:pPr>
            <a:r>
              <a:rPr lang="en-US" dirty="0" smtClean="0"/>
              <a:t>There are </a:t>
            </a:r>
            <a:r>
              <a:rPr lang="en-US" u="sng" dirty="0" smtClean="0"/>
              <a:t>two</a:t>
            </a:r>
            <a:r>
              <a:rPr lang="en-US" dirty="0" smtClean="0"/>
              <a:t> definitions of human </a:t>
            </a:r>
            <a:r>
              <a:rPr lang="en-US" dirty="0"/>
              <a:t>r</a:t>
            </a:r>
            <a:r>
              <a:rPr lang="en-US" dirty="0" smtClean="0"/>
              <a:t>esearch that must be considered. If the activity meets either definition, it must be approved by the IRB </a:t>
            </a:r>
          </a:p>
          <a:p>
            <a:pPr lvl="2" eaLnBrk="1" hangingPunct="1">
              <a:defRPr/>
            </a:pPr>
            <a:r>
              <a:rPr lang="en-US" dirty="0" smtClean="0"/>
              <a:t>Department of Health and Human Services (DHHS)</a:t>
            </a:r>
          </a:p>
          <a:p>
            <a:pPr lvl="2" eaLnBrk="1" hangingPunct="1">
              <a:defRPr/>
            </a:pPr>
            <a:r>
              <a:rPr lang="en-US" dirty="0" smtClean="0"/>
              <a:t>Food and Drug Administration (FDA)</a:t>
            </a:r>
          </a:p>
        </p:txBody>
      </p:sp>
    </p:spTree>
    <p:extLst>
      <p:ext uri="{BB962C8B-B14F-4D97-AF65-F5344CB8AC3E}">
        <p14:creationId xmlns:p14="http://schemas.microsoft.com/office/powerpoint/2010/main" val="3863685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147">
                                            <p:txEl>
                                              <p:pRg st="1" end="1"/>
                                            </p:txEl>
                                          </p:spTgt>
                                        </p:tgtEl>
                                        <p:attrNameLst>
                                          <p:attrName>style.visibility</p:attrName>
                                        </p:attrNameLst>
                                      </p:cBhvr>
                                      <p:to>
                                        <p:strVal val="visible"/>
                                      </p:to>
                                    </p:set>
                                    <p:animEffect transition="in" filter="fade">
                                      <p:cBhvr>
                                        <p:cTn id="7" dur="1000"/>
                                        <p:tgtEl>
                                          <p:spTgt spid="6147">
                                            <p:txEl>
                                              <p:pRg st="1" end="1"/>
                                            </p:txEl>
                                          </p:spTgt>
                                        </p:tgtEl>
                                      </p:cBhvr>
                                    </p:animEffect>
                                    <p:anim calcmode="lin" valueType="num">
                                      <p:cBhvr>
                                        <p:cTn id="8" dur="1000" fill="hold"/>
                                        <p:tgtEl>
                                          <p:spTgt spid="6147">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14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147">
                                            <p:txEl>
                                              <p:pRg st="3" end="3"/>
                                            </p:txEl>
                                          </p:spTgt>
                                        </p:tgtEl>
                                        <p:attrNameLst>
                                          <p:attrName>style.visibility</p:attrName>
                                        </p:attrNameLst>
                                      </p:cBhvr>
                                      <p:to>
                                        <p:strVal val="visible"/>
                                      </p:to>
                                    </p:set>
                                    <p:animEffect transition="in" filter="fade">
                                      <p:cBhvr>
                                        <p:cTn id="14" dur="1000"/>
                                        <p:tgtEl>
                                          <p:spTgt spid="6147">
                                            <p:txEl>
                                              <p:pRg st="3" end="3"/>
                                            </p:txEl>
                                          </p:spTgt>
                                        </p:tgtEl>
                                      </p:cBhvr>
                                    </p:animEffect>
                                    <p:anim calcmode="lin" valueType="num">
                                      <p:cBhvr>
                                        <p:cTn id="15" dur="1000" fill="hold"/>
                                        <p:tgtEl>
                                          <p:spTgt spid="6147">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6147">
                                            <p:txEl>
                                              <p:pRg st="3" end="3"/>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6147">
                                            <p:txEl>
                                              <p:pRg st="4" end="4"/>
                                            </p:txEl>
                                          </p:spTgt>
                                        </p:tgtEl>
                                        <p:attrNameLst>
                                          <p:attrName>style.visibility</p:attrName>
                                        </p:attrNameLst>
                                      </p:cBhvr>
                                      <p:to>
                                        <p:strVal val="visible"/>
                                      </p:to>
                                    </p:set>
                                    <p:animEffect transition="in" filter="fade">
                                      <p:cBhvr>
                                        <p:cTn id="19" dur="1000"/>
                                        <p:tgtEl>
                                          <p:spTgt spid="6147">
                                            <p:txEl>
                                              <p:pRg st="4" end="4"/>
                                            </p:txEl>
                                          </p:spTgt>
                                        </p:tgtEl>
                                      </p:cBhvr>
                                    </p:animEffect>
                                    <p:anim calcmode="lin" valueType="num">
                                      <p:cBhvr>
                                        <p:cTn id="20" dur="1000" fill="hold"/>
                                        <p:tgtEl>
                                          <p:spTgt spid="6147">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6147">
                                            <p:txEl>
                                              <p:pRg st="4" end="4"/>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6147">
                                            <p:txEl>
                                              <p:pRg st="5" end="5"/>
                                            </p:txEl>
                                          </p:spTgt>
                                        </p:tgtEl>
                                        <p:attrNameLst>
                                          <p:attrName>style.visibility</p:attrName>
                                        </p:attrNameLst>
                                      </p:cBhvr>
                                      <p:to>
                                        <p:strVal val="visible"/>
                                      </p:to>
                                    </p:set>
                                    <p:animEffect transition="in" filter="fade">
                                      <p:cBhvr>
                                        <p:cTn id="24" dur="1000"/>
                                        <p:tgtEl>
                                          <p:spTgt spid="6147">
                                            <p:txEl>
                                              <p:pRg st="5" end="5"/>
                                            </p:txEl>
                                          </p:spTgt>
                                        </p:tgtEl>
                                      </p:cBhvr>
                                    </p:animEffect>
                                    <p:anim calcmode="lin" valueType="num">
                                      <p:cBhvr>
                                        <p:cTn id="25" dur="1000" fill="hold"/>
                                        <p:tgtEl>
                                          <p:spTgt spid="6147">
                                            <p:txEl>
                                              <p:pRg st="5" end="5"/>
                                            </p:txEl>
                                          </p:spTgt>
                                        </p:tgtEl>
                                        <p:attrNameLst>
                                          <p:attrName>ppt_x</p:attrName>
                                        </p:attrNameLst>
                                      </p:cBhvr>
                                      <p:tavLst>
                                        <p:tav tm="0">
                                          <p:val>
                                            <p:strVal val="#ppt_x"/>
                                          </p:val>
                                        </p:tav>
                                        <p:tav tm="100000">
                                          <p:val>
                                            <p:strVal val="#ppt_x"/>
                                          </p:val>
                                        </p:tav>
                                      </p:tavLst>
                                    </p:anim>
                                    <p:anim calcmode="lin" valueType="num">
                                      <p:cBhvr>
                                        <p:cTn id="26" dur="1000" fill="hold"/>
                                        <p:tgtEl>
                                          <p:spTgt spid="6147">
                                            <p:txEl>
                                              <p:pRg st="5" end="5"/>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6147">
                                            <p:txEl>
                                              <p:pRg st="6" end="6"/>
                                            </p:txEl>
                                          </p:spTgt>
                                        </p:tgtEl>
                                        <p:attrNameLst>
                                          <p:attrName>style.visibility</p:attrName>
                                        </p:attrNameLst>
                                      </p:cBhvr>
                                      <p:to>
                                        <p:strVal val="visible"/>
                                      </p:to>
                                    </p:set>
                                    <p:animEffect transition="in" filter="fade">
                                      <p:cBhvr>
                                        <p:cTn id="29" dur="1000"/>
                                        <p:tgtEl>
                                          <p:spTgt spid="6147">
                                            <p:txEl>
                                              <p:pRg st="6" end="6"/>
                                            </p:txEl>
                                          </p:spTgt>
                                        </p:tgtEl>
                                      </p:cBhvr>
                                    </p:animEffect>
                                    <p:anim calcmode="lin" valueType="num">
                                      <p:cBhvr>
                                        <p:cTn id="30" dur="1000" fill="hold"/>
                                        <p:tgtEl>
                                          <p:spTgt spid="6147">
                                            <p:txEl>
                                              <p:pRg st="6" end="6"/>
                                            </p:txEl>
                                          </p:spTgt>
                                        </p:tgtEl>
                                        <p:attrNameLst>
                                          <p:attrName>ppt_x</p:attrName>
                                        </p:attrNameLst>
                                      </p:cBhvr>
                                      <p:tavLst>
                                        <p:tav tm="0">
                                          <p:val>
                                            <p:strVal val="#ppt_x"/>
                                          </p:val>
                                        </p:tav>
                                        <p:tav tm="100000">
                                          <p:val>
                                            <p:strVal val="#ppt_x"/>
                                          </p:val>
                                        </p:tav>
                                      </p:tavLst>
                                    </p:anim>
                                    <p:anim calcmode="lin" valueType="num">
                                      <p:cBhvr>
                                        <p:cTn id="31" dur="1000" fill="hold"/>
                                        <p:tgtEl>
                                          <p:spTgt spid="6147">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defRPr/>
            </a:pPr>
            <a:r>
              <a:rPr lang="en-US" dirty="0" smtClean="0"/>
              <a:t>DHHS Definition </a:t>
            </a:r>
            <a:r>
              <a:rPr lang="en-US" dirty="0"/>
              <a:t>of </a:t>
            </a:r>
            <a:r>
              <a:rPr lang="en-US" dirty="0" smtClean="0"/>
              <a:t>Human Research</a:t>
            </a:r>
          </a:p>
        </p:txBody>
      </p:sp>
      <p:sp>
        <p:nvSpPr>
          <p:cNvPr id="20483" name="Rectangle 3"/>
          <p:cNvSpPr>
            <a:spLocks noGrp="1" noChangeArrowheads="1"/>
          </p:cNvSpPr>
          <p:nvPr>
            <p:ph idx="1"/>
          </p:nvPr>
        </p:nvSpPr>
        <p:spPr/>
        <p:txBody>
          <a:bodyPr/>
          <a:lstStyle/>
          <a:p>
            <a:pPr lvl="1" eaLnBrk="1" hangingPunct="1">
              <a:buFont typeface="Arial" panose="020B0604020202020204" pitchFamily="34" charset="0"/>
              <a:buChar char="•"/>
              <a:defRPr/>
            </a:pPr>
            <a:r>
              <a:rPr lang="en-US" dirty="0" smtClean="0"/>
              <a:t>Is the activity research?</a:t>
            </a:r>
          </a:p>
          <a:p>
            <a:pPr lvl="1" eaLnBrk="1" hangingPunct="1">
              <a:buFont typeface="Arial" panose="020B0604020202020204" pitchFamily="34" charset="0"/>
              <a:buChar char="•"/>
              <a:defRPr/>
            </a:pPr>
            <a:endParaRPr lang="en-US" dirty="0" smtClean="0"/>
          </a:p>
          <a:p>
            <a:pPr lvl="1" eaLnBrk="1" hangingPunct="1">
              <a:buFont typeface="Arial" panose="020B0604020202020204" pitchFamily="34" charset="0"/>
              <a:buChar char="•"/>
              <a:defRPr/>
            </a:pPr>
            <a:r>
              <a:rPr lang="en-US" dirty="0" smtClean="0"/>
              <a:t>Does the research involve human subjects?</a:t>
            </a:r>
          </a:p>
          <a:p>
            <a:pPr lvl="1" eaLnBrk="1" hangingPunct="1">
              <a:buFont typeface="Arial" panose="020B0604020202020204" pitchFamily="34" charset="0"/>
              <a:buChar char="•"/>
              <a:defRPr/>
            </a:pPr>
            <a:endParaRPr lang="en-US" dirty="0" smtClean="0"/>
          </a:p>
          <a:p>
            <a:pPr lvl="1" eaLnBrk="1" hangingPunct="1">
              <a:buFont typeface="Arial" panose="020B0604020202020204" pitchFamily="34" charset="0"/>
              <a:buChar char="•"/>
              <a:defRPr/>
            </a:pPr>
            <a:r>
              <a:rPr lang="en-US" dirty="0" smtClean="0"/>
              <a:t>Is this human research exempt from IRB approval?</a:t>
            </a:r>
          </a:p>
          <a:p>
            <a:pPr eaLnBrk="1" hangingPunct="1">
              <a:defRPr/>
            </a:pPr>
            <a:endParaRPr lang="en-US" dirty="0" smtClean="0"/>
          </a:p>
        </p:txBody>
      </p:sp>
    </p:spTree>
    <p:extLst>
      <p:ext uri="{BB962C8B-B14F-4D97-AF65-F5344CB8AC3E}">
        <p14:creationId xmlns:p14="http://schemas.microsoft.com/office/powerpoint/2010/main" val="152377337"/>
      </p:ext>
    </p:extLst>
  </p:cSld>
  <p:clrMapOvr>
    <a:masterClrMapping/>
  </p:clrMapOvr>
  <p:timing>
    <p:tnLst>
      <p:par>
        <p:cTn id="1" dur="indefinite" restart="never" nodeType="tmRoot"/>
      </p:par>
    </p:tnLst>
  </p:timing>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defRPr/>
            </a:pPr>
            <a:r>
              <a:rPr lang="en-US" dirty="0" smtClean="0"/>
              <a:t>DHHS</a:t>
            </a:r>
          </a:p>
        </p:txBody>
      </p:sp>
      <p:sp>
        <p:nvSpPr>
          <p:cNvPr id="17411" name="Rectangle 3"/>
          <p:cNvSpPr>
            <a:spLocks noGrp="1" noChangeArrowheads="1"/>
          </p:cNvSpPr>
          <p:nvPr>
            <p:ph idx="1"/>
          </p:nvPr>
        </p:nvSpPr>
        <p:spPr>
          <a:xfrm>
            <a:off x="457200" y="1143000"/>
            <a:ext cx="8229600" cy="4800600"/>
          </a:xfrm>
        </p:spPr>
        <p:txBody>
          <a:bodyPr/>
          <a:lstStyle/>
          <a:p>
            <a:pPr eaLnBrk="1" hangingPunct="1">
              <a:defRPr/>
            </a:pPr>
            <a:endParaRPr lang="en-US" sz="2800" dirty="0" smtClean="0"/>
          </a:p>
          <a:p>
            <a:pPr eaLnBrk="1" hangingPunct="1">
              <a:defRPr/>
            </a:pPr>
            <a:r>
              <a:rPr lang="en-US" sz="2800" dirty="0" smtClean="0"/>
              <a:t>Human-subjects </a:t>
            </a:r>
            <a:r>
              <a:rPr lang="en-US" dirty="0"/>
              <a:t>r</a:t>
            </a:r>
            <a:r>
              <a:rPr lang="en-US" sz="2800" dirty="0" smtClean="0"/>
              <a:t>esearch</a:t>
            </a:r>
          </a:p>
          <a:p>
            <a:pPr lvl="1" eaLnBrk="1" hangingPunct="1">
              <a:defRPr/>
            </a:pPr>
            <a:r>
              <a:rPr lang="en-US" dirty="0" smtClean="0"/>
              <a:t>Is the activity research?</a:t>
            </a:r>
          </a:p>
          <a:p>
            <a:pPr lvl="2">
              <a:defRPr/>
            </a:pPr>
            <a:r>
              <a:rPr lang="en-US" dirty="0" smtClean="0"/>
              <a:t>Research</a:t>
            </a:r>
            <a:r>
              <a:rPr lang="en-US" i="1" dirty="0"/>
              <a:t>—</a:t>
            </a:r>
            <a:r>
              <a:rPr lang="en-US" dirty="0" smtClean="0"/>
              <a:t>systematic investigation designed </a:t>
            </a:r>
            <a:r>
              <a:rPr lang="en-US" dirty="0"/>
              <a:t>to contribute to generalizable </a:t>
            </a:r>
            <a:r>
              <a:rPr lang="en-US" dirty="0" smtClean="0"/>
              <a:t>knowledge</a:t>
            </a:r>
            <a:endParaRPr lang="en-US" dirty="0"/>
          </a:p>
          <a:p>
            <a:pPr lvl="2" eaLnBrk="1" hangingPunct="1">
              <a:defRPr/>
            </a:pPr>
            <a:r>
              <a:rPr lang="en-US" dirty="0"/>
              <a:t>Systematic </a:t>
            </a:r>
            <a:r>
              <a:rPr lang="en-US" dirty="0" smtClean="0"/>
              <a:t>investigation</a:t>
            </a:r>
            <a:r>
              <a:rPr lang="en-US" i="1" dirty="0"/>
              <a:t>—</a:t>
            </a:r>
            <a:r>
              <a:rPr lang="en-US" dirty="0" smtClean="0"/>
              <a:t>use </a:t>
            </a:r>
            <a:r>
              <a:rPr lang="en-US" dirty="0"/>
              <a:t>of a clear plan, </a:t>
            </a:r>
            <a:r>
              <a:rPr lang="en-US" dirty="0" smtClean="0"/>
              <a:t>system, </a:t>
            </a:r>
            <a:r>
              <a:rPr lang="en-US" dirty="0"/>
              <a:t>or method to conduct a detailed examination or inquiry for </a:t>
            </a:r>
            <a:r>
              <a:rPr lang="en-US" dirty="0" smtClean="0"/>
              <a:t>facts </a:t>
            </a:r>
          </a:p>
          <a:p>
            <a:pPr lvl="2" eaLnBrk="1" hangingPunct="1">
              <a:defRPr/>
            </a:pPr>
            <a:r>
              <a:rPr lang="en-US" dirty="0" smtClean="0"/>
              <a:t>Generalizable </a:t>
            </a:r>
            <a:r>
              <a:rPr lang="en-US" dirty="0"/>
              <a:t>knowledge </a:t>
            </a:r>
            <a:r>
              <a:rPr lang="en-US" dirty="0" smtClean="0"/>
              <a:t>that </a:t>
            </a:r>
            <a:r>
              <a:rPr lang="en-US" dirty="0"/>
              <a:t>is universally or widely applicable </a:t>
            </a:r>
            <a:r>
              <a:rPr lang="en-US" dirty="0" smtClean="0"/>
              <a:t>(expressed, for example, in theories, principles, and statements of relationships)</a:t>
            </a:r>
          </a:p>
        </p:txBody>
      </p:sp>
    </p:spTree>
    <p:extLst>
      <p:ext uri="{BB962C8B-B14F-4D97-AF65-F5344CB8AC3E}">
        <p14:creationId xmlns:p14="http://schemas.microsoft.com/office/powerpoint/2010/main" val="928713195"/>
      </p:ext>
    </p:extLst>
  </p:cSld>
  <p:clrMapOvr>
    <a:masterClrMapping/>
  </p:clrMapOvr>
  <p:timing>
    <p:tnLst>
      <p:par>
        <p:cTn id="1" dur="indefinite" restart="never" nodeType="tmRoot"/>
      </p:par>
    </p:tnLst>
  </p:timing>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defRPr/>
            </a:pPr>
            <a:r>
              <a:rPr lang="en-US" dirty="0" smtClean="0"/>
              <a:t>DHHS</a:t>
            </a:r>
          </a:p>
        </p:txBody>
      </p:sp>
      <p:sp>
        <p:nvSpPr>
          <p:cNvPr id="18435" name="Rectangle 3"/>
          <p:cNvSpPr>
            <a:spLocks noGrp="1" noChangeArrowheads="1"/>
          </p:cNvSpPr>
          <p:nvPr>
            <p:ph idx="1"/>
          </p:nvPr>
        </p:nvSpPr>
        <p:spPr>
          <a:xfrm>
            <a:off x="457200" y="1219200"/>
            <a:ext cx="8229600" cy="4343400"/>
          </a:xfrm>
        </p:spPr>
        <p:txBody>
          <a:bodyPr/>
          <a:lstStyle/>
          <a:p>
            <a:pPr eaLnBrk="1" hangingPunct="1">
              <a:defRPr/>
            </a:pPr>
            <a:endParaRPr lang="en-US" dirty="0" smtClean="0"/>
          </a:p>
          <a:p>
            <a:pPr eaLnBrk="1" hangingPunct="1">
              <a:defRPr/>
            </a:pPr>
            <a:r>
              <a:rPr lang="en-US" dirty="0" smtClean="0"/>
              <a:t>Human-subjects </a:t>
            </a:r>
            <a:r>
              <a:rPr lang="en-US" dirty="0"/>
              <a:t>r</a:t>
            </a:r>
            <a:r>
              <a:rPr lang="en-US" dirty="0" smtClean="0"/>
              <a:t>esearch</a:t>
            </a:r>
          </a:p>
          <a:p>
            <a:pPr lvl="1" eaLnBrk="1" hangingPunct="1">
              <a:defRPr/>
            </a:pPr>
            <a:r>
              <a:rPr lang="en-US" dirty="0" smtClean="0"/>
              <a:t>Is the activity research?</a:t>
            </a:r>
          </a:p>
          <a:p>
            <a:pPr lvl="1" eaLnBrk="1" hangingPunct="1">
              <a:defRPr/>
            </a:pPr>
            <a:r>
              <a:rPr lang="en-US" dirty="0" smtClean="0"/>
              <a:t>Does the research involve human subjects?</a:t>
            </a:r>
          </a:p>
          <a:p>
            <a:pPr lvl="2" eaLnBrk="1" hangingPunct="1">
              <a:buFontTx/>
              <a:buNone/>
              <a:defRPr/>
            </a:pPr>
            <a:r>
              <a:rPr lang="en-US" dirty="0" smtClean="0"/>
              <a:t>A human subject is:</a:t>
            </a:r>
          </a:p>
          <a:p>
            <a:pPr lvl="2" eaLnBrk="1" hangingPunct="1">
              <a:defRPr/>
            </a:pPr>
            <a:r>
              <a:rPr lang="en-US" dirty="0" smtClean="0"/>
              <a:t>A living individual about whom an investigator (whether professional or student) conducting research obtains: </a:t>
            </a:r>
          </a:p>
          <a:p>
            <a:pPr lvl="3" eaLnBrk="1" hangingPunct="1">
              <a:defRPr/>
            </a:pPr>
            <a:r>
              <a:rPr lang="en-US" dirty="0" smtClean="0"/>
              <a:t>data through intervention or interaction with the individual</a:t>
            </a:r>
          </a:p>
          <a:p>
            <a:pPr lvl="3" eaLnBrk="1" hangingPunct="1">
              <a:defRPr/>
            </a:pPr>
            <a:r>
              <a:rPr lang="en-US" dirty="0" smtClean="0"/>
              <a:t>identifiable private information</a:t>
            </a:r>
          </a:p>
        </p:txBody>
      </p:sp>
    </p:spTree>
    <p:extLst>
      <p:ext uri="{BB962C8B-B14F-4D97-AF65-F5344CB8AC3E}">
        <p14:creationId xmlns:p14="http://schemas.microsoft.com/office/powerpoint/2010/main" val="1329706061"/>
      </p:ext>
    </p:extLst>
  </p:cSld>
  <p:clrMapOvr>
    <a:masterClrMapping/>
  </p:clrMapOvr>
  <p:timing>
    <p:tnLst>
      <p:par>
        <p:cTn id="1" dur="indefinite" restart="never" nodeType="tmRoot"/>
      </p:par>
    </p:tnLst>
  </p:timing>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defRPr/>
            </a:pPr>
            <a:r>
              <a:rPr lang="en-US" dirty="0" smtClean="0"/>
              <a:t>DHHS</a:t>
            </a:r>
          </a:p>
        </p:txBody>
      </p:sp>
      <p:sp>
        <p:nvSpPr>
          <p:cNvPr id="19459" name="Rectangle 3"/>
          <p:cNvSpPr>
            <a:spLocks noGrp="1" noChangeArrowheads="1"/>
          </p:cNvSpPr>
          <p:nvPr>
            <p:ph idx="1"/>
          </p:nvPr>
        </p:nvSpPr>
        <p:spPr>
          <a:xfrm>
            <a:off x="457200" y="1219200"/>
            <a:ext cx="8229600" cy="4343400"/>
          </a:xfrm>
        </p:spPr>
        <p:txBody>
          <a:bodyPr/>
          <a:lstStyle/>
          <a:p>
            <a:pPr eaLnBrk="1" hangingPunct="1">
              <a:defRPr/>
            </a:pPr>
            <a:endParaRPr lang="en-US" dirty="0" smtClean="0"/>
          </a:p>
          <a:p>
            <a:pPr eaLnBrk="1" hangingPunct="1">
              <a:defRPr/>
            </a:pPr>
            <a:r>
              <a:rPr lang="en-US" dirty="0" smtClean="0"/>
              <a:t>Human-subjects </a:t>
            </a:r>
            <a:r>
              <a:rPr lang="en-US" dirty="0"/>
              <a:t>r</a:t>
            </a:r>
            <a:r>
              <a:rPr lang="en-US" dirty="0" smtClean="0"/>
              <a:t>esearch</a:t>
            </a:r>
          </a:p>
          <a:p>
            <a:pPr lvl="1" eaLnBrk="1" hangingPunct="1">
              <a:defRPr/>
            </a:pPr>
            <a:r>
              <a:rPr lang="en-US" dirty="0" smtClean="0"/>
              <a:t>Is the activity research?</a:t>
            </a:r>
          </a:p>
          <a:p>
            <a:pPr lvl="1" eaLnBrk="1" hangingPunct="1">
              <a:defRPr/>
            </a:pPr>
            <a:r>
              <a:rPr lang="en-US" dirty="0" smtClean="0"/>
              <a:t>Does the research involve human subjects?</a:t>
            </a:r>
          </a:p>
          <a:p>
            <a:pPr lvl="1" eaLnBrk="1" hangingPunct="1">
              <a:defRPr/>
            </a:pPr>
            <a:r>
              <a:rPr lang="en-US" dirty="0" smtClean="0"/>
              <a:t>Is this human research exempt from IRB approval?</a:t>
            </a:r>
          </a:p>
          <a:p>
            <a:pPr lvl="2" eaLnBrk="1" hangingPunct="1">
              <a:defRPr/>
            </a:pPr>
            <a:r>
              <a:rPr lang="en-US" dirty="0" smtClean="0"/>
              <a:t>Examples of exempt research are: research on educational strategies or curricula, surveys or interviews of adults, retrospective chart reviews</a:t>
            </a:r>
          </a:p>
          <a:p>
            <a:pPr lvl="2" eaLnBrk="1" hangingPunct="1">
              <a:defRPr/>
            </a:pPr>
            <a:r>
              <a:rPr lang="en-US" dirty="0" smtClean="0"/>
              <a:t>Does “exempt” mean I don’t need IRB review?</a:t>
            </a:r>
          </a:p>
          <a:p>
            <a:pPr lvl="3" eaLnBrk="1" hangingPunct="1">
              <a:defRPr/>
            </a:pPr>
            <a:r>
              <a:rPr lang="en-US" dirty="0" smtClean="0"/>
              <a:t>No, all exempt research requires the IRB to make the exempt determination</a:t>
            </a:r>
          </a:p>
        </p:txBody>
      </p:sp>
    </p:spTree>
    <p:extLst>
      <p:ext uri="{BB962C8B-B14F-4D97-AF65-F5344CB8AC3E}">
        <p14:creationId xmlns:p14="http://schemas.microsoft.com/office/powerpoint/2010/main" val="4120564536"/>
      </p:ext>
    </p:extLst>
  </p:cSld>
  <p:clrMapOvr>
    <a:masterClrMapping/>
  </p:clrMapOvr>
  <p:timing>
    <p:tnLst>
      <p:par>
        <p:cTn id="1" dur="indefinite" restart="never" nodeType="tmRoot"/>
      </p:par>
    </p:tnLst>
  </p:timing>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304800"/>
            <a:ext cx="8229600" cy="1143000"/>
          </a:xfrm>
        </p:spPr>
        <p:txBody>
          <a:bodyPr/>
          <a:lstStyle/>
          <a:p>
            <a:pPr eaLnBrk="1" hangingPunct="1">
              <a:defRPr/>
            </a:pPr>
            <a:r>
              <a:rPr lang="en-US" dirty="0" smtClean="0"/>
              <a:t>FDA</a:t>
            </a:r>
            <a:r>
              <a:rPr lang="en-US" dirty="0"/>
              <a:t> </a:t>
            </a:r>
            <a:r>
              <a:rPr lang="en-US" sz="4000" dirty="0" smtClean="0"/>
              <a:t>Definition of Human Research</a:t>
            </a:r>
            <a:r>
              <a:rPr lang="en-US" sz="1600" dirty="0" smtClean="0"/>
              <a:t/>
            </a:r>
            <a:br>
              <a:rPr lang="en-US" sz="1600" dirty="0" smtClean="0"/>
            </a:br>
            <a:r>
              <a:rPr lang="en-US" sz="1600" dirty="0" smtClean="0"/>
              <a:t> </a:t>
            </a:r>
            <a:endParaRPr lang="en-US" sz="1800" dirty="0" smtClean="0"/>
          </a:p>
        </p:txBody>
      </p:sp>
      <p:sp>
        <p:nvSpPr>
          <p:cNvPr id="21507" name="Rectangle 3"/>
          <p:cNvSpPr>
            <a:spLocks noGrp="1" noChangeArrowheads="1"/>
          </p:cNvSpPr>
          <p:nvPr>
            <p:ph idx="1"/>
          </p:nvPr>
        </p:nvSpPr>
        <p:spPr>
          <a:xfrm>
            <a:off x="457200" y="1371600"/>
            <a:ext cx="8229600" cy="4343400"/>
          </a:xfrm>
        </p:spPr>
        <p:txBody>
          <a:bodyPr/>
          <a:lstStyle/>
          <a:p>
            <a:pPr eaLnBrk="1" hangingPunct="1">
              <a:defRPr/>
            </a:pPr>
            <a:endParaRPr lang="en-US" dirty="0" smtClean="0"/>
          </a:p>
          <a:p>
            <a:pPr eaLnBrk="1" hangingPunct="1">
              <a:defRPr/>
            </a:pPr>
            <a:r>
              <a:rPr lang="en-US" dirty="0" smtClean="0"/>
              <a:t>Human-subjects </a:t>
            </a:r>
            <a:r>
              <a:rPr lang="en-US" dirty="0"/>
              <a:t>r</a:t>
            </a:r>
            <a:r>
              <a:rPr lang="en-US" dirty="0" smtClean="0"/>
              <a:t>esearch</a:t>
            </a:r>
          </a:p>
          <a:p>
            <a:pPr lvl="1" eaLnBrk="1" hangingPunct="1">
              <a:defRPr/>
            </a:pPr>
            <a:r>
              <a:rPr lang="en-US" dirty="0" smtClean="0"/>
              <a:t>Is the activity a clinical investigation?</a:t>
            </a:r>
          </a:p>
          <a:p>
            <a:pPr lvl="1" eaLnBrk="1" hangingPunct="1">
              <a:defRPr/>
            </a:pPr>
            <a:r>
              <a:rPr lang="en-US" dirty="0" smtClean="0"/>
              <a:t>Does the research involve human subjects?</a:t>
            </a:r>
          </a:p>
        </p:txBody>
      </p:sp>
    </p:spTree>
    <p:extLst>
      <p:ext uri="{BB962C8B-B14F-4D97-AF65-F5344CB8AC3E}">
        <p14:creationId xmlns:p14="http://schemas.microsoft.com/office/powerpoint/2010/main" val="2289187428"/>
      </p:ext>
    </p:extLst>
  </p:cSld>
  <p:clrMapOvr>
    <a:masterClrMapping/>
  </p:clrMapOvr>
  <p:timing>
    <p:tnLst>
      <p:par>
        <p:cTn id="1" dur="indefinite" restart="never" nodeType="tmRoot"/>
      </p:par>
    </p:tnLst>
  </p:timing>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354013"/>
            <a:ext cx="8229600" cy="941387"/>
          </a:xfrm>
        </p:spPr>
        <p:txBody>
          <a:bodyPr/>
          <a:lstStyle/>
          <a:p>
            <a:pPr eaLnBrk="1" hangingPunct="1">
              <a:defRPr/>
            </a:pPr>
            <a:r>
              <a:rPr lang="en-US" dirty="0" smtClean="0"/>
              <a:t>FDA </a:t>
            </a:r>
            <a:r>
              <a:rPr lang="en-US" dirty="0"/>
              <a:t>Definition of Human Research</a:t>
            </a:r>
            <a:r>
              <a:rPr lang="en-US" sz="1600" dirty="0"/>
              <a:t/>
            </a:r>
            <a:br>
              <a:rPr lang="en-US" sz="1600" dirty="0"/>
            </a:br>
            <a:r>
              <a:rPr lang="en-US" sz="1600" dirty="0"/>
              <a:t> </a:t>
            </a:r>
            <a:endParaRPr lang="en-US" dirty="0" smtClean="0"/>
          </a:p>
        </p:txBody>
      </p:sp>
      <p:sp>
        <p:nvSpPr>
          <p:cNvPr id="22531" name="Rectangle 3"/>
          <p:cNvSpPr>
            <a:spLocks noGrp="1" noChangeArrowheads="1"/>
          </p:cNvSpPr>
          <p:nvPr>
            <p:ph idx="1"/>
          </p:nvPr>
        </p:nvSpPr>
        <p:spPr>
          <a:xfrm>
            <a:off x="457200" y="1371600"/>
            <a:ext cx="8610600" cy="5181600"/>
          </a:xfrm>
        </p:spPr>
        <p:txBody>
          <a:bodyPr/>
          <a:lstStyle/>
          <a:p>
            <a:pPr eaLnBrk="1" hangingPunct="1">
              <a:lnSpc>
                <a:spcPct val="90000"/>
              </a:lnSpc>
              <a:defRPr/>
            </a:pPr>
            <a:endParaRPr lang="en-US" dirty="0" smtClean="0"/>
          </a:p>
          <a:p>
            <a:pPr eaLnBrk="1" hangingPunct="1">
              <a:lnSpc>
                <a:spcPct val="90000"/>
              </a:lnSpc>
              <a:defRPr/>
            </a:pPr>
            <a:r>
              <a:rPr lang="en-US" dirty="0" smtClean="0"/>
              <a:t>Human-subjects </a:t>
            </a:r>
            <a:r>
              <a:rPr lang="en-US" dirty="0"/>
              <a:t>r</a:t>
            </a:r>
            <a:r>
              <a:rPr lang="en-US" dirty="0" smtClean="0"/>
              <a:t>esearch</a:t>
            </a:r>
          </a:p>
          <a:p>
            <a:pPr lvl="1" eaLnBrk="1" hangingPunct="1">
              <a:lnSpc>
                <a:spcPct val="90000"/>
              </a:lnSpc>
              <a:defRPr/>
            </a:pPr>
            <a:r>
              <a:rPr lang="en-US" dirty="0" smtClean="0"/>
              <a:t>Is the activity a clinical investigation?</a:t>
            </a:r>
            <a:endParaRPr lang="en-US" dirty="0"/>
          </a:p>
          <a:p>
            <a:pPr lvl="2">
              <a:defRPr/>
            </a:pPr>
            <a:r>
              <a:rPr lang="en-US" dirty="0" smtClean="0"/>
              <a:t>An activity is research if it involves an </a:t>
            </a:r>
            <a:br>
              <a:rPr lang="en-US" dirty="0" smtClean="0"/>
            </a:br>
            <a:r>
              <a:rPr lang="en-US" dirty="0" smtClean="0"/>
              <a:t>FDA-regulated test article</a:t>
            </a:r>
          </a:p>
        </p:txBody>
      </p:sp>
    </p:spTree>
    <p:extLst>
      <p:ext uri="{BB962C8B-B14F-4D97-AF65-F5344CB8AC3E}">
        <p14:creationId xmlns:p14="http://schemas.microsoft.com/office/powerpoint/2010/main" val="337439626"/>
      </p:ext>
    </p:extLst>
  </p:cSld>
  <p:clrMapOvr>
    <a:masterClrMapping/>
  </p:clrMapOvr>
  <p:timing>
    <p:tnLst>
      <p:par>
        <p:cTn id="1" dur="indefinite" restart="never" nodeType="tmRoot"/>
      </p:par>
    </p:tnLst>
  </p:timing>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354013"/>
            <a:ext cx="8229600" cy="941387"/>
          </a:xfrm>
        </p:spPr>
        <p:txBody>
          <a:bodyPr/>
          <a:lstStyle/>
          <a:p>
            <a:pPr eaLnBrk="1" hangingPunct="1">
              <a:defRPr/>
            </a:pPr>
            <a:r>
              <a:rPr lang="en-US" dirty="0"/>
              <a:t>FDA Definition of Human Research</a:t>
            </a:r>
            <a:r>
              <a:rPr lang="en-US" sz="1600" dirty="0"/>
              <a:t/>
            </a:r>
            <a:br>
              <a:rPr lang="en-US" sz="1600" dirty="0"/>
            </a:br>
            <a:r>
              <a:rPr lang="en-US" sz="1600" dirty="0"/>
              <a:t> </a:t>
            </a:r>
            <a:endParaRPr lang="en-US" dirty="0" smtClean="0"/>
          </a:p>
        </p:txBody>
      </p:sp>
      <p:sp>
        <p:nvSpPr>
          <p:cNvPr id="22531" name="Rectangle 3"/>
          <p:cNvSpPr>
            <a:spLocks noGrp="1" noChangeArrowheads="1"/>
          </p:cNvSpPr>
          <p:nvPr>
            <p:ph idx="1"/>
          </p:nvPr>
        </p:nvSpPr>
        <p:spPr>
          <a:xfrm>
            <a:off x="304800" y="1219200"/>
            <a:ext cx="8610600" cy="5181600"/>
          </a:xfrm>
        </p:spPr>
        <p:txBody>
          <a:bodyPr/>
          <a:lstStyle/>
          <a:p>
            <a:pPr eaLnBrk="1" hangingPunct="1">
              <a:defRPr/>
            </a:pPr>
            <a:endParaRPr lang="en-US" dirty="0" smtClean="0"/>
          </a:p>
          <a:p>
            <a:pPr eaLnBrk="1" hangingPunct="1">
              <a:defRPr/>
            </a:pPr>
            <a:r>
              <a:rPr lang="en-US" dirty="0" smtClean="0"/>
              <a:t>Human-subjects </a:t>
            </a:r>
            <a:r>
              <a:rPr lang="en-US" dirty="0"/>
              <a:t>r</a:t>
            </a:r>
            <a:r>
              <a:rPr lang="en-US" dirty="0" smtClean="0"/>
              <a:t>esearch</a:t>
            </a:r>
          </a:p>
          <a:p>
            <a:pPr lvl="1">
              <a:defRPr/>
            </a:pPr>
            <a:r>
              <a:rPr lang="en-US" dirty="0" smtClean="0"/>
              <a:t>An FDA-regulated test article is involved if one of the following conditions applies:</a:t>
            </a:r>
          </a:p>
          <a:p>
            <a:pPr lvl="2" eaLnBrk="1" hangingPunct="1">
              <a:defRPr/>
            </a:pPr>
            <a:r>
              <a:rPr lang="en-US" dirty="0" smtClean="0"/>
              <a:t>It involves the use of a drug, other than the use of a marketed drug, in the course of medical practice</a:t>
            </a:r>
            <a:endParaRPr lang="en-US" b="1" dirty="0" smtClean="0"/>
          </a:p>
          <a:p>
            <a:pPr lvl="2" eaLnBrk="1" hangingPunct="1">
              <a:defRPr/>
            </a:pPr>
            <a:r>
              <a:rPr lang="en-US" dirty="0" smtClean="0"/>
              <a:t>It involves the use of a device to evaluate safety or effectiveness of that device</a:t>
            </a:r>
            <a:endParaRPr lang="en-US" b="1" dirty="0" smtClean="0"/>
          </a:p>
          <a:p>
            <a:pPr lvl="2" eaLnBrk="1" hangingPunct="1">
              <a:defRPr/>
            </a:pPr>
            <a:r>
              <a:rPr lang="en-US" dirty="0"/>
              <a:t>D</a:t>
            </a:r>
            <a:r>
              <a:rPr lang="en-US" dirty="0" smtClean="0"/>
              <a:t>ata from the activity will be submitted to, or </a:t>
            </a:r>
            <a:br>
              <a:rPr lang="en-US" dirty="0" smtClean="0"/>
            </a:br>
            <a:r>
              <a:rPr lang="en-US" dirty="0" smtClean="0"/>
              <a:t>held for inspection by, the FDA in support of </a:t>
            </a:r>
            <a:br>
              <a:rPr lang="en-US" dirty="0" smtClean="0"/>
            </a:br>
            <a:r>
              <a:rPr lang="en-US" dirty="0" smtClean="0"/>
              <a:t>a marketing or research application for an </a:t>
            </a:r>
            <a:br>
              <a:rPr lang="en-US" dirty="0" smtClean="0"/>
            </a:br>
            <a:r>
              <a:rPr lang="en-US" dirty="0" smtClean="0"/>
              <a:t>FDA-regulated product</a:t>
            </a:r>
          </a:p>
        </p:txBody>
      </p:sp>
    </p:spTree>
    <p:extLst>
      <p:ext uri="{BB962C8B-B14F-4D97-AF65-F5344CB8AC3E}">
        <p14:creationId xmlns:p14="http://schemas.microsoft.com/office/powerpoint/2010/main" val="427556595"/>
      </p:ext>
    </p:extLst>
  </p:cSld>
  <p:clrMapOvr>
    <a:masterClrMapping/>
  </p:clrMapOvr>
  <p:timing>
    <p:tnLst>
      <p:par>
        <p:cTn id="1" dur="indefinite" restart="never" nodeType="tmRoot"/>
      </p:par>
    </p:tnLst>
  </p:timing>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228600"/>
            <a:ext cx="8229600" cy="1143000"/>
          </a:xfrm>
        </p:spPr>
        <p:txBody>
          <a:bodyPr/>
          <a:lstStyle/>
          <a:p>
            <a:pPr eaLnBrk="1" hangingPunct="1">
              <a:defRPr/>
            </a:pPr>
            <a:r>
              <a:rPr lang="en-US" dirty="0"/>
              <a:t>FDA Definition of Human Research</a:t>
            </a:r>
            <a:r>
              <a:rPr lang="en-US" sz="1600" dirty="0"/>
              <a:t/>
            </a:r>
            <a:br>
              <a:rPr lang="en-US" sz="1600" dirty="0"/>
            </a:br>
            <a:r>
              <a:rPr lang="en-US" sz="1600" dirty="0"/>
              <a:t> </a:t>
            </a:r>
            <a:endParaRPr lang="en-US" dirty="0" smtClean="0"/>
          </a:p>
        </p:txBody>
      </p:sp>
      <p:sp>
        <p:nvSpPr>
          <p:cNvPr id="23555" name="Rectangle 3"/>
          <p:cNvSpPr>
            <a:spLocks noGrp="1" noChangeArrowheads="1"/>
          </p:cNvSpPr>
          <p:nvPr>
            <p:ph idx="1"/>
          </p:nvPr>
        </p:nvSpPr>
        <p:spPr>
          <a:xfrm>
            <a:off x="457200" y="1295400"/>
            <a:ext cx="8229600" cy="4343400"/>
          </a:xfrm>
        </p:spPr>
        <p:txBody>
          <a:bodyPr/>
          <a:lstStyle/>
          <a:p>
            <a:pPr>
              <a:lnSpc>
                <a:spcPct val="90000"/>
              </a:lnSpc>
              <a:defRPr/>
            </a:pPr>
            <a:endParaRPr lang="en-US" dirty="0" smtClean="0"/>
          </a:p>
          <a:p>
            <a:pPr>
              <a:lnSpc>
                <a:spcPct val="90000"/>
              </a:lnSpc>
              <a:defRPr/>
            </a:pPr>
            <a:r>
              <a:rPr lang="en-US" dirty="0" smtClean="0"/>
              <a:t>Human-subjects </a:t>
            </a:r>
            <a:r>
              <a:rPr lang="en-US" dirty="0"/>
              <a:t>r</a:t>
            </a:r>
            <a:r>
              <a:rPr lang="en-US" dirty="0" smtClean="0"/>
              <a:t>esearch</a:t>
            </a:r>
          </a:p>
          <a:p>
            <a:pPr lvl="1">
              <a:lnSpc>
                <a:spcPct val="90000"/>
              </a:lnSpc>
              <a:defRPr/>
            </a:pPr>
            <a:r>
              <a:rPr lang="en-US" dirty="0" smtClean="0"/>
              <a:t>Is the activity a clinical investigation?</a:t>
            </a:r>
          </a:p>
          <a:p>
            <a:pPr lvl="1">
              <a:lnSpc>
                <a:spcPct val="90000"/>
              </a:lnSpc>
              <a:defRPr/>
            </a:pPr>
            <a:r>
              <a:rPr lang="en-US" dirty="0" smtClean="0"/>
              <a:t>Does the research involve human subjects?</a:t>
            </a:r>
          </a:p>
          <a:p>
            <a:pPr marL="1314450" lvl="2" indent="-457200">
              <a:lnSpc>
                <a:spcPct val="90000"/>
              </a:lnSpc>
              <a:defRPr/>
            </a:pPr>
            <a:r>
              <a:rPr lang="en-US" dirty="0" smtClean="0"/>
              <a:t>Research involves human subjects if:</a:t>
            </a:r>
          </a:p>
          <a:p>
            <a:pPr lvl="3">
              <a:lnSpc>
                <a:spcPct val="90000"/>
              </a:lnSpc>
              <a:defRPr/>
            </a:pPr>
            <a:r>
              <a:rPr lang="en-US" dirty="0" smtClean="0"/>
              <a:t>The test article will be used on one or more humans; </a:t>
            </a:r>
            <a:r>
              <a:rPr lang="en-US" b="1" dirty="0" smtClean="0"/>
              <a:t>or</a:t>
            </a:r>
          </a:p>
          <a:p>
            <a:pPr lvl="3">
              <a:lnSpc>
                <a:spcPct val="90000"/>
              </a:lnSpc>
              <a:defRPr/>
            </a:pPr>
            <a:r>
              <a:rPr lang="en-US" dirty="0"/>
              <a:t>T</a:t>
            </a:r>
            <a:r>
              <a:rPr lang="en-US" dirty="0" smtClean="0"/>
              <a:t>he data obtained from controls (or from the use of the device) will be submitted to, or held for inspection by the FDA in support of a marketing or research application for an FDA-regulated product</a:t>
            </a:r>
            <a:endParaRPr lang="en-US" b="1" dirty="0" smtClean="0"/>
          </a:p>
        </p:txBody>
      </p:sp>
    </p:spTree>
    <p:extLst>
      <p:ext uri="{BB962C8B-B14F-4D97-AF65-F5344CB8AC3E}">
        <p14:creationId xmlns:p14="http://schemas.microsoft.com/office/powerpoint/2010/main" val="3879841629"/>
      </p:ext>
    </p:extLst>
  </p:cSld>
  <p:clrMapOvr>
    <a:masterClrMapping/>
  </p:clrMapOvr>
  <p:timing>
    <p:tnLst>
      <p:par>
        <p:cTn id="1" dur="indefinite" restart="never" nodeType="tmRoot"/>
      </p:par>
    </p:tnLst>
  </p:timing>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228600"/>
            <a:ext cx="8229600" cy="1143000"/>
          </a:xfrm>
        </p:spPr>
        <p:txBody>
          <a:bodyPr/>
          <a:lstStyle/>
          <a:p>
            <a:pPr eaLnBrk="1" hangingPunct="1">
              <a:defRPr/>
            </a:pPr>
            <a:r>
              <a:rPr lang="en-US" dirty="0"/>
              <a:t>FDA Definition of Human Research</a:t>
            </a:r>
            <a:r>
              <a:rPr lang="en-US" sz="1600" dirty="0"/>
              <a:t/>
            </a:r>
            <a:br>
              <a:rPr lang="en-US" sz="1600" dirty="0"/>
            </a:br>
            <a:r>
              <a:rPr lang="en-US" sz="1600" dirty="0"/>
              <a:t> </a:t>
            </a:r>
            <a:endParaRPr lang="en-US" dirty="0" smtClean="0"/>
          </a:p>
        </p:txBody>
      </p:sp>
      <p:sp>
        <p:nvSpPr>
          <p:cNvPr id="24579" name="Rectangle 3"/>
          <p:cNvSpPr>
            <a:spLocks noGrp="1" noChangeArrowheads="1"/>
          </p:cNvSpPr>
          <p:nvPr>
            <p:ph idx="1"/>
          </p:nvPr>
        </p:nvSpPr>
        <p:spPr>
          <a:xfrm>
            <a:off x="533400" y="1295400"/>
            <a:ext cx="8229600" cy="4648200"/>
          </a:xfrm>
        </p:spPr>
        <p:txBody>
          <a:bodyPr/>
          <a:lstStyle/>
          <a:p>
            <a:pPr eaLnBrk="1" hangingPunct="1">
              <a:defRPr/>
            </a:pPr>
            <a:endParaRPr lang="en-US" dirty="0" smtClean="0"/>
          </a:p>
          <a:p>
            <a:pPr eaLnBrk="1" hangingPunct="1">
              <a:defRPr/>
            </a:pPr>
            <a:r>
              <a:rPr lang="en-US" dirty="0" smtClean="0"/>
              <a:t>Human-subjects </a:t>
            </a:r>
            <a:r>
              <a:rPr lang="en-US" dirty="0"/>
              <a:t>r</a:t>
            </a:r>
            <a:r>
              <a:rPr lang="en-US" dirty="0" smtClean="0"/>
              <a:t>esearch</a:t>
            </a:r>
          </a:p>
          <a:p>
            <a:pPr lvl="1" eaLnBrk="1" hangingPunct="1">
              <a:defRPr/>
            </a:pPr>
            <a:r>
              <a:rPr lang="en-US" dirty="0" smtClean="0"/>
              <a:t>Is the activity a clinical investigation?</a:t>
            </a:r>
          </a:p>
          <a:p>
            <a:pPr lvl="1" eaLnBrk="1" hangingPunct="1">
              <a:defRPr/>
            </a:pPr>
            <a:r>
              <a:rPr lang="en-US" dirty="0" smtClean="0"/>
              <a:t>Does the research involve human subjects?</a:t>
            </a:r>
          </a:p>
          <a:p>
            <a:pPr lvl="1" eaLnBrk="1" hangingPunct="1">
              <a:defRPr/>
            </a:pPr>
            <a:r>
              <a:rPr lang="en-US" dirty="0" smtClean="0"/>
              <a:t>Research involving a test article cannot be “exempt” under FDA regulations</a:t>
            </a:r>
          </a:p>
        </p:txBody>
      </p:sp>
    </p:spTree>
    <p:extLst>
      <p:ext uri="{BB962C8B-B14F-4D97-AF65-F5344CB8AC3E}">
        <p14:creationId xmlns:p14="http://schemas.microsoft.com/office/powerpoint/2010/main" val="2142297492"/>
      </p:ext>
    </p:extLst>
  </p:cSld>
  <p:clrMapOvr>
    <a:masterClrMapping/>
  </p:clrMapOvr>
  <p:timing>
    <p:tnLst>
      <p:par>
        <p:cTn id="1" dur="indefinite" restart="never" nodeType="tmRoot"/>
      </p:par>
    </p:tnLst>
  </p:timing>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p:txBody>
          <a:bodyPr/>
          <a:lstStyle/>
          <a:p>
            <a:pPr eaLnBrk="1" hangingPunct="1">
              <a:defRPr/>
            </a:pPr>
            <a:r>
              <a:rPr lang="en-US" dirty="0">
                <a:solidFill>
                  <a:schemeClr val="tx1">
                    <a:lumMod val="95000"/>
                  </a:schemeClr>
                </a:solidFill>
              </a:rPr>
              <a:t>Four </a:t>
            </a:r>
            <a:r>
              <a:rPr lang="en-US" dirty="0" smtClean="0">
                <a:solidFill>
                  <a:schemeClr val="tx1">
                    <a:lumMod val="95000"/>
                  </a:schemeClr>
                </a:solidFill>
              </a:rPr>
              <a:t>Types </a:t>
            </a:r>
            <a:r>
              <a:rPr lang="en-US" dirty="0">
                <a:solidFill>
                  <a:schemeClr val="tx1">
                    <a:lumMod val="95000"/>
                  </a:schemeClr>
                </a:solidFill>
              </a:rPr>
              <a:t>of </a:t>
            </a:r>
            <a:r>
              <a:rPr lang="en-US" dirty="0" smtClean="0">
                <a:solidFill>
                  <a:schemeClr val="tx1">
                    <a:lumMod val="95000"/>
                  </a:schemeClr>
                </a:solidFill>
              </a:rPr>
              <a:t>Review</a:t>
            </a:r>
            <a:endParaRPr lang="en-US" dirty="0" smtClean="0"/>
          </a:p>
        </p:txBody>
      </p:sp>
      <p:sp>
        <p:nvSpPr>
          <p:cNvPr id="3" name="Content Placeholder 2"/>
          <p:cNvSpPr>
            <a:spLocks noGrp="1"/>
          </p:cNvSpPr>
          <p:nvPr>
            <p:ph idx="1"/>
          </p:nvPr>
        </p:nvSpPr>
        <p:spPr/>
        <p:txBody>
          <a:bodyPr/>
          <a:lstStyle/>
          <a:p>
            <a:pPr>
              <a:defRPr/>
            </a:pPr>
            <a:r>
              <a:rPr lang="en-US" dirty="0" smtClean="0"/>
              <a:t>Not research </a:t>
            </a:r>
            <a:r>
              <a:rPr lang="en-US" u="sng" dirty="0" smtClean="0"/>
              <a:t>or</a:t>
            </a:r>
            <a:r>
              <a:rPr lang="en-US" dirty="0" smtClean="0"/>
              <a:t> </a:t>
            </a:r>
            <a:r>
              <a:rPr lang="en-US" dirty="0"/>
              <a:t>n</a:t>
            </a:r>
            <a:r>
              <a:rPr lang="en-US" dirty="0" smtClean="0"/>
              <a:t>onhuman </a:t>
            </a:r>
            <a:r>
              <a:rPr lang="en-US" dirty="0"/>
              <a:t>r</a:t>
            </a:r>
            <a:r>
              <a:rPr lang="en-US" dirty="0" smtClean="0"/>
              <a:t>esearch </a:t>
            </a:r>
          </a:p>
          <a:p>
            <a:pPr marL="0" indent="0">
              <a:buFont typeface="Wingdings" pitchFamily="2" charset="2"/>
              <a:buNone/>
              <a:defRPr/>
            </a:pPr>
            <a:endParaRPr lang="en-US" dirty="0" smtClean="0"/>
          </a:p>
          <a:p>
            <a:pPr>
              <a:defRPr/>
            </a:pPr>
            <a:r>
              <a:rPr lang="en-US" dirty="0" smtClean="0"/>
              <a:t>Exempt from review </a:t>
            </a:r>
          </a:p>
          <a:p>
            <a:pPr marL="0" indent="0">
              <a:buFont typeface="Wingdings" pitchFamily="2" charset="2"/>
              <a:buNone/>
              <a:defRPr/>
            </a:pPr>
            <a:endParaRPr lang="en-US" dirty="0" smtClean="0"/>
          </a:p>
          <a:p>
            <a:pPr>
              <a:defRPr/>
            </a:pPr>
            <a:r>
              <a:rPr lang="en-US" dirty="0" smtClean="0"/>
              <a:t>Expedited IRB review</a:t>
            </a:r>
          </a:p>
          <a:p>
            <a:pPr marL="0" indent="0">
              <a:buFont typeface="Wingdings" pitchFamily="2" charset="2"/>
              <a:buNone/>
              <a:defRPr/>
            </a:pPr>
            <a:endParaRPr lang="en-US" dirty="0" smtClean="0"/>
          </a:p>
          <a:p>
            <a:pPr>
              <a:defRPr/>
            </a:pPr>
            <a:r>
              <a:rPr lang="en-US" dirty="0" smtClean="0"/>
              <a:t>Full IRB review</a:t>
            </a:r>
          </a:p>
        </p:txBody>
      </p:sp>
    </p:spTree>
    <p:extLst>
      <p:ext uri="{BB962C8B-B14F-4D97-AF65-F5344CB8AC3E}">
        <p14:creationId xmlns:p14="http://schemas.microsoft.com/office/powerpoint/2010/main" val="26100772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p:txBody>
          <a:bodyPr/>
          <a:lstStyle/>
          <a:p>
            <a:pPr eaLnBrk="1" hangingPunct="1">
              <a:defRPr/>
            </a:pPr>
            <a:r>
              <a:rPr lang="en-US" dirty="0">
                <a:solidFill>
                  <a:schemeClr val="tx1">
                    <a:lumMod val="95000"/>
                  </a:schemeClr>
                </a:solidFill>
              </a:rPr>
              <a:t>Four </a:t>
            </a:r>
            <a:r>
              <a:rPr lang="en-US" dirty="0" smtClean="0">
                <a:solidFill>
                  <a:schemeClr val="tx1">
                    <a:lumMod val="95000"/>
                  </a:schemeClr>
                </a:solidFill>
              </a:rPr>
              <a:t>Types </a:t>
            </a:r>
            <a:r>
              <a:rPr lang="en-US" dirty="0">
                <a:solidFill>
                  <a:schemeClr val="tx1">
                    <a:lumMod val="95000"/>
                  </a:schemeClr>
                </a:solidFill>
              </a:rPr>
              <a:t>of </a:t>
            </a:r>
            <a:r>
              <a:rPr lang="en-US" dirty="0" smtClean="0">
                <a:solidFill>
                  <a:schemeClr val="tx1">
                    <a:lumMod val="95000"/>
                  </a:schemeClr>
                </a:solidFill>
              </a:rPr>
              <a:t>Review</a:t>
            </a:r>
            <a:endParaRPr lang="en-US" dirty="0" smtClean="0"/>
          </a:p>
        </p:txBody>
      </p:sp>
      <p:sp>
        <p:nvSpPr>
          <p:cNvPr id="3" name="Content Placeholder 2"/>
          <p:cNvSpPr>
            <a:spLocks noGrp="1"/>
          </p:cNvSpPr>
          <p:nvPr>
            <p:ph idx="1"/>
          </p:nvPr>
        </p:nvSpPr>
        <p:spPr>
          <a:xfrm>
            <a:off x="457200" y="1524000"/>
            <a:ext cx="8229600" cy="4449763"/>
          </a:xfrm>
        </p:spPr>
        <p:txBody>
          <a:bodyPr/>
          <a:lstStyle/>
          <a:p>
            <a:pPr>
              <a:defRPr/>
            </a:pPr>
            <a:r>
              <a:rPr lang="en-US" dirty="0" smtClean="0"/>
              <a:t>Not research </a:t>
            </a:r>
            <a:r>
              <a:rPr lang="en-US" u="sng" dirty="0" smtClean="0"/>
              <a:t>or</a:t>
            </a:r>
            <a:r>
              <a:rPr lang="en-US" dirty="0" smtClean="0"/>
              <a:t> nonhuman </a:t>
            </a:r>
            <a:r>
              <a:rPr lang="en-US" dirty="0"/>
              <a:t>r</a:t>
            </a:r>
            <a:r>
              <a:rPr lang="en-US" dirty="0" smtClean="0"/>
              <a:t>esearch </a:t>
            </a:r>
          </a:p>
          <a:p>
            <a:pPr lvl="1">
              <a:defRPr/>
            </a:pPr>
            <a:r>
              <a:rPr lang="en-US" dirty="0" smtClean="0"/>
              <a:t>Not an IRB approval (only IRB determination)</a:t>
            </a:r>
          </a:p>
          <a:p>
            <a:pPr lvl="1">
              <a:defRPr/>
            </a:pPr>
            <a:r>
              <a:rPr lang="en-US" dirty="0" smtClean="0"/>
              <a:t>No expiration</a:t>
            </a:r>
          </a:p>
          <a:p>
            <a:pPr marL="457200" lvl="1" indent="0">
              <a:buFont typeface="Wingdings" pitchFamily="2" charset="2"/>
              <a:buNone/>
              <a:defRPr/>
            </a:pPr>
            <a:endParaRPr lang="en-US" dirty="0" smtClean="0"/>
          </a:p>
          <a:p>
            <a:pPr>
              <a:defRPr/>
            </a:pPr>
            <a:r>
              <a:rPr lang="en-US" dirty="0" smtClean="0"/>
              <a:t>Exempt human </a:t>
            </a:r>
            <a:r>
              <a:rPr lang="en-US" dirty="0"/>
              <a:t>r</a:t>
            </a:r>
            <a:r>
              <a:rPr lang="en-US" dirty="0" smtClean="0"/>
              <a:t>esearch </a:t>
            </a:r>
          </a:p>
          <a:p>
            <a:pPr lvl="1">
              <a:defRPr/>
            </a:pPr>
            <a:r>
              <a:rPr lang="en-US" dirty="0" smtClean="0"/>
              <a:t>Not an IRB approval (only IRB determination)</a:t>
            </a:r>
          </a:p>
          <a:p>
            <a:pPr lvl="1">
              <a:defRPr/>
            </a:pPr>
            <a:r>
              <a:rPr lang="en-US" dirty="0"/>
              <a:t>N</a:t>
            </a:r>
            <a:r>
              <a:rPr lang="en-US" dirty="0" smtClean="0"/>
              <a:t>o expiration</a:t>
            </a:r>
          </a:p>
          <a:p>
            <a:pPr marL="0" indent="0">
              <a:buFont typeface="Wingdings" pitchFamily="2" charset="2"/>
              <a:buNone/>
              <a:defRPr/>
            </a:pPr>
            <a:endParaRPr lang="en-US" dirty="0" smtClean="0"/>
          </a:p>
          <a:p>
            <a:pPr lvl="1">
              <a:defRPr/>
            </a:pPr>
            <a:endParaRPr lang="en-US" dirty="0"/>
          </a:p>
        </p:txBody>
      </p:sp>
    </p:spTree>
    <p:extLst>
      <p:ext uri="{BB962C8B-B14F-4D97-AF65-F5344CB8AC3E}">
        <p14:creationId xmlns:p14="http://schemas.microsoft.com/office/powerpoint/2010/main" val="30570994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152400"/>
            <a:ext cx="8229600" cy="990600"/>
          </a:xfrm>
        </p:spPr>
        <p:txBody>
          <a:bodyPr/>
          <a:lstStyle/>
          <a:p>
            <a:pPr eaLnBrk="1" hangingPunct="1">
              <a:defRPr/>
            </a:pPr>
            <a:r>
              <a:rPr lang="en-US" dirty="0">
                <a:solidFill>
                  <a:schemeClr val="tx1">
                    <a:lumMod val="95000"/>
                  </a:schemeClr>
                </a:solidFill>
              </a:rPr>
              <a:t>Four </a:t>
            </a:r>
            <a:r>
              <a:rPr lang="en-US" dirty="0" smtClean="0">
                <a:solidFill>
                  <a:schemeClr val="tx1">
                    <a:lumMod val="95000"/>
                  </a:schemeClr>
                </a:solidFill>
              </a:rPr>
              <a:t>Types </a:t>
            </a:r>
            <a:r>
              <a:rPr lang="en-US" dirty="0">
                <a:solidFill>
                  <a:schemeClr val="tx1">
                    <a:lumMod val="95000"/>
                  </a:schemeClr>
                </a:solidFill>
              </a:rPr>
              <a:t>of </a:t>
            </a:r>
            <a:r>
              <a:rPr lang="en-US" dirty="0" smtClean="0">
                <a:solidFill>
                  <a:schemeClr val="tx1">
                    <a:lumMod val="95000"/>
                  </a:schemeClr>
                </a:solidFill>
              </a:rPr>
              <a:t>Review</a:t>
            </a:r>
            <a:endParaRPr lang="en-US" dirty="0" smtClean="0"/>
          </a:p>
        </p:txBody>
      </p:sp>
      <p:sp>
        <p:nvSpPr>
          <p:cNvPr id="7171" name="Rectangle 3"/>
          <p:cNvSpPr>
            <a:spLocks noGrp="1" noChangeArrowheads="1"/>
          </p:cNvSpPr>
          <p:nvPr>
            <p:ph idx="1"/>
          </p:nvPr>
        </p:nvSpPr>
        <p:spPr>
          <a:xfrm>
            <a:off x="457200" y="1219200"/>
            <a:ext cx="8229600" cy="5257800"/>
          </a:xfrm>
        </p:spPr>
        <p:txBody>
          <a:bodyPr/>
          <a:lstStyle/>
          <a:p>
            <a:pPr eaLnBrk="1" hangingPunct="1">
              <a:spcAft>
                <a:spcPts val="600"/>
              </a:spcAft>
              <a:defRPr/>
            </a:pPr>
            <a:endParaRPr lang="en-US" dirty="0" smtClean="0"/>
          </a:p>
          <a:p>
            <a:pPr eaLnBrk="1" hangingPunct="1">
              <a:spcAft>
                <a:spcPts val="600"/>
              </a:spcAft>
              <a:defRPr/>
            </a:pPr>
            <a:r>
              <a:rPr lang="en-US" dirty="0" smtClean="0"/>
              <a:t>Expedited human </a:t>
            </a:r>
            <a:r>
              <a:rPr lang="en-US" dirty="0"/>
              <a:t>r</a:t>
            </a:r>
            <a:r>
              <a:rPr lang="en-US" dirty="0" smtClean="0"/>
              <a:t>esearch (nonexempt) </a:t>
            </a:r>
          </a:p>
          <a:p>
            <a:pPr lvl="1" eaLnBrk="1" hangingPunct="1">
              <a:spcAft>
                <a:spcPts val="600"/>
              </a:spcAft>
              <a:defRPr/>
            </a:pPr>
            <a:r>
              <a:rPr lang="en-US" dirty="0" smtClean="0"/>
              <a:t>Must be minimal risk</a:t>
            </a:r>
          </a:p>
          <a:p>
            <a:pPr lvl="1" eaLnBrk="1" hangingPunct="1">
              <a:spcAft>
                <a:spcPts val="600"/>
              </a:spcAft>
              <a:defRPr/>
            </a:pPr>
            <a:r>
              <a:rPr lang="en-US" dirty="0" smtClean="0"/>
              <a:t>Research must fit into one of seven categories (e.g., blood draws, surveys, chart reviews)</a:t>
            </a:r>
          </a:p>
          <a:p>
            <a:pPr lvl="1" eaLnBrk="1" hangingPunct="1">
              <a:spcAft>
                <a:spcPts val="600"/>
              </a:spcAft>
              <a:defRPr/>
            </a:pPr>
            <a:r>
              <a:rPr lang="en-US" dirty="0" smtClean="0"/>
              <a:t>Reviewed by a single member of the IRB</a:t>
            </a:r>
          </a:p>
          <a:p>
            <a:pPr lvl="1" eaLnBrk="1" hangingPunct="1">
              <a:spcAft>
                <a:spcPts val="600"/>
              </a:spcAft>
              <a:defRPr/>
            </a:pPr>
            <a:r>
              <a:rPr lang="en-US" dirty="0" smtClean="0"/>
              <a:t>Approved for up to one year</a:t>
            </a:r>
          </a:p>
          <a:p>
            <a:pPr lvl="1" eaLnBrk="1" hangingPunct="1">
              <a:spcAft>
                <a:spcPts val="600"/>
              </a:spcAft>
              <a:defRPr/>
            </a:pPr>
            <a:r>
              <a:rPr lang="en-US" dirty="0" smtClean="0"/>
              <a:t>Requires annual review</a:t>
            </a:r>
          </a:p>
        </p:txBody>
      </p:sp>
    </p:spTree>
    <p:extLst>
      <p:ext uri="{BB962C8B-B14F-4D97-AF65-F5344CB8AC3E}">
        <p14:creationId xmlns:p14="http://schemas.microsoft.com/office/powerpoint/2010/main" val="2050570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171">
                                            <p:txEl>
                                              <p:pRg st="1" end="1"/>
                                            </p:txEl>
                                          </p:spTgt>
                                        </p:tgtEl>
                                        <p:attrNameLst>
                                          <p:attrName>style.visibility</p:attrName>
                                        </p:attrNameLst>
                                      </p:cBhvr>
                                      <p:to>
                                        <p:strVal val="visible"/>
                                      </p:to>
                                    </p:set>
                                    <p:animEffect transition="in" filter="fade">
                                      <p:cBhvr>
                                        <p:cTn id="7" dur="1000"/>
                                        <p:tgtEl>
                                          <p:spTgt spid="7171">
                                            <p:txEl>
                                              <p:pRg st="1" end="1"/>
                                            </p:txEl>
                                          </p:spTgt>
                                        </p:tgtEl>
                                      </p:cBhvr>
                                    </p:animEffect>
                                    <p:anim calcmode="lin" valueType="num">
                                      <p:cBhvr>
                                        <p:cTn id="8" dur="10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171">
                                            <p:txEl>
                                              <p:pRg st="2" end="2"/>
                                            </p:txEl>
                                          </p:spTgt>
                                        </p:tgtEl>
                                        <p:attrNameLst>
                                          <p:attrName>style.visibility</p:attrName>
                                        </p:attrNameLst>
                                      </p:cBhvr>
                                      <p:to>
                                        <p:strVal val="visible"/>
                                      </p:to>
                                    </p:set>
                                    <p:animEffect transition="in" filter="fade">
                                      <p:cBhvr>
                                        <p:cTn id="14" dur="1000"/>
                                        <p:tgtEl>
                                          <p:spTgt spid="7171">
                                            <p:txEl>
                                              <p:pRg st="2" end="2"/>
                                            </p:txEl>
                                          </p:spTgt>
                                        </p:tgtEl>
                                      </p:cBhvr>
                                    </p:animEffect>
                                    <p:anim calcmode="lin" valueType="num">
                                      <p:cBhvr>
                                        <p:cTn id="15" dur="1000" fill="hold"/>
                                        <p:tgtEl>
                                          <p:spTgt spid="7171">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717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171">
                                            <p:txEl>
                                              <p:pRg st="3" end="3"/>
                                            </p:txEl>
                                          </p:spTgt>
                                        </p:tgtEl>
                                        <p:attrNameLst>
                                          <p:attrName>style.visibility</p:attrName>
                                        </p:attrNameLst>
                                      </p:cBhvr>
                                      <p:to>
                                        <p:strVal val="visible"/>
                                      </p:to>
                                    </p:set>
                                    <p:animEffect transition="in" filter="fade">
                                      <p:cBhvr>
                                        <p:cTn id="21" dur="1000"/>
                                        <p:tgtEl>
                                          <p:spTgt spid="7171">
                                            <p:txEl>
                                              <p:pRg st="3" end="3"/>
                                            </p:txEl>
                                          </p:spTgt>
                                        </p:tgtEl>
                                      </p:cBhvr>
                                    </p:animEffect>
                                    <p:anim calcmode="lin" valueType="num">
                                      <p:cBhvr>
                                        <p:cTn id="22" dur="1000" fill="hold"/>
                                        <p:tgtEl>
                                          <p:spTgt spid="7171">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717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171">
                                            <p:txEl>
                                              <p:pRg st="4" end="4"/>
                                            </p:txEl>
                                          </p:spTgt>
                                        </p:tgtEl>
                                        <p:attrNameLst>
                                          <p:attrName>style.visibility</p:attrName>
                                        </p:attrNameLst>
                                      </p:cBhvr>
                                      <p:to>
                                        <p:strVal val="visible"/>
                                      </p:to>
                                    </p:set>
                                    <p:animEffect transition="in" filter="fade">
                                      <p:cBhvr>
                                        <p:cTn id="28" dur="1000"/>
                                        <p:tgtEl>
                                          <p:spTgt spid="7171">
                                            <p:txEl>
                                              <p:pRg st="4" end="4"/>
                                            </p:txEl>
                                          </p:spTgt>
                                        </p:tgtEl>
                                      </p:cBhvr>
                                    </p:animEffect>
                                    <p:anim calcmode="lin" valueType="num">
                                      <p:cBhvr>
                                        <p:cTn id="29" dur="1000" fill="hold"/>
                                        <p:tgtEl>
                                          <p:spTgt spid="7171">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717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7171">
                                            <p:txEl>
                                              <p:pRg st="5" end="5"/>
                                            </p:txEl>
                                          </p:spTgt>
                                        </p:tgtEl>
                                        <p:attrNameLst>
                                          <p:attrName>style.visibility</p:attrName>
                                        </p:attrNameLst>
                                      </p:cBhvr>
                                      <p:to>
                                        <p:strVal val="visible"/>
                                      </p:to>
                                    </p:set>
                                    <p:animEffect transition="in" filter="fade">
                                      <p:cBhvr>
                                        <p:cTn id="35" dur="1000"/>
                                        <p:tgtEl>
                                          <p:spTgt spid="7171">
                                            <p:txEl>
                                              <p:pRg st="5" end="5"/>
                                            </p:txEl>
                                          </p:spTgt>
                                        </p:tgtEl>
                                      </p:cBhvr>
                                    </p:animEffect>
                                    <p:anim calcmode="lin" valueType="num">
                                      <p:cBhvr>
                                        <p:cTn id="36" dur="1000" fill="hold"/>
                                        <p:tgtEl>
                                          <p:spTgt spid="7171">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7171">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7171">
                                            <p:txEl>
                                              <p:pRg st="6" end="6"/>
                                            </p:txEl>
                                          </p:spTgt>
                                        </p:tgtEl>
                                        <p:attrNameLst>
                                          <p:attrName>style.visibility</p:attrName>
                                        </p:attrNameLst>
                                      </p:cBhvr>
                                      <p:to>
                                        <p:strVal val="visible"/>
                                      </p:to>
                                    </p:set>
                                    <p:animEffect transition="in" filter="fade">
                                      <p:cBhvr>
                                        <p:cTn id="42" dur="1000"/>
                                        <p:tgtEl>
                                          <p:spTgt spid="7171">
                                            <p:txEl>
                                              <p:pRg st="6" end="6"/>
                                            </p:txEl>
                                          </p:spTgt>
                                        </p:tgtEl>
                                      </p:cBhvr>
                                    </p:animEffect>
                                    <p:anim calcmode="lin" valueType="num">
                                      <p:cBhvr>
                                        <p:cTn id="43" dur="1000" fill="hold"/>
                                        <p:tgtEl>
                                          <p:spTgt spid="7171">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7171">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152400"/>
            <a:ext cx="8229600" cy="990600"/>
          </a:xfrm>
        </p:spPr>
        <p:txBody>
          <a:bodyPr/>
          <a:lstStyle/>
          <a:p>
            <a:pPr eaLnBrk="1" hangingPunct="1">
              <a:defRPr/>
            </a:pPr>
            <a:r>
              <a:rPr lang="en-US" dirty="0">
                <a:solidFill>
                  <a:schemeClr val="tx1">
                    <a:lumMod val="95000"/>
                  </a:schemeClr>
                </a:solidFill>
              </a:rPr>
              <a:t>Four </a:t>
            </a:r>
            <a:r>
              <a:rPr lang="en-US" dirty="0" smtClean="0">
                <a:solidFill>
                  <a:schemeClr val="tx1">
                    <a:lumMod val="95000"/>
                  </a:schemeClr>
                </a:solidFill>
              </a:rPr>
              <a:t>Types </a:t>
            </a:r>
            <a:r>
              <a:rPr lang="en-US" dirty="0">
                <a:solidFill>
                  <a:schemeClr val="tx1">
                    <a:lumMod val="95000"/>
                  </a:schemeClr>
                </a:solidFill>
              </a:rPr>
              <a:t>of </a:t>
            </a:r>
            <a:r>
              <a:rPr lang="en-US" dirty="0" smtClean="0">
                <a:solidFill>
                  <a:schemeClr val="tx1">
                    <a:lumMod val="95000"/>
                  </a:schemeClr>
                </a:solidFill>
              </a:rPr>
              <a:t>Review</a:t>
            </a:r>
            <a:endParaRPr lang="en-US" dirty="0" smtClean="0"/>
          </a:p>
        </p:txBody>
      </p:sp>
      <p:sp>
        <p:nvSpPr>
          <p:cNvPr id="7171" name="Rectangle 3"/>
          <p:cNvSpPr>
            <a:spLocks noGrp="1" noChangeArrowheads="1"/>
          </p:cNvSpPr>
          <p:nvPr>
            <p:ph idx="1"/>
          </p:nvPr>
        </p:nvSpPr>
        <p:spPr>
          <a:xfrm>
            <a:off x="457200" y="1219200"/>
            <a:ext cx="8229600" cy="5257800"/>
          </a:xfrm>
        </p:spPr>
        <p:txBody>
          <a:bodyPr/>
          <a:lstStyle/>
          <a:p>
            <a:pPr eaLnBrk="1" hangingPunct="1">
              <a:spcAft>
                <a:spcPts val="300"/>
              </a:spcAft>
              <a:defRPr/>
            </a:pPr>
            <a:endParaRPr lang="en-US" sz="2800" dirty="0" smtClean="0"/>
          </a:p>
          <a:p>
            <a:pPr eaLnBrk="1" hangingPunct="1">
              <a:spcAft>
                <a:spcPts val="300"/>
              </a:spcAft>
              <a:defRPr/>
            </a:pPr>
            <a:r>
              <a:rPr lang="en-US" sz="2800" dirty="0" smtClean="0"/>
              <a:t>Full board </a:t>
            </a:r>
            <a:r>
              <a:rPr lang="en-US" dirty="0"/>
              <a:t>h</a:t>
            </a:r>
            <a:r>
              <a:rPr lang="en-US" sz="2800" dirty="0" smtClean="0"/>
              <a:t>uman </a:t>
            </a:r>
            <a:r>
              <a:rPr lang="en-US" dirty="0"/>
              <a:t>r</a:t>
            </a:r>
            <a:r>
              <a:rPr lang="en-US" sz="2800" dirty="0" smtClean="0"/>
              <a:t>esearch</a:t>
            </a:r>
          </a:p>
          <a:p>
            <a:pPr lvl="1" eaLnBrk="1" hangingPunct="1">
              <a:spcAft>
                <a:spcPts val="300"/>
              </a:spcAft>
              <a:defRPr/>
            </a:pPr>
            <a:r>
              <a:rPr lang="en-US" dirty="0" smtClean="0"/>
              <a:t>Greater than minimal risk </a:t>
            </a:r>
            <a:r>
              <a:rPr lang="en-US" i="1" dirty="0" smtClean="0"/>
              <a:t>or</a:t>
            </a:r>
            <a:r>
              <a:rPr lang="en-US" dirty="0" smtClean="0"/>
              <a:t> is not eligible for expedited review (does not fit into one of the seven categories for expedited research)</a:t>
            </a:r>
          </a:p>
          <a:p>
            <a:pPr lvl="1" eaLnBrk="1" hangingPunct="1">
              <a:spcAft>
                <a:spcPts val="300"/>
              </a:spcAft>
              <a:defRPr/>
            </a:pPr>
            <a:r>
              <a:rPr lang="en-US" dirty="0" smtClean="0"/>
              <a:t>Must be reviewed by a convened meeting of </a:t>
            </a:r>
            <a:br>
              <a:rPr lang="en-US" dirty="0" smtClean="0"/>
            </a:br>
            <a:r>
              <a:rPr lang="en-US" dirty="0" smtClean="0"/>
              <a:t>the IRB</a:t>
            </a:r>
          </a:p>
          <a:p>
            <a:pPr lvl="1" eaLnBrk="1" hangingPunct="1">
              <a:spcAft>
                <a:spcPts val="300"/>
              </a:spcAft>
              <a:defRPr/>
            </a:pPr>
            <a:r>
              <a:rPr lang="en-US" dirty="0" smtClean="0"/>
              <a:t>Approved for up to one year</a:t>
            </a:r>
          </a:p>
          <a:p>
            <a:pPr lvl="1" eaLnBrk="1" hangingPunct="1">
              <a:spcAft>
                <a:spcPts val="300"/>
              </a:spcAft>
              <a:defRPr/>
            </a:pPr>
            <a:r>
              <a:rPr lang="en-US" dirty="0" smtClean="0"/>
              <a:t>Requires annual review</a:t>
            </a:r>
          </a:p>
        </p:txBody>
      </p:sp>
    </p:spTree>
    <p:extLst>
      <p:ext uri="{BB962C8B-B14F-4D97-AF65-F5344CB8AC3E}">
        <p14:creationId xmlns:p14="http://schemas.microsoft.com/office/powerpoint/2010/main" val="3863411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171">
                                            <p:txEl>
                                              <p:pRg st="1" end="1"/>
                                            </p:txEl>
                                          </p:spTgt>
                                        </p:tgtEl>
                                        <p:attrNameLst>
                                          <p:attrName>style.visibility</p:attrName>
                                        </p:attrNameLst>
                                      </p:cBhvr>
                                      <p:to>
                                        <p:strVal val="visible"/>
                                      </p:to>
                                    </p:set>
                                    <p:animEffect transition="in" filter="fade">
                                      <p:cBhvr>
                                        <p:cTn id="7" dur="1000"/>
                                        <p:tgtEl>
                                          <p:spTgt spid="7171">
                                            <p:txEl>
                                              <p:pRg st="1" end="1"/>
                                            </p:txEl>
                                          </p:spTgt>
                                        </p:tgtEl>
                                      </p:cBhvr>
                                    </p:animEffect>
                                    <p:anim calcmode="lin" valueType="num">
                                      <p:cBhvr>
                                        <p:cTn id="8" dur="10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171">
                                            <p:txEl>
                                              <p:pRg st="2" end="2"/>
                                            </p:txEl>
                                          </p:spTgt>
                                        </p:tgtEl>
                                        <p:attrNameLst>
                                          <p:attrName>style.visibility</p:attrName>
                                        </p:attrNameLst>
                                      </p:cBhvr>
                                      <p:to>
                                        <p:strVal val="visible"/>
                                      </p:to>
                                    </p:set>
                                    <p:animEffect transition="in" filter="fade">
                                      <p:cBhvr>
                                        <p:cTn id="14" dur="1000"/>
                                        <p:tgtEl>
                                          <p:spTgt spid="7171">
                                            <p:txEl>
                                              <p:pRg st="2" end="2"/>
                                            </p:txEl>
                                          </p:spTgt>
                                        </p:tgtEl>
                                      </p:cBhvr>
                                    </p:animEffect>
                                    <p:anim calcmode="lin" valueType="num">
                                      <p:cBhvr>
                                        <p:cTn id="15" dur="1000" fill="hold"/>
                                        <p:tgtEl>
                                          <p:spTgt spid="7171">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717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171">
                                            <p:txEl>
                                              <p:pRg st="3" end="3"/>
                                            </p:txEl>
                                          </p:spTgt>
                                        </p:tgtEl>
                                        <p:attrNameLst>
                                          <p:attrName>style.visibility</p:attrName>
                                        </p:attrNameLst>
                                      </p:cBhvr>
                                      <p:to>
                                        <p:strVal val="visible"/>
                                      </p:to>
                                    </p:set>
                                    <p:animEffect transition="in" filter="fade">
                                      <p:cBhvr>
                                        <p:cTn id="21" dur="1000"/>
                                        <p:tgtEl>
                                          <p:spTgt spid="7171">
                                            <p:txEl>
                                              <p:pRg st="3" end="3"/>
                                            </p:txEl>
                                          </p:spTgt>
                                        </p:tgtEl>
                                      </p:cBhvr>
                                    </p:animEffect>
                                    <p:anim calcmode="lin" valueType="num">
                                      <p:cBhvr>
                                        <p:cTn id="22" dur="1000" fill="hold"/>
                                        <p:tgtEl>
                                          <p:spTgt spid="7171">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717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171">
                                            <p:txEl>
                                              <p:pRg st="4" end="4"/>
                                            </p:txEl>
                                          </p:spTgt>
                                        </p:tgtEl>
                                        <p:attrNameLst>
                                          <p:attrName>style.visibility</p:attrName>
                                        </p:attrNameLst>
                                      </p:cBhvr>
                                      <p:to>
                                        <p:strVal val="visible"/>
                                      </p:to>
                                    </p:set>
                                    <p:animEffect transition="in" filter="fade">
                                      <p:cBhvr>
                                        <p:cTn id="28" dur="1000"/>
                                        <p:tgtEl>
                                          <p:spTgt spid="7171">
                                            <p:txEl>
                                              <p:pRg st="4" end="4"/>
                                            </p:txEl>
                                          </p:spTgt>
                                        </p:tgtEl>
                                      </p:cBhvr>
                                    </p:animEffect>
                                    <p:anim calcmode="lin" valueType="num">
                                      <p:cBhvr>
                                        <p:cTn id="29" dur="1000" fill="hold"/>
                                        <p:tgtEl>
                                          <p:spTgt spid="7171">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717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7171">
                                            <p:txEl>
                                              <p:pRg st="5" end="5"/>
                                            </p:txEl>
                                          </p:spTgt>
                                        </p:tgtEl>
                                        <p:attrNameLst>
                                          <p:attrName>style.visibility</p:attrName>
                                        </p:attrNameLst>
                                      </p:cBhvr>
                                      <p:to>
                                        <p:strVal val="visible"/>
                                      </p:to>
                                    </p:set>
                                    <p:animEffect transition="in" filter="fade">
                                      <p:cBhvr>
                                        <p:cTn id="35" dur="1000"/>
                                        <p:tgtEl>
                                          <p:spTgt spid="7171">
                                            <p:txEl>
                                              <p:pRg st="5" end="5"/>
                                            </p:txEl>
                                          </p:spTgt>
                                        </p:tgtEl>
                                      </p:cBhvr>
                                    </p:animEffect>
                                    <p:anim calcmode="lin" valueType="num">
                                      <p:cBhvr>
                                        <p:cTn id="36" dur="1000" fill="hold"/>
                                        <p:tgtEl>
                                          <p:spTgt spid="7171">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7171">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57200" y="152400"/>
            <a:ext cx="8229600" cy="1017587"/>
          </a:xfrm>
        </p:spPr>
        <p:txBody>
          <a:bodyPr/>
          <a:lstStyle/>
          <a:p>
            <a:pPr eaLnBrk="1" hangingPunct="1">
              <a:defRPr/>
            </a:pPr>
            <a:r>
              <a:rPr lang="en-US" dirty="0" smtClean="0"/>
              <a:t>IRB Required Training</a:t>
            </a:r>
          </a:p>
        </p:txBody>
      </p:sp>
      <p:sp>
        <p:nvSpPr>
          <p:cNvPr id="52227" name="Rectangle 3"/>
          <p:cNvSpPr>
            <a:spLocks noGrp="1" noChangeArrowheads="1"/>
          </p:cNvSpPr>
          <p:nvPr>
            <p:ph idx="1"/>
          </p:nvPr>
        </p:nvSpPr>
        <p:spPr>
          <a:xfrm>
            <a:off x="457200" y="1143000"/>
            <a:ext cx="8229600" cy="5105400"/>
          </a:xfrm>
        </p:spPr>
        <p:txBody>
          <a:bodyPr>
            <a:normAutofit/>
          </a:bodyPr>
          <a:lstStyle/>
          <a:p>
            <a:pPr eaLnBrk="1" hangingPunct="1">
              <a:defRPr/>
            </a:pPr>
            <a:endParaRPr lang="en-US" sz="2800" dirty="0" smtClean="0"/>
          </a:p>
          <a:p>
            <a:pPr eaLnBrk="1" hangingPunct="1">
              <a:defRPr/>
            </a:pPr>
            <a:r>
              <a:rPr lang="en-US" sz="2800" dirty="0" smtClean="0"/>
              <a:t>Ethics training is a federal requirement of institutions </a:t>
            </a:r>
            <a:r>
              <a:rPr lang="en-US" dirty="0" smtClean="0"/>
              <a:t>that</a:t>
            </a:r>
            <a:r>
              <a:rPr lang="en-US" sz="2800" dirty="0" smtClean="0"/>
              <a:t> hold an assurance to conduct human-subjects research</a:t>
            </a:r>
          </a:p>
          <a:p>
            <a:pPr eaLnBrk="1" hangingPunct="1">
              <a:defRPr/>
            </a:pPr>
            <a:r>
              <a:rPr lang="en-US" sz="2800" dirty="0" smtClean="0"/>
              <a:t>All investigators and research staff conducting non-exempt human research at institutions may complete research ethics training provided by the Collaborative Institutiona</a:t>
            </a:r>
            <a:r>
              <a:rPr lang="en-US" dirty="0"/>
              <a:t>l</a:t>
            </a:r>
            <a:r>
              <a:rPr lang="en-US" sz="2800" dirty="0" smtClean="0"/>
              <a:t> Training Initiative (CITI Program</a:t>
            </a:r>
            <a:r>
              <a:rPr lang="en-US" dirty="0" smtClean="0"/>
              <a:t>) at </a:t>
            </a:r>
            <a:r>
              <a:rPr lang="en-US" dirty="0"/>
              <a:t>the University of </a:t>
            </a:r>
            <a:r>
              <a:rPr lang="en-US" dirty="0" smtClean="0"/>
              <a:t>Miami</a:t>
            </a:r>
            <a:endParaRPr lang="en-US" sz="2800" dirty="0" smtClean="0"/>
          </a:p>
          <a:p>
            <a:pPr eaLnBrk="1" hangingPunct="1">
              <a:defRPr/>
            </a:pPr>
            <a:r>
              <a:rPr lang="en-US" sz="2800" dirty="0" smtClean="0"/>
              <a:t>Check with your IRB office for training information</a:t>
            </a:r>
          </a:p>
          <a:p>
            <a:pPr marL="0" indent="0" eaLnBrk="1" hangingPunct="1">
              <a:lnSpc>
                <a:spcPct val="90000"/>
              </a:lnSpc>
              <a:buFont typeface="Wingdings" pitchFamily="2" charset="2"/>
              <a:buNone/>
              <a:defRPr/>
            </a:pPr>
            <a:endParaRPr lang="en-US" sz="2800" dirty="0" smtClean="0"/>
          </a:p>
          <a:p>
            <a:pPr eaLnBrk="1" hangingPunct="1">
              <a:lnSpc>
                <a:spcPct val="90000"/>
              </a:lnSpc>
              <a:defRPr/>
            </a:pPr>
            <a:endParaRPr lang="en-US" sz="2800" dirty="0" smtClean="0"/>
          </a:p>
        </p:txBody>
      </p:sp>
    </p:spTree>
    <p:extLst>
      <p:ext uri="{BB962C8B-B14F-4D97-AF65-F5344CB8AC3E}">
        <p14:creationId xmlns:p14="http://schemas.microsoft.com/office/powerpoint/2010/main" val="1144197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2227">
                                            <p:txEl>
                                              <p:pRg st="1" end="1"/>
                                            </p:txEl>
                                          </p:spTgt>
                                        </p:tgtEl>
                                        <p:attrNameLst>
                                          <p:attrName>style.visibility</p:attrName>
                                        </p:attrNameLst>
                                      </p:cBhvr>
                                      <p:to>
                                        <p:strVal val="visible"/>
                                      </p:to>
                                    </p:set>
                                    <p:animEffect transition="in" filter="fade">
                                      <p:cBhvr>
                                        <p:cTn id="7" dur="1000"/>
                                        <p:tgtEl>
                                          <p:spTgt spid="52227">
                                            <p:txEl>
                                              <p:pRg st="1" end="1"/>
                                            </p:txEl>
                                          </p:spTgt>
                                        </p:tgtEl>
                                      </p:cBhvr>
                                    </p:animEffect>
                                    <p:anim calcmode="lin" valueType="num">
                                      <p:cBhvr>
                                        <p:cTn id="8" dur="1000" fill="hold"/>
                                        <p:tgtEl>
                                          <p:spTgt spid="52227">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222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2227">
                                            <p:txEl>
                                              <p:pRg st="2" end="2"/>
                                            </p:txEl>
                                          </p:spTgt>
                                        </p:tgtEl>
                                        <p:attrNameLst>
                                          <p:attrName>style.visibility</p:attrName>
                                        </p:attrNameLst>
                                      </p:cBhvr>
                                      <p:to>
                                        <p:strVal val="visible"/>
                                      </p:to>
                                    </p:set>
                                    <p:animEffect transition="in" filter="fade">
                                      <p:cBhvr>
                                        <p:cTn id="14" dur="1000"/>
                                        <p:tgtEl>
                                          <p:spTgt spid="52227">
                                            <p:txEl>
                                              <p:pRg st="2" end="2"/>
                                            </p:txEl>
                                          </p:spTgt>
                                        </p:tgtEl>
                                      </p:cBhvr>
                                    </p:animEffect>
                                    <p:anim calcmode="lin" valueType="num">
                                      <p:cBhvr>
                                        <p:cTn id="15" dur="1000" fill="hold"/>
                                        <p:tgtEl>
                                          <p:spTgt spid="5222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222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2227">
                                            <p:txEl>
                                              <p:pRg st="3" end="3"/>
                                            </p:txEl>
                                          </p:spTgt>
                                        </p:tgtEl>
                                        <p:attrNameLst>
                                          <p:attrName>style.visibility</p:attrName>
                                        </p:attrNameLst>
                                      </p:cBhvr>
                                      <p:to>
                                        <p:strVal val="visible"/>
                                      </p:to>
                                    </p:set>
                                    <p:animEffect transition="in" filter="fade">
                                      <p:cBhvr>
                                        <p:cTn id="21" dur="1000"/>
                                        <p:tgtEl>
                                          <p:spTgt spid="52227">
                                            <p:txEl>
                                              <p:pRg st="3" end="3"/>
                                            </p:txEl>
                                          </p:spTgt>
                                        </p:tgtEl>
                                      </p:cBhvr>
                                    </p:animEffect>
                                    <p:anim calcmode="lin" valueType="num">
                                      <p:cBhvr>
                                        <p:cTn id="22" dur="1000" fill="hold"/>
                                        <p:tgtEl>
                                          <p:spTgt spid="52227">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5222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build="p"/>
    </p:bldLst>
  </p:timing>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defRPr/>
            </a:pPr>
            <a:r>
              <a:rPr lang="en-US" dirty="0" smtClean="0">
                <a:latin typeface="Times New Roman" pitchFamily="18" charset="0"/>
                <a:cs typeface="Times New Roman" pitchFamily="18" charset="0"/>
              </a:rPr>
              <a:t>PI Responsibilities</a:t>
            </a:r>
          </a:p>
        </p:txBody>
      </p:sp>
      <p:sp>
        <p:nvSpPr>
          <p:cNvPr id="32771" name="Rectangle 3"/>
          <p:cNvSpPr>
            <a:spLocks noGrp="1" noChangeArrowheads="1"/>
          </p:cNvSpPr>
          <p:nvPr>
            <p:ph idx="1"/>
          </p:nvPr>
        </p:nvSpPr>
        <p:spPr>
          <a:xfrm>
            <a:off x="457200" y="1600200"/>
            <a:ext cx="8305800" cy="4724400"/>
          </a:xfrm>
        </p:spPr>
        <p:txBody>
          <a:bodyPr/>
          <a:lstStyle/>
          <a:p>
            <a:pPr eaLnBrk="1" hangingPunct="1">
              <a:defRPr/>
            </a:pPr>
            <a:r>
              <a:rPr lang="en-US" dirty="0" smtClean="0"/>
              <a:t>Obtaining IRB approval: </a:t>
            </a:r>
          </a:p>
          <a:p>
            <a:pPr lvl="1" eaLnBrk="1" hangingPunct="1">
              <a:defRPr/>
            </a:pPr>
            <a:r>
              <a:rPr lang="en-US" dirty="0" smtClean="0"/>
              <a:t>Initially</a:t>
            </a:r>
          </a:p>
          <a:p>
            <a:pPr lvl="1" eaLnBrk="1" hangingPunct="1">
              <a:defRPr/>
            </a:pPr>
            <a:r>
              <a:rPr lang="en-US" dirty="0" smtClean="0"/>
              <a:t>Annually (submit </a:t>
            </a:r>
            <a:r>
              <a:rPr lang="en-US" dirty="0"/>
              <a:t>p</a:t>
            </a:r>
            <a:r>
              <a:rPr lang="en-US" dirty="0" smtClean="0"/>
              <a:t>rogress </a:t>
            </a:r>
            <a:r>
              <a:rPr lang="en-US" dirty="0"/>
              <a:t>r</a:t>
            </a:r>
            <a:r>
              <a:rPr lang="en-US" dirty="0" smtClean="0"/>
              <a:t>eport for continuing </a:t>
            </a:r>
            <a:r>
              <a:rPr lang="en-US" dirty="0"/>
              <a:t>r</a:t>
            </a:r>
            <a:r>
              <a:rPr lang="en-US" dirty="0" smtClean="0"/>
              <a:t>eview and </a:t>
            </a:r>
            <a:r>
              <a:rPr lang="en-US" dirty="0" err="1" smtClean="0"/>
              <a:t>reapproval</a:t>
            </a:r>
            <a:r>
              <a:rPr lang="en-US" dirty="0" smtClean="0"/>
              <a:t> of nonexempt research)</a:t>
            </a:r>
          </a:p>
          <a:p>
            <a:pPr lvl="1" eaLnBrk="1" hangingPunct="1">
              <a:defRPr/>
            </a:pPr>
            <a:r>
              <a:rPr lang="en-US" dirty="0" smtClean="0"/>
              <a:t>Ongoing for modifications (submit </a:t>
            </a:r>
            <a:r>
              <a:rPr lang="en-US" dirty="0"/>
              <a:t>a</a:t>
            </a:r>
            <a:r>
              <a:rPr lang="en-US" dirty="0" smtClean="0"/>
              <a:t>mendments)</a:t>
            </a:r>
          </a:p>
        </p:txBody>
      </p:sp>
    </p:spTree>
    <p:extLst>
      <p:ext uri="{BB962C8B-B14F-4D97-AF65-F5344CB8AC3E}">
        <p14:creationId xmlns:p14="http://schemas.microsoft.com/office/powerpoint/2010/main" val="146224761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animEffect transition="in" filter="fade">
                                      <p:cBhvr>
                                        <p:cTn id="7" dur="1000"/>
                                        <p:tgtEl>
                                          <p:spTgt spid="32771">
                                            <p:txEl>
                                              <p:pRg st="0" end="0"/>
                                            </p:txEl>
                                          </p:spTgt>
                                        </p:tgtEl>
                                      </p:cBhvr>
                                    </p:animEffect>
                                    <p:anim calcmode="lin" valueType="num">
                                      <p:cBhvr>
                                        <p:cTn id="8" dur="1000" fill="hold"/>
                                        <p:tgtEl>
                                          <p:spTgt spid="327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2771">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2771">
                                            <p:txEl>
                                              <p:pRg st="1" end="1"/>
                                            </p:txEl>
                                          </p:spTgt>
                                        </p:tgtEl>
                                        <p:attrNameLst>
                                          <p:attrName>style.visibility</p:attrName>
                                        </p:attrNameLst>
                                      </p:cBhvr>
                                      <p:to>
                                        <p:strVal val="visible"/>
                                      </p:to>
                                    </p:set>
                                    <p:animEffect transition="in" filter="fade">
                                      <p:cBhvr>
                                        <p:cTn id="12" dur="1000"/>
                                        <p:tgtEl>
                                          <p:spTgt spid="32771">
                                            <p:txEl>
                                              <p:pRg st="1" end="1"/>
                                            </p:txEl>
                                          </p:spTgt>
                                        </p:tgtEl>
                                      </p:cBhvr>
                                    </p:animEffect>
                                    <p:anim calcmode="lin" valueType="num">
                                      <p:cBhvr>
                                        <p:cTn id="13" dur="1000" fill="hold"/>
                                        <p:tgtEl>
                                          <p:spTgt spid="32771">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2771">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2771">
                                            <p:txEl>
                                              <p:pRg st="2" end="2"/>
                                            </p:txEl>
                                          </p:spTgt>
                                        </p:tgtEl>
                                        <p:attrNameLst>
                                          <p:attrName>style.visibility</p:attrName>
                                        </p:attrNameLst>
                                      </p:cBhvr>
                                      <p:to>
                                        <p:strVal val="visible"/>
                                      </p:to>
                                    </p:set>
                                    <p:animEffect transition="in" filter="fade">
                                      <p:cBhvr>
                                        <p:cTn id="17" dur="1000"/>
                                        <p:tgtEl>
                                          <p:spTgt spid="32771">
                                            <p:txEl>
                                              <p:pRg st="2" end="2"/>
                                            </p:txEl>
                                          </p:spTgt>
                                        </p:tgtEl>
                                      </p:cBhvr>
                                    </p:animEffect>
                                    <p:anim calcmode="lin" valueType="num">
                                      <p:cBhvr>
                                        <p:cTn id="18" dur="1000" fill="hold"/>
                                        <p:tgtEl>
                                          <p:spTgt spid="32771">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2771">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2771">
                                            <p:txEl>
                                              <p:pRg st="3" end="3"/>
                                            </p:txEl>
                                          </p:spTgt>
                                        </p:tgtEl>
                                        <p:attrNameLst>
                                          <p:attrName>style.visibility</p:attrName>
                                        </p:attrNameLst>
                                      </p:cBhvr>
                                      <p:to>
                                        <p:strVal val="visible"/>
                                      </p:to>
                                    </p:set>
                                    <p:animEffect transition="in" filter="fade">
                                      <p:cBhvr>
                                        <p:cTn id="22" dur="1000"/>
                                        <p:tgtEl>
                                          <p:spTgt spid="32771">
                                            <p:txEl>
                                              <p:pRg st="3" end="3"/>
                                            </p:txEl>
                                          </p:spTgt>
                                        </p:tgtEl>
                                      </p:cBhvr>
                                    </p:animEffect>
                                    <p:anim calcmode="lin" valueType="num">
                                      <p:cBhvr>
                                        <p:cTn id="23" dur="1000" fill="hold"/>
                                        <p:tgtEl>
                                          <p:spTgt spid="32771">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2771">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p:bldLst>
  </p:timing>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 Responsibilities</a:t>
            </a:r>
            <a:endParaRPr lang="en-US" dirty="0"/>
          </a:p>
        </p:txBody>
      </p:sp>
      <p:sp>
        <p:nvSpPr>
          <p:cNvPr id="3" name="Content Placeholder 2"/>
          <p:cNvSpPr>
            <a:spLocks noGrp="1"/>
          </p:cNvSpPr>
          <p:nvPr>
            <p:ph idx="1"/>
          </p:nvPr>
        </p:nvSpPr>
        <p:spPr/>
        <p:txBody>
          <a:bodyPr/>
          <a:lstStyle/>
          <a:p>
            <a:pPr eaLnBrk="1" hangingPunct="1">
              <a:defRPr/>
            </a:pPr>
            <a:r>
              <a:rPr lang="en-US" dirty="0"/>
              <a:t>Tracking </a:t>
            </a:r>
            <a:r>
              <a:rPr lang="en-US" dirty="0" smtClean="0"/>
              <a:t>adverse </a:t>
            </a:r>
            <a:r>
              <a:rPr lang="en-US" dirty="0"/>
              <a:t>e</a:t>
            </a:r>
            <a:r>
              <a:rPr lang="en-US" dirty="0" smtClean="0"/>
              <a:t>vents</a:t>
            </a:r>
            <a:endParaRPr lang="en-US" dirty="0"/>
          </a:p>
          <a:p>
            <a:pPr eaLnBrk="1" hangingPunct="1">
              <a:defRPr/>
            </a:pPr>
            <a:endParaRPr lang="en-US" dirty="0" smtClean="0"/>
          </a:p>
          <a:p>
            <a:pPr eaLnBrk="1" hangingPunct="1">
              <a:defRPr/>
            </a:pPr>
            <a:r>
              <a:rPr lang="en-US" dirty="0" smtClean="0"/>
              <a:t>Reporting </a:t>
            </a:r>
            <a:r>
              <a:rPr lang="en-US" dirty="0"/>
              <a:t>u</a:t>
            </a:r>
            <a:r>
              <a:rPr lang="en-US" dirty="0" smtClean="0"/>
              <a:t>nanticipated </a:t>
            </a:r>
            <a:r>
              <a:rPr lang="en-US" dirty="0"/>
              <a:t>p</a:t>
            </a:r>
            <a:r>
              <a:rPr lang="en-US" dirty="0" smtClean="0"/>
              <a:t>roblems</a:t>
            </a:r>
            <a:endParaRPr lang="en-US" dirty="0"/>
          </a:p>
          <a:p>
            <a:pPr eaLnBrk="1" hangingPunct="1">
              <a:defRPr/>
            </a:pPr>
            <a:endParaRPr lang="en-US" dirty="0" smtClean="0"/>
          </a:p>
          <a:p>
            <a:pPr eaLnBrk="1" hangingPunct="1">
              <a:defRPr/>
            </a:pPr>
            <a:r>
              <a:rPr lang="en-US" dirty="0" smtClean="0"/>
              <a:t>Reporting </a:t>
            </a:r>
            <a:r>
              <a:rPr lang="en-US" dirty="0"/>
              <a:t>n</a:t>
            </a:r>
            <a:r>
              <a:rPr lang="en-US" dirty="0" smtClean="0"/>
              <a:t>oncompliance</a:t>
            </a:r>
            <a:endParaRPr lang="en-US" dirty="0"/>
          </a:p>
          <a:p>
            <a:pPr eaLnBrk="1" hangingPunct="1">
              <a:defRPr/>
            </a:pPr>
            <a:endParaRPr lang="en-US" dirty="0" smtClean="0"/>
          </a:p>
          <a:p>
            <a:pPr eaLnBrk="1" hangingPunct="1">
              <a:defRPr/>
            </a:pPr>
            <a:r>
              <a:rPr lang="en-US" dirty="0" smtClean="0"/>
              <a:t>Inactivation</a:t>
            </a:r>
            <a:endParaRPr lang="en-US" dirty="0"/>
          </a:p>
          <a:p>
            <a:endParaRPr lang="en-US" dirty="0"/>
          </a:p>
        </p:txBody>
      </p:sp>
    </p:spTree>
    <p:extLst>
      <p:ext uri="{BB962C8B-B14F-4D97-AF65-F5344CB8AC3E}">
        <p14:creationId xmlns:p14="http://schemas.microsoft.com/office/powerpoint/2010/main" val="3282851099"/>
      </p:ext>
    </p:extLst>
  </p:cSld>
  <p:clrMapOvr>
    <a:masterClrMapping/>
  </p:clrMapOvr>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defRPr/>
            </a:pPr>
            <a:r>
              <a:rPr lang="en-US" dirty="0" smtClean="0">
                <a:latin typeface="Times New Roman" pitchFamily="18" charset="0"/>
                <a:cs typeface="Times New Roman" pitchFamily="18" charset="0"/>
              </a:rPr>
              <a:t>Initial and Continuing Review</a:t>
            </a:r>
          </a:p>
        </p:txBody>
      </p:sp>
      <p:sp>
        <p:nvSpPr>
          <p:cNvPr id="33795" name="Rectangle 3"/>
          <p:cNvSpPr>
            <a:spLocks noGrp="1" noChangeArrowheads="1"/>
          </p:cNvSpPr>
          <p:nvPr>
            <p:ph idx="1"/>
          </p:nvPr>
        </p:nvSpPr>
        <p:spPr>
          <a:xfrm>
            <a:off x="457200" y="1371600"/>
            <a:ext cx="8115300" cy="4629150"/>
          </a:xfrm>
        </p:spPr>
        <p:txBody>
          <a:bodyPr/>
          <a:lstStyle/>
          <a:p>
            <a:pPr eaLnBrk="1" hangingPunct="1">
              <a:defRPr/>
            </a:pPr>
            <a:endParaRPr lang="en-US" sz="2800" dirty="0" smtClean="0">
              <a:latin typeface="Times New Roman" pitchFamily="18" charset="0"/>
              <a:cs typeface="Times New Roman" pitchFamily="18" charset="0"/>
            </a:endParaRPr>
          </a:p>
          <a:p>
            <a:pPr eaLnBrk="1" hangingPunct="1">
              <a:defRPr/>
            </a:pPr>
            <a:r>
              <a:rPr lang="en-US" sz="2800" dirty="0" smtClean="0">
                <a:latin typeface="Times New Roman" pitchFamily="18" charset="0"/>
                <a:cs typeface="Times New Roman" pitchFamily="18" charset="0"/>
              </a:rPr>
              <a:t>IRB may approve a study for a period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of no longer than one year </a:t>
            </a:r>
          </a:p>
        </p:txBody>
      </p:sp>
    </p:spTree>
    <p:extLst>
      <p:ext uri="{BB962C8B-B14F-4D97-AF65-F5344CB8AC3E}">
        <p14:creationId xmlns:p14="http://schemas.microsoft.com/office/powerpoint/2010/main" val="1391407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3795">
                                            <p:txEl>
                                              <p:pRg st="1" end="1"/>
                                            </p:txEl>
                                          </p:spTgt>
                                        </p:tgtEl>
                                        <p:attrNameLst>
                                          <p:attrName>style.visibility</p:attrName>
                                        </p:attrNameLst>
                                      </p:cBhvr>
                                      <p:to>
                                        <p:strVal val="visible"/>
                                      </p:to>
                                    </p:set>
                                    <p:animEffect transition="in" filter="fade">
                                      <p:cBhvr>
                                        <p:cTn id="7" dur="1000"/>
                                        <p:tgtEl>
                                          <p:spTgt spid="33795">
                                            <p:txEl>
                                              <p:pRg st="1" end="1"/>
                                            </p:txEl>
                                          </p:spTgt>
                                        </p:tgtEl>
                                      </p:cBhvr>
                                    </p:animEffect>
                                    <p:anim calcmode="lin" valueType="num">
                                      <p:cBhvr>
                                        <p:cTn id="8" dur="1000" fill="hold"/>
                                        <p:tgtEl>
                                          <p:spTgt spid="3379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379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p:bldLst>
  </p:timing>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defRPr/>
            </a:pPr>
            <a:r>
              <a:rPr lang="en-US" dirty="0" smtClean="0">
                <a:latin typeface="Times New Roman" pitchFamily="18" charset="0"/>
                <a:cs typeface="Times New Roman" pitchFamily="18" charset="0"/>
              </a:rPr>
              <a:t>Initial and Continuing Review</a:t>
            </a:r>
          </a:p>
        </p:txBody>
      </p:sp>
      <p:sp>
        <p:nvSpPr>
          <p:cNvPr id="33795" name="Rectangle 3"/>
          <p:cNvSpPr>
            <a:spLocks noGrp="1" noChangeArrowheads="1"/>
          </p:cNvSpPr>
          <p:nvPr>
            <p:ph idx="1"/>
          </p:nvPr>
        </p:nvSpPr>
        <p:spPr>
          <a:xfrm>
            <a:off x="457200" y="1371600"/>
            <a:ext cx="8115300" cy="4629150"/>
          </a:xfrm>
        </p:spPr>
        <p:txBody>
          <a:bodyPr/>
          <a:lstStyle/>
          <a:p>
            <a:pPr eaLnBrk="1" hangingPunct="1">
              <a:lnSpc>
                <a:spcPct val="90000"/>
              </a:lnSpc>
              <a:defRPr/>
            </a:pPr>
            <a:endParaRPr lang="en-US" sz="2800" dirty="0" smtClean="0">
              <a:latin typeface="Times New Roman" pitchFamily="18" charset="0"/>
              <a:cs typeface="Times New Roman" pitchFamily="18" charset="0"/>
            </a:endParaRPr>
          </a:p>
          <a:p>
            <a:pPr eaLnBrk="1" hangingPunct="1">
              <a:lnSpc>
                <a:spcPct val="90000"/>
              </a:lnSpc>
              <a:defRPr/>
            </a:pPr>
            <a:r>
              <a:rPr lang="en-US" sz="2800" dirty="0" smtClean="0">
                <a:latin typeface="Times New Roman" pitchFamily="18" charset="0"/>
                <a:cs typeface="Times New Roman" pitchFamily="18" charset="0"/>
              </a:rPr>
              <a:t>For </a:t>
            </a:r>
            <a:r>
              <a:rPr lang="en-US" sz="2800" dirty="0" err="1" smtClean="0">
                <a:latin typeface="Times New Roman" pitchFamily="18" charset="0"/>
                <a:cs typeface="Times New Roman" pitchFamily="18" charset="0"/>
              </a:rPr>
              <a:t>reapproval</a:t>
            </a:r>
            <a:r>
              <a:rPr lang="en-US" sz="2800" dirty="0" smtClean="0">
                <a:latin typeface="Times New Roman" pitchFamily="18" charset="0"/>
                <a:cs typeface="Times New Roman" pitchFamily="18" charset="0"/>
              </a:rPr>
              <a:t>, the IRB must review: </a:t>
            </a:r>
          </a:p>
          <a:p>
            <a:pPr lvl="1" eaLnBrk="1" hangingPunct="1">
              <a:lnSpc>
                <a:spcPct val="90000"/>
              </a:lnSpc>
              <a:defRPr/>
            </a:pPr>
            <a:r>
              <a:rPr lang="en-US" dirty="0">
                <a:latin typeface="Times New Roman" pitchFamily="18" charset="0"/>
                <a:cs typeface="Times New Roman" pitchFamily="18" charset="0"/>
              </a:rPr>
              <a:t>T</a:t>
            </a:r>
            <a:r>
              <a:rPr lang="en-US" dirty="0" smtClean="0">
                <a:latin typeface="Times New Roman" pitchFamily="18" charset="0"/>
                <a:cs typeface="Times New Roman" pitchFamily="18" charset="0"/>
              </a:rPr>
              <a:t>he protocol </a:t>
            </a:r>
          </a:p>
          <a:p>
            <a:pPr lvl="1" eaLnBrk="1" hangingPunct="1">
              <a:lnSpc>
                <a:spcPct val="90000"/>
              </a:lnSpc>
              <a:defRPr/>
            </a:pPr>
            <a:r>
              <a:rPr lang="en-US" dirty="0">
                <a:latin typeface="Times New Roman" pitchFamily="18" charset="0"/>
                <a:cs typeface="Times New Roman" pitchFamily="18" charset="0"/>
              </a:rPr>
              <a:t>A</a:t>
            </a:r>
            <a:r>
              <a:rPr lang="en-US" dirty="0" smtClean="0">
                <a:latin typeface="Times New Roman" pitchFamily="18" charset="0"/>
                <a:cs typeface="Times New Roman" pitchFamily="18" charset="0"/>
              </a:rPr>
              <a:t>ny amendments </a:t>
            </a:r>
          </a:p>
          <a:p>
            <a:pPr lvl="1" eaLnBrk="1" hangingPunct="1">
              <a:lnSpc>
                <a:spcPct val="90000"/>
              </a:lnSpc>
              <a:defRPr/>
            </a:pPr>
            <a:r>
              <a:rPr lang="en-US" dirty="0">
                <a:latin typeface="Times New Roman" pitchFamily="18" charset="0"/>
                <a:cs typeface="Times New Roman" pitchFamily="18" charset="0"/>
              </a:rPr>
              <a:t>A</a:t>
            </a:r>
            <a:r>
              <a:rPr lang="en-US" dirty="0" smtClean="0">
                <a:latin typeface="Times New Roman" pitchFamily="18" charset="0"/>
                <a:cs typeface="Times New Roman" pitchFamily="18" charset="0"/>
              </a:rPr>
              <a:t> status report including: </a:t>
            </a:r>
          </a:p>
          <a:p>
            <a:pPr lvl="2" eaLnBrk="1" hangingPunct="1">
              <a:lnSpc>
                <a:spcPct val="90000"/>
              </a:lnSpc>
              <a:defRPr/>
            </a:pPr>
            <a:r>
              <a:rPr lang="en-US" dirty="0">
                <a:latin typeface="Times New Roman" pitchFamily="18" charset="0"/>
                <a:cs typeface="Times New Roman" pitchFamily="18" charset="0"/>
              </a:rPr>
              <a:t>N</a:t>
            </a:r>
            <a:r>
              <a:rPr lang="en-US" dirty="0" smtClean="0">
                <a:latin typeface="Times New Roman" pitchFamily="18" charset="0"/>
                <a:cs typeface="Times New Roman" pitchFamily="18" charset="0"/>
              </a:rPr>
              <a:t>umber of subjects accrued </a:t>
            </a:r>
          </a:p>
          <a:p>
            <a:pPr lvl="2" eaLnBrk="1" hangingPunct="1">
              <a:lnSpc>
                <a:spcPct val="90000"/>
              </a:lnSpc>
              <a:defRPr/>
            </a:pPr>
            <a:r>
              <a:rPr lang="en-US" dirty="0">
                <a:latin typeface="Times New Roman" pitchFamily="18" charset="0"/>
                <a:cs typeface="Times New Roman" pitchFamily="18" charset="0"/>
              </a:rPr>
              <a:t>D</a:t>
            </a:r>
            <a:r>
              <a:rPr lang="en-US" dirty="0" smtClean="0">
                <a:latin typeface="Times New Roman" pitchFamily="18" charset="0"/>
                <a:cs typeface="Times New Roman" pitchFamily="18" charset="0"/>
              </a:rPr>
              <a:t>escription of adverse events, unanticipated problems, withdrawal of subjects, complaints </a:t>
            </a:r>
          </a:p>
          <a:p>
            <a:pPr lvl="2" eaLnBrk="1" hangingPunct="1">
              <a:lnSpc>
                <a:spcPct val="90000"/>
              </a:lnSpc>
              <a:defRPr/>
            </a:pPr>
            <a:r>
              <a:rPr lang="en-US" dirty="0">
                <a:latin typeface="Times New Roman" pitchFamily="18" charset="0"/>
                <a:cs typeface="Times New Roman" pitchFamily="18" charset="0"/>
              </a:rPr>
              <a:t>S</a:t>
            </a:r>
            <a:r>
              <a:rPr lang="en-US" dirty="0" smtClean="0">
                <a:latin typeface="Times New Roman" pitchFamily="18" charset="0"/>
                <a:cs typeface="Times New Roman" pitchFamily="18" charset="0"/>
              </a:rPr>
              <a:t>ummary of relevant information </a:t>
            </a:r>
          </a:p>
          <a:p>
            <a:pPr lvl="2" eaLnBrk="1" hangingPunct="1">
              <a:lnSpc>
                <a:spcPct val="90000"/>
              </a:lnSpc>
              <a:defRPr/>
            </a:pPr>
            <a:r>
              <a:rPr lang="en-US" dirty="0">
                <a:latin typeface="Times New Roman" pitchFamily="18" charset="0"/>
                <a:cs typeface="Times New Roman" pitchFamily="18" charset="0"/>
              </a:rPr>
              <a:t>C</a:t>
            </a:r>
            <a:r>
              <a:rPr lang="en-US" dirty="0" smtClean="0">
                <a:latin typeface="Times New Roman" pitchFamily="18" charset="0"/>
                <a:cs typeface="Times New Roman" pitchFamily="18" charset="0"/>
              </a:rPr>
              <a:t>opy of current consent document(s)</a:t>
            </a:r>
          </a:p>
        </p:txBody>
      </p:sp>
    </p:spTree>
    <p:extLst>
      <p:ext uri="{BB962C8B-B14F-4D97-AF65-F5344CB8AC3E}">
        <p14:creationId xmlns:p14="http://schemas.microsoft.com/office/powerpoint/2010/main" val="1194026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3795">
                                            <p:txEl>
                                              <p:pRg st="1" end="1"/>
                                            </p:txEl>
                                          </p:spTgt>
                                        </p:tgtEl>
                                        <p:attrNameLst>
                                          <p:attrName>style.visibility</p:attrName>
                                        </p:attrNameLst>
                                      </p:cBhvr>
                                      <p:to>
                                        <p:strVal val="visible"/>
                                      </p:to>
                                    </p:set>
                                    <p:animEffect transition="in" filter="fade">
                                      <p:cBhvr>
                                        <p:cTn id="7" dur="1000"/>
                                        <p:tgtEl>
                                          <p:spTgt spid="33795">
                                            <p:txEl>
                                              <p:pRg st="1" end="1"/>
                                            </p:txEl>
                                          </p:spTgt>
                                        </p:tgtEl>
                                      </p:cBhvr>
                                    </p:animEffect>
                                    <p:anim calcmode="lin" valueType="num">
                                      <p:cBhvr>
                                        <p:cTn id="8" dur="1000" fill="hold"/>
                                        <p:tgtEl>
                                          <p:spTgt spid="3379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379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3795">
                                            <p:txEl>
                                              <p:pRg st="2" end="2"/>
                                            </p:txEl>
                                          </p:spTgt>
                                        </p:tgtEl>
                                        <p:attrNameLst>
                                          <p:attrName>style.visibility</p:attrName>
                                        </p:attrNameLst>
                                      </p:cBhvr>
                                      <p:to>
                                        <p:strVal val="visible"/>
                                      </p:to>
                                    </p:set>
                                    <p:animEffect transition="in" filter="fade">
                                      <p:cBhvr>
                                        <p:cTn id="14" dur="1000"/>
                                        <p:tgtEl>
                                          <p:spTgt spid="33795">
                                            <p:txEl>
                                              <p:pRg st="2" end="2"/>
                                            </p:txEl>
                                          </p:spTgt>
                                        </p:tgtEl>
                                      </p:cBhvr>
                                    </p:animEffect>
                                    <p:anim calcmode="lin" valueType="num">
                                      <p:cBhvr>
                                        <p:cTn id="15" dur="1000" fill="hold"/>
                                        <p:tgtEl>
                                          <p:spTgt spid="3379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379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3795">
                                            <p:txEl>
                                              <p:pRg st="3" end="3"/>
                                            </p:txEl>
                                          </p:spTgt>
                                        </p:tgtEl>
                                        <p:attrNameLst>
                                          <p:attrName>style.visibility</p:attrName>
                                        </p:attrNameLst>
                                      </p:cBhvr>
                                      <p:to>
                                        <p:strVal val="visible"/>
                                      </p:to>
                                    </p:set>
                                    <p:animEffect transition="in" filter="fade">
                                      <p:cBhvr>
                                        <p:cTn id="21" dur="1000"/>
                                        <p:tgtEl>
                                          <p:spTgt spid="33795">
                                            <p:txEl>
                                              <p:pRg st="3" end="3"/>
                                            </p:txEl>
                                          </p:spTgt>
                                        </p:tgtEl>
                                      </p:cBhvr>
                                    </p:animEffect>
                                    <p:anim calcmode="lin" valueType="num">
                                      <p:cBhvr>
                                        <p:cTn id="22" dur="1000" fill="hold"/>
                                        <p:tgtEl>
                                          <p:spTgt spid="33795">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379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3795">
                                            <p:txEl>
                                              <p:pRg st="4" end="4"/>
                                            </p:txEl>
                                          </p:spTgt>
                                        </p:tgtEl>
                                        <p:attrNameLst>
                                          <p:attrName>style.visibility</p:attrName>
                                        </p:attrNameLst>
                                      </p:cBhvr>
                                      <p:to>
                                        <p:strVal val="visible"/>
                                      </p:to>
                                    </p:set>
                                    <p:animEffect transition="in" filter="fade">
                                      <p:cBhvr>
                                        <p:cTn id="28" dur="1000"/>
                                        <p:tgtEl>
                                          <p:spTgt spid="33795">
                                            <p:txEl>
                                              <p:pRg st="4" end="4"/>
                                            </p:txEl>
                                          </p:spTgt>
                                        </p:tgtEl>
                                      </p:cBhvr>
                                    </p:animEffect>
                                    <p:anim calcmode="lin" valueType="num">
                                      <p:cBhvr>
                                        <p:cTn id="29" dur="1000" fill="hold"/>
                                        <p:tgtEl>
                                          <p:spTgt spid="33795">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379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3795">
                                            <p:txEl>
                                              <p:pRg st="5" end="5"/>
                                            </p:txEl>
                                          </p:spTgt>
                                        </p:tgtEl>
                                        <p:attrNameLst>
                                          <p:attrName>style.visibility</p:attrName>
                                        </p:attrNameLst>
                                      </p:cBhvr>
                                      <p:to>
                                        <p:strVal val="visible"/>
                                      </p:to>
                                    </p:set>
                                    <p:animEffect transition="in" filter="fade">
                                      <p:cBhvr>
                                        <p:cTn id="35" dur="1000"/>
                                        <p:tgtEl>
                                          <p:spTgt spid="33795">
                                            <p:txEl>
                                              <p:pRg st="5" end="5"/>
                                            </p:txEl>
                                          </p:spTgt>
                                        </p:tgtEl>
                                      </p:cBhvr>
                                    </p:animEffect>
                                    <p:anim calcmode="lin" valueType="num">
                                      <p:cBhvr>
                                        <p:cTn id="36" dur="1000" fill="hold"/>
                                        <p:tgtEl>
                                          <p:spTgt spid="33795">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379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3795">
                                            <p:txEl>
                                              <p:pRg st="6" end="6"/>
                                            </p:txEl>
                                          </p:spTgt>
                                        </p:tgtEl>
                                        <p:attrNameLst>
                                          <p:attrName>style.visibility</p:attrName>
                                        </p:attrNameLst>
                                      </p:cBhvr>
                                      <p:to>
                                        <p:strVal val="visible"/>
                                      </p:to>
                                    </p:set>
                                    <p:animEffect transition="in" filter="fade">
                                      <p:cBhvr>
                                        <p:cTn id="42" dur="1000"/>
                                        <p:tgtEl>
                                          <p:spTgt spid="33795">
                                            <p:txEl>
                                              <p:pRg st="6" end="6"/>
                                            </p:txEl>
                                          </p:spTgt>
                                        </p:tgtEl>
                                      </p:cBhvr>
                                    </p:animEffect>
                                    <p:anim calcmode="lin" valueType="num">
                                      <p:cBhvr>
                                        <p:cTn id="43" dur="1000" fill="hold"/>
                                        <p:tgtEl>
                                          <p:spTgt spid="33795">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379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3795">
                                            <p:txEl>
                                              <p:pRg st="7" end="7"/>
                                            </p:txEl>
                                          </p:spTgt>
                                        </p:tgtEl>
                                        <p:attrNameLst>
                                          <p:attrName>style.visibility</p:attrName>
                                        </p:attrNameLst>
                                      </p:cBhvr>
                                      <p:to>
                                        <p:strVal val="visible"/>
                                      </p:to>
                                    </p:set>
                                    <p:animEffect transition="in" filter="fade">
                                      <p:cBhvr>
                                        <p:cTn id="49" dur="1000"/>
                                        <p:tgtEl>
                                          <p:spTgt spid="33795">
                                            <p:txEl>
                                              <p:pRg st="7" end="7"/>
                                            </p:txEl>
                                          </p:spTgt>
                                        </p:tgtEl>
                                      </p:cBhvr>
                                    </p:animEffect>
                                    <p:anim calcmode="lin" valueType="num">
                                      <p:cBhvr>
                                        <p:cTn id="50" dur="1000" fill="hold"/>
                                        <p:tgtEl>
                                          <p:spTgt spid="33795">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379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3795">
                                            <p:txEl>
                                              <p:pRg st="8" end="8"/>
                                            </p:txEl>
                                          </p:spTgt>
                                        </p:tgtEl>
                                        <p:attrNameLst>
                                          <p:attrName>style.visibility</p:attrName>
                                        </p:attrNameLst>
                                      </p:cBhvr>
                                      <p:to>
                                        <p:strVal val="visible"/>
                                      </p:to>
                                    </p:set>
                                    <p:animEffect transition="in" filter="fade">
                                      <p:cBhvr>
                                        <p:cTn id="56" dur="1000"/>
                                        <p:tgtEl>
                                          <p:spTgt spid="33795">
                                            <p:txEl>
                                              <p:pRg st="8" end="8"/>
                                            </p:txEl>
                                          </p:spTgt>
                                        </p:tgtEl>
                                      </p:cBhvr>
                                    </p:animEffect>
                                    <p:anim calcmode="lin" valueType="num">
                                      <p:cBhvr>
                                        <p:cTn id="57" dur="1000" fill="hold"/>
                                        <p:tgtEl>
                                          <p:spTgt spid="33795">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33795">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p:bldLst>
  </p:timing>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685800" y="304800"/>
            <a:ext cx="7772400" cy="609600"/>
          </a:xfrm>
        </p:spPr>
        <p:txBody>
          <a:bodyPr/>
          <a:lstStyle/>
          <a:p>
            <a:pPr eaLnBrk="1" hangingPunct="1">
              <a:defRPr/>
            </a:pPr>
            <a:r>
              <a:rPr lang="en-US" dirty="0" smtClean="0">
                <a:latin typeface="Times New Roman" pitchFamily="18" charset="0"/>
                <a:cs typeface="Times New Roman" pitchFamily="18" charset="0"/>
              </a:rPr>
              <a:t>Modifications</a:t>
            </a:r>
          </a:p>
        </p:txBody>
      </p:sp>
      <p:sp>
        <p:nvSpPr>
          <p:cNvPr id="34819" name="Rectangle 3"/>
          <p:cNvSpPr>
            <a:spLocks noGrp="1" noChangeArrowheads="1"/>
          </p:cNvSpPr>
          <p:nvPr>
            <p:ph idx="1"/>
          </p:nvPr>
        </p:nvSpPr>
        <p:spPr>
          <a:xfrm>
            <a:off x="609600" y="1676400"/>
            <a:ext cx="7772400" cy="3733800"/>
          </a:xfrm>
        </p:spPr>
        <p:txBody>
          <a:bodyPr/>
          <a:lstStyle/>
          <a:p>
            <a:pPr eaLnBrk="1" hangingPunct="1">
              <a:defRPr/>
            </a:pPr>
            <a:r>
              <a:rPr lang="en-US" dirty="0" smtClean="0">
                <a:latin typeface="Times New Roman" pitchFamily="18" charset="0"/>
                <a:cs typeface="Times New Roman" pitchFamily="18" charset="0"/>
              </a:rPr>
              <a:t>Changes in approved studies cannot be made without prior IRB review and approval</a:t>
            </a:r>
          </a:p>
          <a:p>
            <a:pPr lvl="1" eaLnBrk="1" hangingPunct="1">
              <a:defRPr/>
            </a:pPr>
            <a:r>
              <a:rPr lang="en-US" dirty="0">
                <a:latin typeface="Times New Roman" pitchFamily="18" charset="0"/>
                <a:cs typeface="Times New Roman" pitchFamily="18" charset="0"/>
              </a:rPr>
              <a:t>E</a:t>
            </a:r>
            <a:r>
              <a:rPr lang="en-US" dirty="0" smtClean="0">
                <a:latin typeface="Times New Roman" pitchFamily="18" charset="0"/>
                <a:cs typeface="Times New Roman" pitchFamily="18" charset="0"/>
              </a:rPr>
              <a:t>xcept when necessary to eliminate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immediate hazards to a subject</a:t>
            </a:r>
          </a:p>
        </p:txBody>
      </p:sp>
    </p:spTree>
    <p:extLst>
      <p:ext uri="{BB962C8B-B14F-4D97-AF65-F5344CB8AC3E}">
        <p14:creationId xmlns:p14="http://schemas.microsoft.com/office/powerpoint/2010/main" val="971805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4819">
                                            <p:txEl>
                                              <p:pRg st="0" end="0"/>
                                            </p:txEl>
                                          </p:spTgt>
                                        </p:tgtEl>
                                        <p:attrNameLst>
                                          <p:attrName>style.visibility</p:attrName>
                                        </p:attrNameLst>
                                      </p:cBhvr>
                                      <p:to>
                                        <p:strVal val="visible"/>
                                      </p:to>
                                    </p:set>
                                    <p:animEffect transition="in" filter="fade">
                                      <p:cBhvr>
                                        <p:cTn id="7" dur="1000"/>
                                        <p:tgtEl>
                                          <p:spTgt spid="34819">
                                            <p:txEl>
                                              <p:pRg st="0" end="0"/>
                                            </p:txEl>
                                          </p:spTgt>
                                        </p:tgtEl>
                                      </p:cBhvr>
                                    </p:animEffect>
                                    <p:anim calcmode="lin" valueType="num">
                                      <p:cBhvr>
                                        <p:cTn id="8" dur="1000" fill="hold"/>
                                        <p:tgtEl>
                                          <p:spTgt spid="348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4819">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4819">
                                            <p:txEl>
                                              <p:pRg st="1" end="1"/>
                                            </p:txEl>
                                          </p:spTgt>
                                        </p:tgtEl>
                                        <p:attrNameLst>
                                          <p:attrName>style.visibility</p:attrName>
                                        </p:attrNameLst>
                                      </p:cBhvr>
                                      <p:to>
                                        <p:strVal val="visible"/>
                                      </p:to>
                                    </p:set>
                                    <p:animEffect transition="in" filter="fade">
                                      <p:cBhvr>
                                        <p:cTn id="12" dur="1000"/>
                                        <p:tgtEl>
                                          <p:spTgt spid="34819">
                                            <p:txEl>
                                              <p:pRg st="1" end="1"/>
                                            </p:txEl>
                                          </p:spTgt>
                                        </p:tgtEl>
                                      </p:cBhvr>
                                    </p:animEffect>
                                    <p:anim calcmode="lin" valueType="num">
                                      <p:cBhvr>
                                        <p:cTn id="13" dur="1000" fill="hold"/>
                                        <p:tgtEl>
                                          <p:spTgt spid="34819">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4819">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build="p"/>
    </p:bldLst>
  </p:timing>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685800" y="304800"/>
            <a:ext cx="7772400" cy="533400"/>
          </a:xfrm>
        </p:spPr>
        <p:txBody>
          <a:bodyPr>
            <a:normAutofit fontScale="90000"/>
          </a:bodyPr>
          <a:lstStyle/>
          <a:p>
            <a:pPr eaLnBrk="1" hangingPunct="1">
              <a:defRPr/>
            </a:pPr>
            <a:r>
              <a:rPr lang="en-US" dirty="0" smtClean="0">
                <a:latin typeface="Times New Roman" pitchFamily="18" charset="0"/>
                <a:cs typeface="Times New Roman" pitchFamily="18" charset="0"/>
              </a:rPr>
              <a:t>Modifications</a:t>
            </a:r>
          </a:p>
        </p:txBody>
      </p:sp>
      <p:sp>
        <p:nvSpPr>
          <p:cNvPr id="34819" name="Rectangle 3"/>
          <p:cNvSpPr>
            <a:spLocks noGrp="1" noChangeArrowheads="1"/>
          </p:cNvSpPr>
          <p:nvPr>
            <p:ph idx="1"/>
          </p:nvPr>
        </p:nvSpPr>
        <p:spPr>
          <a:xfrm>
            <a:off x="609600" y="1676400"/>
            <a:ext cx="7772400" cy="3733800"/>
          </a:xfrm>
        </p:spPr>
        <p:txBody>
          <a:bodyPr/>
          <a:lstStyle/>
          <a:p>
            <a:pPr eaLnBrk="1" hangingPunct="1">
              <a:defRPr/>
            </a:pPr>
            <a:r>
              <a:rPr lang="en-US" sz="2800" dirty="0" smtClean="0">
                <a:latin typeface="Times New Roman" pitchFamily="18" charset="0"/>
                <a:cs typeface="Times New Roman" pitchFamily="18" charset="0"/>
              </a:rPr>
              <a:t>Sample changes requiring IRB approval are changes in:</a:t>
            </a:r>
          </a:p>
          <a:p>
            <a:pPr lvl="1" eaLnBrk="1" hangingPunct="1">
              <a:defRPr/>
            </a:pPr>
            <a:r>
              <a:rPr lang="en-US" dirty="0">
                <a:latin typeface="Times New Roman" pitchFamily="18" charset="0"/>
                <a:cs typeface="Times New Roman" pitchFamily="18" charset="0"/>
              </a:rPr>
              <a:t>N</a:t>
            </a:r>
            <a:r>
              <a:rPr lang="en-US" dirty="0" smtClean="0">
                <a:latin typeface="Times New Roman" pitchFamily="18" charset="0"/>
                <a:cs typeface="Times New Roman" pitchFamily="18" charset="0"/>
              </a:rPr>
              <a:t>umber of subjects in consent</a:t>
            </a:r>
          </a:p>
          <a:p>
            <a:pPr lvl="1" eaLnBrk="1" hangingPunct="1">
              <a:defRPr/>
            </a:pPr>
            <a:r>
              <a:rPr lang="en-US" dirty="0">
                <a:latin typeface="Times New Roman" pitchFamily="18" charset="0"/>
                <a:cs typeface="Times New Roman" pitchFamily="18" charset="0"/>
              </a:rPr>
              <a:t>D</a:t>
            </a:r>
            <a:r>
              <a:rPr lang="en-US" dirty="0" smtClean="0">
                <a:latin typeface="Times New Roman" pitchFamily="18" charset="0"/>
                <a:cs typeface="Times New Roman" pitchFamily="18" charset="0"/>
              </a:rPr>
              <a:t>esign, methods, or procedures</a:t>
            </a:r>
          </a:p>
          <a:p>
            <a:pPr lvl="1" eaLnBrk="1" hangingPunct="1">
              <a:defRPr/>
            </a:pPr>
            <a:r>
              <a:rPr lang="en-US" dirty="0">
                <a:latin typeface="Times New Roman" pitchFamily="18" charset="0"/>
                <a:cs typeface="Times New Roman" pitchFamily="18" charset="0"/>
              </a:rPr>
              <a:t>S</a:t>
            </a:r>
            <a:r>
              <a:rPr lang="en-US" dirty="0" smtClean="0">
                <a:latin typeface="Times New Roman" pitchFamily="18" charset="0"/>
                <a:cs typeface="Times New Roman" pitchFamily="18" charset="0"/>
              </a:rPr>
              <a:t>tudy staff or study sites/locations</a:t>
            </a:r>
          </a:p>
          <a:p>
            <a:pPr lvl="1" eaLnBrk="1" hangingPunct="1">
              <a:defRPr/>
            </a:pPr>
            <a:r>
              <a:rPr lang="en-US" dirty="0">
                <a:latin typeface="Times New Roman" pitchFamily="18" charset="0"/>
                <a:cs typeface="Times New Roman" pitchFamily="18" charset="0"/>
              </a:rPr>
              <a:t>C</a:t>
            </a:r>
            <a:r>
              <a:rPr lang="en-US" dirty="0" smtClean="0">
                <a:latin typeface="Times New Roman" pitchFamily="18" charset="0"/>
                <a:cs typeface="Times New Roman" pitchFamily="18" charset="0"/>
              </a:rPr>
              <a:t>onsent procedures or consent documents</a:t>
            </a:r>
          </a:p>
          <a:p>
            <a:pPr lvl="1" eaLnBrk="1" hangingPunct="1">
              <a:defRPr/>
            </a:pPr>
            <a:r>
              <a:rPr lang="en-US" dirty="0" smtClean="0">
                <a:latin typeface="Times New Roman" pitchFamily="18" charset="0"/>
                <a:cs typeface="Times New Roman" pitchFamily="18" charset="0"/>
              </a:rPr>
              <a:t>recruitment advertisements or payments</a:t>
            </a:r>
          </a:p>
        </p:txBody>
      </p:sp>
    </p:spTree>
    <p:extLst>
      <p:ext uri="{BB962C8B-B14F-4D97-AF65-F5344CB8AC3E}">
        <p14:creationId xmlns:p14="http://schemas.microsoft.com/office/powerpoint/2010/main" val="219508812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4819">
                                            <p:txEl>
                                              <p:pRg st="0" end="0"/>
                                            </p:txEl>
                                          </p:spTgt>
                                        </p:tgtEl>
                                        <p:attrNameLst>
                                          <p:attrName>style.visibility</p:attrName>
                                        </p:attrNameLst>
                                      </p:cBhvr>
                                      <p:to>
                                        <p:strVal val="visible"/>
                                      </p:to>
                                    </p:set>
                                    <p:animEffect transition="in" filter="fade">
                                      <p:cBhvr>
                                        <p:cTn id="7" dur="1000"/>
                                        <p:tgtEl>
                                          <p:spTgt spid="34819">
                                            <p:txEl>
                                              <p:pRg st="0" end="0"/>
                                            </p:txEl>
                                          </p:spTgt>
                                        </p:tgtEl>
                                      </p:cBhvr>
                                    </p:animEffect>
                                    <p:anim calcmode="lin" valueType="num">
                                      <p:cBhvr>
                                        <p:cTn id="8" dur="1000" fill="hold"/>
                                        <p:tgtEl>
                                          <p:spTgt spid="348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4819">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4819">
                                            <p:txEl>
                                              <p:pRg st="1" end="1"/>
                                            </p:txEl>
                                          </p:spTgt>
                                        </p:tgtEl>
                                        <p:attrNameLst>
                                          <p:attrName>style.visibility</p:attrName>
                                        </p:attrNameLst>
                                      </p:cBhvr>
                                      <p:to>
                                        <p:strVal val="visible"/>
                                      </p:to>
                                    </p:set>
                                    <p:animEffect transition="in" filter="fade">
                                      <p:cBhvr>
                                        <p:cTn id="12" dur="1000"/>
                                        <p:tgtEl>
                                          <p:spTgt spid="34819">
                                            <p:txEl>
                                              <p:pRg st="1" end="1"/>
                                            </p:txEl>
                                          </p:spTgt>
                                        </p:tgtEl>
                                      </p:cBhvr>
                                    </p:animEffect>
                                    <p:anim calcmode="lin" valueType="num">
                                      <p:cBhvr>
                                        <p:cTn id="13" dur="1000" fill="hold"/>
                                        <p:tgtEl>
                                          <p:spTgt spid="34819">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4819">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4819">
                                            <p:txEl>
                                              <p:pRg st="2" end="2"/>
                                            </p:txEl>
                                          </p:spTgt>
                                        </p:tgtEl>
                                        <p:attrNameLst>
                                          <p:attrName>style.visibility</p:attrName>
                                        </p:attrNameLst>
                                      </p:cBhvr>
                                      <p:to>
                                        <p:strVal val="visible"/>
                                      </p:to>
                                    </p:set>
                                    <p:animEffect transition="in" filter="fade">
                                      <p:cBhvr>
                                        <p:cTn id="17" dur="1000"/>
                                        <p:tgtEl>
                                          <p:spTgt spid="34819">
                                            <p:txEl>
                                              <p:pRg st="2" end="2"/>
                                            </p:txEl>
                                          </p:spTgt>
                                        </p:tgtEl>
                                      </p:cBhvr>
                                    </p:animEffect>
                                    <p:anim calcmode="lin" valueType="num">
                                      <p:cBhvr>
                                        <p:cTn id="18" dur="1000" fill="hold"/>
                                        <p:tgtEl>
                                          <p:spTgt spid="34819">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4819">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4819">
                                            <p:txEl>
                                              <p:pRg st="3" end="3"/>
                                            </p:txEl>
                                          </p:spTgt>
                                        </p:tgtEl>
                                        <p:attrNameLst>
                                          <p:attrName>style.visibility</p:attrName>
                                        </p:attrNameLst>
                                      </p:cBhvr>
                                      <p:to>
                                        <p:strVal val="visible"/>
                                      </p:to>
                                    </p:set>
                                    <p:animEffect transition="in" filter="fade">
                                      <p:cBhvr>
                                        <p:cTn id="22" dur="1000"/>
                                        <p:tgtEl>
                                          <p:spTgt spid="34819">
                                            <p:txEl>
                                              <p:pRg st="3" end="3"/>
                                            </p:txEl>
                                          </p:spTgt>
                                        </p:tgtEl>
                                      </p:cBhvr>
                                    </p:animEffect>
                                    <p:anim calcmode="lin" valueType="num">
                                      <p:cBhvr>
                                        <p:cTn id="23" dur="1000" fill="hold"/>
                                        <p:tgtEl>
                                          <p:spTgt spid="34819">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4819">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4819">
                                            <p:txEl>
                                              <p:pRg st="4" end="4"/>
                                            </p:txEl>
                                          </p:spTgt>
                                        </p:tgtEl>
                                        <p:attrNameLst>
                                          <p:attrName>style.visibility</p:attrName>
                                        </p:attrNameLst>
                                      </p:cBhvr>
                                      <p:to>
                                        <p:strVal val="visible"/>
                                      </p:to>
                                    </p:set>
                                    <p:animEffect transition="in" filter="fade">
                                      <p:cBhvr>
                                        <p:cTn id="27" dur="1000"/>
                                        <p:tgtEl>
                                          <p:spTgt spid="34819">
                                            <p:txEl>
                                              <p:pRg st="4" end="4"/>
                                            </p:txEl>
                                          </p:spTgt>
                                        </p:tgtEl>
                                      </p:cBhvr>
                                    </p:animEffect>
                                    <p:anim calcmode="lin" valueType="num">
                                      <p:cBhvr>
                                        <p:cTn id="28" dur="1000" fill="hold"/>
                                        <p:tgtEl>
                                          <p:spTgt spid="34819">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4819">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4819">
                                            <p:txEl>
                                              <p:pRg st="5" end="5"/>
                                            </p:txEl>
                                          </p:spTgt>
                                        </p:tgtEl>
                                        <p:attrNameLst>
                                          <p:attrName>style.visibility</p:attrName>
                                        </p:attrNameLst>
                                      </p:cBhvr>
                                      <p:to>
                                        <p:strVal val="visible"/>
                                      </p:to>
                                    </p:set>
                                    <p:animEffect transition="in" filter="fade">
                                      <p:cBhvr>
                                        <p:cTn id="32" dur="1000"/>
                                        <p:tgtEl>
                                          <p:spTgt spid="34819">
                                            <p:txEl>
                                              <p:pRg st="5" end="5"/>
                                            </p:txEl>
                                          </p:spTgt>
                                        </p:tgtEl>
                                      </p:cBhvr>
                                    </p:animEffect>
                                    <p:anim calcmode="lin" valueType="num">
                                      <p:cBhvr>
                                        <p:cTn id="33" dur="1000" fill="hold"/>
                                        <p:tgtEl>
                                          <p:spTgt spid="34819">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34819">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build="p"/>
    </p:bldLst>
  </p:timing>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defRPr/>
            </a:pPr>
            <a:r>
              <a:rPr lang="en-US" sz="4000" dirty="0" smtClean="0">
                <a:latin typeface="Times New Roman" pitchFamily="18" charset="0"/>
                <a:cs typeface="Times New Roman" pitchFamily="18" charset="0"/>
              </a:rPr>
              <a:t>Unanticipated Problems</a:t>
            </a:r>
          </a:p>
        </p:txBody>
      </p:sp>
      <p:sp>
        <p:nvSpPr>
          <p:cNvPr id="36867" name="Rectangle 3"/>
          <p:cNvSpPr>
            <a:spLocks noGrp="1" noChangeArrowheads="1"/>
          </p:cNvSpPr>
          <p:nvPr>
            <p:ph idx="1"/>
          </p:nvPr>
        </p:nvSpPr>
        <p:spPr>
          <a:xfrm>
            <a:off x="457200" y="1371600"/>
            <a:ext cx="8229600" cy="4343400"/>
          </a:xfrm>
        </p:spPr>
        <p:txBody>
          <a:bodyPr/>
          <a:lstStyle/>
          <a:p>
            <a:pPr eaLnBrk="1" hangingPunct="1">
              <a:buFont typeface="Wingdings" pitchFamily="2" charset="2"/>
              <a:buNone/>
              <a:defRPr/>
            </a:pPr>
            <a:endParaRPr lang="en-US" sz="2800" dirty="0" smtClean="0">
              <a:latin typeface="Times New Roman" pitchFamily="18" charset="0"/>
              <a:cs typeface="Times New Roman" pitchFamily="18" charset="0"/>
            </a:endParaRPr>
          </a:p>
          <a:p>
            <a:pPr eaLnBrk="1" hangingPunct="1">
              <a:buFont typeface="Wingdings" pitchFamily="2" charset="2"/>
              <a:buNone/>
              <a:defRPr/>
            </a:pPr>
            <a:r>
              <a:rPr lang="en-US" sz="2800" dirty="0" smtClean="0">
                <a:latin typeface="Times New Roman" pitchFamily="18" charset="0"/>
                <a:cs typeface="Times New Roman" pitchFamily="18" charset="0"/>
              </a:rPr>
              <a:t>Any incident, experience, or outcome that meets all of the following criteria:</a:t>
            </a:r>
          </a:p>
          <a:p>
            <a:pPr lvl="1" eaLnBrk="1" hangingPunct="1">
              <a:defRPr/>
            </a:pPr>
            <a:r>
              <a:rPr lang="en-US" dirty="0">
                <a:latin typeface="Times New Roman" pitchFamily="18" charset="0"/>
                <a:cs typeface="Times New Roman" pitchFamily="18" charset="0"/>
              </a:rPr>
              <a:t>U</a:t>
            </a:r>
            <a:r>
              <a:rPr lang="en-US" dirty="0" smtClean="0">
                <a:latin typeface="Times New Roman" pitchFamily="18" charset="0"/>
                <a:cs typeface="Times New Roman" pitchFamily="18" charset="0"/>
              </a:rPr>
              <a:t>nexpected (in terms of nature, severity, or frequency)</a:t>
            </a:r>
          </a:p>
          <a:p>
            <a:pPr lvl="1" eaLnBrk="1" hangingPunct="1">
              <a:defRPr/>
            </a:pPr>
            <a:r>
              <a:rPr lang="en-US" dirty="0" smtClean="0">
                <a:latin typeface="Times New Roman" pitchFamily="18" charset="0"/>
                <a:cs typeface="Times New Roman" pitchFamily="18" charset="0"/>
              </a:rPr>
              <a:t>Related, or probably related, to participation in the research (more sure than unsure)</a:t>
            </a:r>
          </a:p>
          <a:p>
            <a:pPr lvl="1" eaLnBrk="1" hangingPunct="1">
              <a:defRPr/>
            </a:pPr>
            <a:r>
              <a:rPr lang="en-US" dirty="0">
                <a:latin typeface="Times New Roman" pitchFamily="18" charset="0"/>
                <a:cs typeface="Times New Roman" pitchFamily="18" charset="0"/>
              </a:rPr>
              <a:t>S</a:t>
            </a:r>
            <a:r>
              <a:rPr lang="en-US" dirty="0" smtClean="0">
                <a:latin typeface="Times New Roman" pitchFamily="18" charset="0"/>
                <a:cs typeface="Times New Roman" pitchFamily="18" charset="0"/>
              </a:rPr>
              <a:t>uggests that the research places subjects or others at a greater risk of harm (including physical, psychological, economic, or social harm) than was previously known or recognized</a:t>
            </a:r>
          </a:p>
        </p:txBody>
      </p:sp>
    </p:spTree>
    <p:extLst>
      <p:ext uri="{BB962C8B-B14F-4D97-AF65-F5344CB8AC3E}">
        <p14:creationId xmlns:p14="http://schemas.microsoft.com/office/powerpoint/2010/main" val="13633919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6867">
                                            <p:txEl>
                                              <p:pRg st="1" end="1"/>
                                            </p:txEl>
                                          </p:spTgt>
                                        </p:tgtEl>
                                        <p:attrNameLst>
                                          <p:attrName>style.visibility</p:attrName>
                                        </p:attrNameLst>
                                      </p:cBhvr>
                                      <p:to>
                                        <p:strVal val="visible"/>
                                      </p:to>
                                    </p:set>
                                    <p:animEffect transition="in" filter="fade">
                                      <p:cBhvr>
                                        <p:cTn id="7" dur="1000"/>
                                        <p:tgtEl>
                                          <p:spTgt spid="36867">
                                            <p:txEl>
                                              <p:pRg st="1" end="1"/>
                                            </p:txEl>
                                          </p:spTgt>
                                        </p:tgtEl>
                                      </p:cBhvr>
                                    </p:animEffect>
                                    <p:anim calcmode="lin" valueType="num">
                                      <p:cBhvr>
                                        <p:cTn id="8" dur="1000" fill="hold"/>
                                        <p:tgtEl>
                                          <p:spTgt spid="36867">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6867">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6867">
                                            <p:txEl>
                                              <p:pRg st="2" end="2"/>
                                            </p:txEl>
                                          </p:spTgt>
                                        </p:tgtEl>
                                        <p:attrNameLst>
                                          <p:attrName>style.visibility</p:attrName>
                                        </p:attrNameLst>
                                      </p:cBhvr>
                                      <p:to>
                                        <p:strVal val="visible"/>
                                      </p:to>
                                    </p:set>
                                    <p:animEffect transition="in" filter="fade">
                                      <p:cBhvr>
                                        <p:cTn id="12" dur="1000"/>
                                        <p:tgtEl>
                                          <p:spTgt spid="36867">
                                            <p:txEl>
                                              <p:pRg st="2" end="2"/>
                                            </p:txEl>
                                          </p:spTgt>
                                        </p:tgtEl>
                                      </p:cBhvr>
                                    </p:animEffect>
                                    <p:anim calcmode="lin" valueType="num">
                                      <p:cBhvr>
                                        <p:cTn id="13" dur="1000" fill="hold"/>
                                        <p:tgtEl>
                                          <p:spTgt spid="36867">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6867">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6867">
                                            <p:txEl>
                                              <p:pRg st="3" end="3"/>
                                            </p:txEl>
                                          </p:spTgt>
                                        </p:tgtEl>
                                        <p:attrNameLst>
                                          <p:attrName>style.visibility</p:attrName>
                                        </p:attrNameLst>
                                      </p:cBhvr>
                                      <p:to>
                                        <p:strVal val="visible"/>
                                      </p:to>
                                    </p:set>
                                    <p:animEffect transition="in" filter="fade">
                                      <p:cBhvr>
                                        <p:cTn id="17" dur="1000"/>
                                        <p:tgtEl>
                                          <p:spTgt spid="36867">
                                            <p:txEl>
                                              <p:pRg st="3" end="3"/>
                                            </p:txEl>
                                          </p:spTgt>
                                        </p:tgtEl>
                                      </p:cBhvr>
                                    </p:animEffect>
                                    <p:anim calcmode="lin" valueType="num">
                                      <p:cBhvr>
                                        <p:cTn id="18" dur="1000" fill="hold"/>
                                        <p:tgtEl>
                                          <p:spTgt spid="36867">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36867">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6867">
                                            <p:txEl>
                                              <p:pRg st="4" end="4"/>
                                            </p:txEl>
                                          </p:spTgt>
                                        </p:tgtEl>
                                        <p:attrNameLst>
                                          <p:attrName>style.visibility</p:attrName>
                                        </p:attrNameLst>
                                      </p:cBhvr>
                                      <p:to>
                                        <p:strVal val="visible"/>
                                      </p:to>
                                    </p:set>
                                    <p:animEffect transition="in" filter="fade">
                                      <p:cBhvr>
                                        <p:cTn id="22" dur="1000"/>
                                        <p:tgtEl>
                                          <p:spTgt spid="36867">
                                            <p:txEl>
                                              <p:pRg st="4" end="4"/>
                                            </p:txEl>
                                          </p:spTgt>
                                        </p:tgtEl>
                                      </p:cBhvr>
                                    </p:animEffect>
                                    <p:anim calcmode="lin" valueType="num">
                                      <p:cBhvr>
                                        <p:cTn id="23" dur="1000" fill="hold"/>
                                        <p:tgtEl>
                                          <p:spTgt spid="36867">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3686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p:bldLst>
  </p:timing>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defRPr/>
            </a:pPr>
            <a:r>
              <a:rPr lang="en-US" sz="4000" dirty="0" smtClean="0">
                <a:solidFill>
                  <a:schemeClr val="tx1"/>
                </a:solidFill>
                <a:latin typeface="Times New Roman" pitchFamily="18" charset="0"/>
                <a:cs typeface="Times New Roman" pitchFamily="18" charset="0"/>
              </a:rPr>
              <a:t>Unanticipated Problems</a:t>
            </a:r>
          </a:p>
        </p:txBody>
      </p:sp>
      <p:sp>
        <p:nvSpPr>
          <p:cNvPr id="36867" name="Rectangle 3"/>
          <p:cNvSpPr>
            <a:spLocks noGrp="1" noChangeArrowheads="1"/>
          </p:cNvSpPr>
          <p:nvPr>
            <p:ph idx="1"/>
          </p:nvPr>
        </p:nvSpPr>
        <p:spPr>
          <a:xfrm>
            <a:off x="533400" y="1447800"/>
            <a:ext cx="8229600" cy="4343400"/>
          </a:xfrm>
        </p:spPr>
        <p:txBody>
          <a:bodyPr/>
          <a:lstStyle/>
          <a:p>
            <a:pPr eaLnBrk="1" hangingPunct="1">
              <a:buFont typeface="Wingdings" pitchFamily="2" charset="2"/>
              <a:buNone/>
              <a:defRPr/>
            </a:pPr>
            <a:endParaRPr lang="en-US" dirty="0" smtClean="0">
              <a:latin typeface="Times New Roman" pitchFamily="18" charset="0"/>
              <a:cs typeface="Times New Roman" pitchFamily="18" charset="0"/>
            </a:endParaRPr>
          </a:p>
          <a:p>
            <a:pPr eaLnBrk="1" hangingPunct="1">
              <a:buFont typeface="Wingdings" pitchFamily="2" charset="2"/>
              <a:buNone/>
              <a:defRPr/>
            </a:pPr>
            <a:r>
              <a:rPr lang="en-US" dirty="0" smtClean="0">
                <a:latin typeface="Times New Roman" pitchFamily="18" charset="0"/>
                <a:cs typeface="Times New Roman" pitchFamily="18" charset="0"/>
              </a:rPr>
              <a:t>If the event represents a UPIRSO, prompt reporting to the IRB is required:</a:t>
            </a:r>
          </a:p>
          <a:p>
            <a:pPr lvl="1" eaLnBrk="1" hangingPunct="1">
              <a:defRPr/>
            </a:pPr>
            <a:r>
              <a:rPr lang="en-US" dirty="0" smtClean="0">
                <a:latin typeface="Times New Roman" pitchFamily="18" charset="0"/>
                <a:cs typeface="Times New Roman" pitchFamily="18" charset="0"/>
              </a:rPr>
              <a:t>Within 7 days if UPIRSO is based on internal information</a:t>
            </a:r>
          </a:p>
          <a:p>
            <a:pPr lvl="1" eaLnBrk="1" hangingPunct="1">
              <a:defRPr/>
            </a:pPr>
            <a:r>
              <a:rPr lang="en-US" dirty="0" smtClean="0">
                <a:latin typeface="Times New Roman" pitchFamily="18" charset="0"/>
                <a:cs typeface="Times New Roman" pitchFamily="18" charset="0"/>
              </a:rPr>
              <a:t>Within 14 days if UPIRSO is based on external information</a:t>
            </a:r>
          </a:p>
        </p:txBody>
      </p:sp>
    </p:spTree>
    <p:extLst>
      <p:ext uri="{BB962C8B-B14F-4D97-AF65-F5344CB8AC3E}">
        <p14:creationId xmlns:p14="http://schemas.microsoft.com/office/powerpoint/2010/main" val="37036268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6867">
                                            <p:txEl>
                                              <p:pRg st="1" end="1"/>
                                            </p:txEl>
                                          </p:spTgt>
                                        </p:tgtEl>
                                        <p:attrNameLst>
                                          <p:attrName>style.visibility</p:attrName>
                                        </p:attrNameLst>
                                      </p:cBhvr>
                                      <p:to>
                                        <p:strVal val="visible"/>
                                      </p:to>
                                    </p:set>
                                    <p:animEffect transition="in" filter="fade">
                                      <p:cBhvr>
                                        <p:cTn id="7" dur="1000"/>
                                        <p:tgtEl>
                                          <p:spTgt spid="36867">
                                            <p:txEl>
                                              <p:pRg st="1" end="1"/>
                                            </p:txEl>
                                          </p:spTgt>
                                        </p:tgtEl>
                                      </p:cBhvr>
                                    </p:animEffect>
                                    <p:anim calcmode="lin" valueType="num">
                                      <p:cBhvr>
                                        <p:cTn id="8" dur="1000" fill="hold"/>
                                        <p:tgtEl>
                                          <p:spTgt spid="36867">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6867">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6867">
                                            <p:txEl>
                                              <p:pRg st="2" end="2"/>
                                            </p:txEl>
                                          </p:spTgt>
                                        </p:tgtEl>
                                        <p:attrNameLst>
                                          <p:attrName>style.visibility</p:attrName>
                                        </p:attrNameLst>
                                      </p:cBhvr>
                                      <p:to>
                                        <p:strVal val="visible"/>
                                      </p:to>
                                    </p:set>
                                    <p:animEffect transition="in" filter="fade">
                                      <p:cBhvr>
                                        <p:cTn id="12" dur="1000"/>
                                        <p:tgtEl>
                                          <p:spTgt spid="36867">
                                            <p:txEl>
                                              <p:pRg st="2" end="2"/>
                                            </p:txEl>
                                          </p:spTgt>
                                        </p:tgtEl>
                                      </p:cBhvr>
                                    </p:animEffect>
                                    <p:anim calcmode="lin" valueType="num">
                                      <p:cBhvr>
                                        <p:cTn id="13" dur="1000" fill="hold"/>
                                        <p:tgtEl>
                                          <p:spTgt spid="36867">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6867">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6867">
                                            <p:txEl>
                                              <p:pRg st="3" end="3"/>
                                            </p:txEl>
                                          </p:spTgt>
                                        </p:tgtEl>
                                        <p:attrNameLst>
                                          <p:attrName>style.visibility</p:attrName>
                                        </p:attrNameLst>
                                      </p:cBhvr>
                                      <p:to>
                                        <p:strVal val="visible"/>
                                      </p:to>
                                    </p:set>
                                    <p:animEffect transition="in" filter="fade">
                                      <p:cBhvr>
                                        <p:cTn id="17" dur="1000"/>
                                        <p:tgtEl>
                                          <p:spTgt spid="36867">
                                            <p:txEl>
                                              <p:pRg st="3" end="3"/>
                                            </p:txEl>
                                          </p:spTgt>
                                        </p:tgtEl>
                                      </p:cBhvr>
                                    </p:animEffect>
                                    <p:anim calcmode="lin" valueType="num">
                                      <p:cBhvr>
                                        <p:cTn id="18" dur="1000" fill="hold"/>
                                        <p:tgtEl>
                                          <p:spTgt spid="36867">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3686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p:bldLst>
  </p:timing>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defRPr/>
            </a:pPr>
            <a:r>
              <a:rPr lang="en-US" dirty="0" smtClean="0">
                <a:latin typeface="Times New Roman" pitchFamily="18" charset="0"/>
                <a:cs typeface="Times New Roman" pitchFamily="18" charset="0"/>
              </a:rPr>
              <a:t>Reporting Noncompliance</a:t>
            </a:r>
          </a:p>
        </p:txBody>
      </p:sp>
      <p:sp>
        <p:nvSpPr>
          <p:cNvPr id="38915" name="Rectangle 3"/>
          <p:cNvSpPr>
            <a:spLocks noGrp="1" noChangeArrowheads="1"/>
          </p:cNvSpPr>
          <p:nvPr>
            <p:ph idx="1"/>
          </p:nvPr>
        </p:nvSpPr>
        <p:spPr>
          <a:xfrm>
            <a:off x="685800" y="1447800"/>
            <a:ext cx="8229600" cy="4724400"/>
          </a:xfrm>
        </p:spPr>
        <p:txBody>
          <a:bodyPr/>
          <a:lstStyle/>
          <a:p>
            <a:pPr eaLnBrk="1" hangingPunct="1">
              <a:defRPr/>
            </a:pPr>
            <a:r>
              <a:rPr lang="en-US" sz="2800" dirty="0" smtClean="0">
                <a:latin typeface="Times New Roman" pitchFamily="18" charset="0"/>
                <a:cs typeface="Times New Roman" pitchFamily="18" charset="0"/>
              </a:rPr>
              <a:t>Conducting research in a manner that disregards or violates:</a:t>
            </a:r>
          </a:p>
          <a:p>
            <a:pPr lvl="1" eaLnBrk="1" hangingPunct="1">
              <a:defRPr/>
            </a:pPr>
            <a:r>
              <a:rPr lang="en-US" dirty="0">
                <a:latin typeface="Times New Roman" pitchFamily="18" charset="0"/>
                <a:cs typeface="Times New Roman" pitchFamily="18" charset="0"/>
              </a:rPr>
              <a:t>F</a:t>
            </a:r>
            <a:r>
              <a:rPr lang="en-US" dirty="0" smtClean="0">
                <a:latin typeface="Times New Roman" pitchFamily="18" charset="0"/>
                <a:cs typeface="Times New Roman" pitchFamily="18" charset="0"/>
              </a:rPr>
              <a:t>ederal regulations</a:t>
            </a:r>
          </a:p>
          <a:p>
            <a:pPr lvl="1" eaLnBrk="1" hangingPunct="1">
              <a:defRPr/>
            </a:pPr>
            <a:r>
              <a:rPr lang="en-US" dirty="0" smtClean="0">
                <a:latin typeface="Times New Roman" pitchFamily="18" charset="0"/>
                <a:cs typeface="Times New Roman" pitchFamily="18" charset="0"/>
              </a:rPr>
              <a:t>IRB requirements and determinations</a:t>
            </a:r>
          </a:p>
          <a:p>
            <a:pPr lvl="1" eaLnBrk="1" hangingPunct="1">
              <a:defRPr/>
            </a:pPr>
            <a:r>
              <a:rPr lang="en-US" dirty="0">
                <a:latin typeface="Times New Roman" pitchFamily="18" charset="0"/>
                <a:cs typeface="Times New Roman" pitchFamily="18" charset="0"/>
              </a:rPr>
              <a:t>I</a:t>
            </a:r>
            <a:r>
              <a:rPr lang="en-US" dirty="0" smtClean="0">
                <a:latin typeface="Times New Roman" pitchFamily="18" charset="0"/>
                <a:cs typeface="Times New Roman" pitchFamily="18" charset="0"/>
              </a:rPr>
              <a:t>nstitutional policies and procedures </a:t>
            </a:r>
          </a:p>
          <a:p>
            <a:pPr eaLnBrk="1" hangingPunct="1">
              <a:defRPr/>
            </a:pPr>
            <a:endParaRPr lang="en-US" sz="2800" dirty="0" smtClean="0">
              <a:latin typeface="Times New Roman" pitchFamily="18" charset="0"/>
              <a:cs typeface="Times New Roman" pitchFamily="18" charset="0"/>
            </a:endParaRPr>
          </a:p>
          <a:p>
            <a:pPr eaLnBrk="1" hangingPunct="1">
              <a:defRPr/>
            </a:pPr>
            <a:r>
              <a:rPr lang="en-US" sz="2800" dirty="0" smtClean="0">
                <a:latin typeface="Times New Roman" pitchFamily="18" charset="0"/>
                <a:cs typeface="Times New Roman" pitchFamily="18" charset="0"/>
              </a:rPr>
              <a:t>Report is submitted by the PI and reviewed by a convened IRB</a:t>
            </a:r>
          </a:p>
          <a:p>
            <a:pPr eaLnBrk="1" hangingPunct="1">
              <a:lnSpc>
                <a:spcPct val="80000"/>
              </a:lnSpc>
              <a:defRPr/>
            </a:pPr>
            <a:endParaRPr lang="en-US" sz="28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24479947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8915">
                                            <p:txEl>
                                              <p:pRg st="0" end="0"/>
                                            </p:txEl>
                                          </p:spTgt>
                                        </p:tgtEl>
                                        <p:attrNameLst>
                                          <p:attrName>style.visibility</p:attrName>
                                        </p:attrNameLst>
                                      </p:cBhvr>
                                      <p:to>
                                        <p:strVal val="visible"/>
                                      </p:to>
                                    </p:set>
                                    <p:animEffect transition="in" filter="fade">
                                      <p:cBhvr>
                                        <p:cTn id="7" dur="1000"/>
                                        <p:tgtEl>
                                          <p:spTgt spid="38915">
                                            <p:txEl>
                                              <p:pRg st="0" end="0"/>
                                            </p:txEl>
                                          </p:spTgt>
                                        </p:tgtEl>
                                      </p:cBhvr>
                                    </p:animEffect>
                                    <p:anim calcmode="lin" valueType="num">
                                      <p:cBhvr>
                                        <p:cTn id="8" dur="1000" fill="hold"/>
                                        <p:tgtEl>
                                          <p:spTgt spid="389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891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8915">
                                            <p:txEl>
                                              <p:pRg st="1" end="1"/>
                                            </p:txEl>
                                          </p:spTgt>
                                        </p:tgtEl>
                                        <p:attrNameLst>
                                          <p:attrName>style.visibility</p:attrName>
                                        </p:attrNameLst>
                                      </p:cBhvr>
                                      <p:to>
                                        <p:strVal val="visible"/>
                                      </p:to>
                                    </p:set>
                                    <p:animEffect transition="in" filter="fade">
                                      <p:cBhvr>
                                        <p:cTn id="12" dur="1000"/>
                                        <p:tgtEl>
                                          <p:spTgt spid="38915">
                                            <p:txEl>
                                              <p:pRg st="1" end="1"/>
                                            </p:txEl>
                                          </p:spTgt>
                                        </p:tgtEl>
                                      </p:cBhvr>
                                    </p:animEffect>
                                    <p:anim calcmode="lin" valueType="num">
                                      <p:cBhvr>
                                        <p:cTn id="13" dur="1000" fill="hold"/>
                                        <p:tgtEl>
                                          <p:spTgt spid="38915">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8915">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8915">
                                            <p:txEl>
                                              <p:pRg st="2" end="2"/>
                                            </p:txEl>
                                          </p:spTgt>
                                        </p:tgtEl>
                                        <p:attrNameLst>
                                          <p:attrName>style.visibility</p:attrName>
                                        </p:attrNameLst>
                                      </p:cBhvr>
                                      <p:to>
                                        <p:strVal val="visible"/>
                                      </p:to>
                                    </p:set>
                                    <p:animEffect transition="in" filter="fade">
                                      <p:cBhvr>
                                        <p:cTn id="17" dur="1000"/>
                                        <p:tgtEl>
                                          <p:spTgt spid="38915">
                                            <p:txEl>
                                              <p:pRg st="2" end="2"/>
                                            </p:txEl>
                                          </p:spTgt>
                                        </p:tgtEl>
                                      </p:cBhvr>
                                    </p:animEffect>
                                    <p:anim calcmode="lin" valueType="num">
                                      <p:cBhvr>
                                        <p:cTn id="18" dur="1000" fill="hold"/>
                                        <p:tgtEl>
                                          <p:spTgt spid="38915">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8915">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8915">
                                            <p:txEl>
                                              <p:pRg st="3" end="3"/>
                                            </p:txEl>
                                          </p:spTgt>
                                        </p:tgtEl>
                                        <p:attrNameLst>
                                          <p:attrName>style.visibility</p:attrName>
                                        </p:attrNameLst>
                                      </p:cBhvr>
                                      <p:to>
                                        <p:strVal val="visible"/>
                                      </p:to>
                                    </p:set>
                                    <p:animEffect transition="in" filter="fade">
                                      <p:cBhvr>
                                        <p:cTn id="22" dur="1000"/>
                                        <p:tgtEl>
                                          <p:spTgt spid="38915">
                                            <p:txEl>
                                              <p:pRg st="3" end="3"/>
                                            </p:txEl>
                                          </p:spTgt>
                                        </p:tgtEl>
                                      </p:cBhvr>
                                    </p:animEffect>
                                    <p:anim calcmode="lin" valueType="num">
                                      <p:cBhvr>
                                        <p:cTn id="23" dur="1000" fill="hold"/>
                                        <p:tgtEl>
                                          <p:spTgt spid="38915">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891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38915">
                                            <p:txEl>
                                              <p:pRg st="5" end="5"/>
                                            </p:txEl>
                                          </p:spTgt>
                                        </p:tgtEl>
                                        <p:attrNameLst>
                                          <p:attrName>style.visibility</p:attrName>
                                        </p:attrNameLst>
                                      </p:cBhvr>
                                      <p:to>
                                        <p:strVal val="visible"/>
                                      </p:to>
                                    </p:set>
                                    <p:animEffect transition="in" filter="fade">
                                      <p:cBhvr>
                                        <p:cTn id="29" dur="1000"/>
                                        <p:tgtEl>
                                          <p:spTgt spid="38915">
                                            <p:txEl>
                                              <p:pRg st="5" end="5"/>
                                            </p:txEl>
                                          </p:spTgt>
                                        </p:tgtEl>
                                      </p:cBhvr>
                                    </p:animEffect>
                                    <p:anim calcmode="lin" valueType="num">
                                      <p:cBhvr>
                                        <p:cTn id="30" dur="1000" fill="hold"/>
                                        <p:tgtEl>
                                          <p:spTgt spid="38915">
                                            <p:txEl>
                                              <p:pRg st="5" end="5"/>
                                            </p:txEl>
                                          </p:spTgt>
                                        </p:tgtEl>
                                        <p:attrNameLst>
                                          <p:attrName>ppt_x</p:attrName>
                                        </p:attrNameLst>
                                      </p:cBhvr>
                                      <p:tavLst>
                                        <p:tav tm="0">
                                          <p:val>
                                            <p:strVal val="#ppt_x"/>
                                          </p:val>
                                        </p:tav>
                                        <p:tav tm="100000">
                                          <p:val>
                                            <p:strVal val="#ppt_x"/>
                                          </p:val>
                                        </p:tav>
                                      </p:tavLst>
                                    </p:anim>
                                    <p:anim calcmode="lin" valueType="num">
                                      <p:cBhvr>
                                        <p:cTn id="31" dur="1000" fill="hold"/>
                                        <p:tgtEl>
                                          <p:spTgt spid="3891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build="p"/>
    </p:bldLst>
  </p:timing>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Reporting Noncompliance</a:t>
            </a:r>
            <a:endParaRPr lang="en-US" dirty="0"/>
          </a:p>
        </p:txBody>
      </p:sp>
      <p:sp>
        <p:nvSpPr>
          <p:cNvPr id="3" name="Content Placeholder 2"/>
          <p:cNvSpPr>
            <a:spLocks noGrp="1"/>
          </p:cNvSpPr>
          <p:nvPr>
            <p:ph idx="1"/>
          </p:nvPr>
        </p:nvSpPr>
        <p:spPr/>
        <p:txBody>
          <a:bodyPr/>
          <a:lstStyle/>
          <a:p>
            <a:pPr eaLnBrk="1" hangingPunct="1">
              <a:defRPr/>
            </a:pPr>
            <a:r>
              <a:rPr lang="en-US" dirty="0">
                <a:latin typeface="Times New Roman" pitchFamily="18" charset="0"/>
                <a:cs typeface="Times New Roman" pitchFamily="18" charset="0"/>
              </a:rPr>
              <a:t>Findings of serious or continuing noncompliance are reported to:</a:t>
            </a:r>
          </a:p>
          <a:p>
            <a:pPr lvl="1" eaLnBrk="1" hangingPunct="1">
              <a:defRPr/>
            </a:pPr>
            <a:r>
              <a:rPr lang="en-US" dirty="0" smtClean="0">
                <a:latin typeface="Times New Roman" pitchFamily="18" charset="0"/>
                <a:cs typeface="Times New Roman" pitchFamily="18" charset="0"/>
              </a:rPr>
              <a:t>OHRP</a:t>
            </a:r>
            <a:r>
              <a:rPr lang="en-US" dirty="0" smtClean="0"/>
              <a:t> (HHS-supported)</a:t>
            </a:r>
          </a:p>
          <a:p>
            <a:pPr lvl="1" eaLnBrk="1" hangingPunct="1">
              <a:defRPr/>
            </a:pPr>
            <a:r>
              <a:rPr lang="en-US" dirty="0">
                <a:latin typeface="Times New Roman" pitchFamily="18" charset="0"/>
                <a:cs typeface="Times New Roman" pitchFamily="18" charset="0"/>
              </a:rPr>
              <a:t>FDA (IND/</a:t>
            </a:r>
            <a:r>
              <a:rPr lang="en-US" dirty="0" smtClean="0">
                <a:latin typeface="Times New Roman" pitchFamily="18" charset="0"/>
                <a:cs typeface="Times New Roman" pitchFamily="18" charset="0"/>
              </a:rPr>
              <a:t>IDE)</a:t>
            </a:r>
            <a:endParaRPr lang="en-US" dirty="0">
              <a:latin typeface="Times New Roman" pitchFamily="18" charset="0"/>
              <a:cs typeface="Times New Roman" pitchFamily="18" charset="0"/>
            </a:endParaRPr>
          </a:p>
          <a:p>
            <a:pPr marL="0" indent="0">
              <a:buNone/>
            </a:pPr>
            <a:endParaRPr lang="en-US" dirty="0"/>
          </a:p>
        </p:txBody>
      </p:sp>
    </p:spTree>
    <p:extLst>
      <p:ext uri="{BB962C8B-B14F-4D97-AF65-F5344CB8AC3E}">
        <p14:creationId xmlns:p14="http://schemas.microsoft.com/office/powerpoint/2010/main" val="3090573468"/>
      </p:ext>
    </p:extLst>
  </p:cSld>
  <p:clrMapOvr>
    <a:masterClrMapping/>
  </p:clrMapOvr>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685800" y="228600"/>
            <a:ext cx="7772400" cy="533400"/>
          </a:xfrm>
        </p:spPr>
        <p:txBody>
          <a:bodyPr>
            <a:normAutofit fontScale="90000"/>
          </a:bodyPr>
          <a:lstStyle/>
          <a:p>
            <a:pPr eaLnBrk="1" hangingPunct="1">
              <a:defRPr/>
            </a:pPr>
            <a:r>
              <a:rPr lang="en-US" dirty="0" smtClean="0">
                <a:latin typeface="+mn-lt"/>
              </a:rPr>
              <a:t>Inactivation</a:t>
            </a:r>
            <a:endParaRPr lang="en-US" sz="2900" dirty="0" smtClean="0">
              <a:latin typeface="+mn-lt"/>
            </a:endParaRPr>
          </a:p>
        </p:txBody>
      </p:sp>
      <p:sp>
        <p:nvSpPr>
          <p:cNvPr id="39939" name="Rectangle 3"/>
          <p:cNvSpPr>
            <a:spLocks noGrp="1" noChangeArrowheads="1"/>
          </p:cNvSpPr>
          <p:nvPr>
            <p:ph idx="1"/>
          </p:nvPr>
        </p:nvSpPr>
        <p:spPr>
          <a:xfrm>
            <a:off x="381000" y="1600200"/>
            <a:ext cx="8153400" cy="4953000"/>
          </a:xfrm>
        </p:spPr>
        <p:txBody>
          <a:bodyPr/>
          <a:lstStyle/>
          <a:p>
            <a:pPr eaLnBrk="1" hangingPunct="1">
              <a:defRPr/>
            </a:pPr>
            <a:r>
              <a:rPr lang="en-US" dirty="0"/>
              <a:t>When is it appropriate to inactivate IRB approval</a:t>
            </a:r>
            <a:r>
              <a:rPr lang="en-US" dirty="0" smtClean="0"/>
              <a:t>?</a:t>
            </a:r>
          </a:p>
          <a:p>
            <a:pPr lvl="1">
              <a:defRPr/>
            </a:pPr>
            <a:r>
              <a:rPr lang="en-US" dirty="0" smtClean="0"/>
              <a:t>Enrollment is permanently closed to new subjects</a:t>
            </a:r>
          </a:p>
          <a:p>
            <a:pPr lvl="1">
              <a:defRPr/>
            </a:pPr>
            <a:r>
              <a:rPr lang="en-US" dirty="0" smtClean="0"/>
              <a:t>Data, private information, and/or clinical specimens are no longer being collected for research purposes (including long-term follow-up)</a:t>
            </a:r>
          </a:p>
        </p:txBody>
      </p:sp>
    </p:spTree>
    <p:extLst>
      <p:ext uri="{BB962C8B-B14F-4D97-AF65-F5344CB8AC3E}">
        <p14:creationId xmlns:p14="http://schemas.microsoft.com/office/powerpoint/2010/main" val="33766514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Effect transition="in" filter="fade">
                                      <p:cBhvr>
                                        <p:cTn id="7" dur="1000"/>
                                        <p:tgtEl>
                                          <p:spTgt spid="39939">
                                            <p:txEl>
                                              <p:pRg st="0" end="0"/>
                                            </p:txEl>
                                          </p:spTgt>
                                        </p:tgtEl>
                                      </p:cBhvr>
                                    </p:animEffect>
                                    <p:anim calcmode="lin" valueType="num">
                                      <p:cBhvr>
                                        <p:cTn id="8" dur="1000" fill="hold"/>
                                        <p:tgtEl>
                                          <p:spTgt spid="3993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9939">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9939">
                                            <p:txEl>
                                              <p:pRg st="1" end="1"/>
                                            </p:txEl>
                                          </p:spTgt>
                                        </p:tgtEl>
                                        <p:attrNameLst>
                                          <p:attrName>style.visibility</p:attrName>
                                        </p:attrNameLst>
                                      </p:cBhvr>
                                      <p:to>
                                        <p:strVal val="visible"/>
                                      </p:to>
                                    </p:set>
                                    <p:animEffect transition="in" filter="fade">
                                      <p:cBhvr>
                                        <p:cTn id="12" dur="1000"/>
                                        <p:tgtEl>
                                          <p:spTgt spid="39939">
                                            <p:txEl>
                                              <p:pRg st="1" end="1"/>
                                            </p:txEl>
                                          </p:spTgt>
                                        </p:tgtEl>
                                      </p:cBhvr>
                                    </p:animEffect>
                                    <p:anim calcmode="lin" valueType="num">
                                      <p:cBhvr>
                                        <p:cTn id="13" dur="1000" fill="hold"/>
                                        <p:tgtEl>
                                          <p:spTgt spid="39939">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9939">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9939">
                                            <p:txEl>
                                              <p:pRg st="2" end="2"/>
                                            </p:txEl>
                                          </p:spTgt>
                                        </p:tgtEl>
                                        <p:attrNameLst>
                                          <p:attrName>style.visibility</p:attrName>
                                        </p:attrNameLst>
                                      </p:cBhvr>
                                      <p:to>
                                        <p:strVal val="visible"/>
                                      </p:to>
                                    </p:set>
                                    <p:animEffect transition="in" filter="fade">
                                      <p:cBhvr>
                                        <p:cTn id="17" dur="1000"/>
                                        <p:tgtEl>
                                          <p:spTgt spid="39939">
                                            <p:txEl>
                                              <p:pRg st="2" end="2"/>
                                            </p:txEl>
                                          </p:spTgt>
                                        </p:tgtEl>
                                      </p:cBhvr>
                                    </p:animEffect>
                                    <p:anim calcmode="lin" valueType="num">
                                      <p:cBhvr>
                                        <p:cTn id="18" dur="1000" fill="hold"/>
                                        <p:tgtEl>
                                          <p:spTgt spid="39939">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993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p:bldLst>
  </p:timing>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09600"/>
          </a:xfrm>
        </p:spPr>
        <p:txBody>
          <a:bodyPr/>
          <a:lstStyle/>
          <a:p>
            <a:r>
              <a:rPr lang="en-US" dirty="0" smtClean="0"/>
              <a:t>Inactivation</a:t>
            </a:r>
            <a:endParaRPr lang="en-US" sz="2800" dirty="0"/>
          </a:p>
        </p:txBody>
      </p:sp>
      <p:sp>
        <p:nvSpPr>
          <p:cNvPr id="3" name="Content Placeholder 2"/>
          <p:cNvSpPr>
            <a:spLocks noGrp="1"/>
          </p:cNvSpPr>
          <p:nvPr>
            <p:ph idx="1"/>
          </p:nvPr>
        </p:nvSpPr>
        <p:spPr/>
        <p:txBody>
          <a:bodyPr/>
          <a:lstStyle/>
          <a:p>
            <a:pPr eaLnBrk="1" hangingPunct="1">
              <a:defRPr/>
            </a:pPr>
            <a:r>
              <a:rPr lang="en-US" dirty="0"/>
              <a:t>When is it appropriate to inactivate IRB approval? </a:t>
            </a:r>
            <a:endParaRPr lang="en-US" dirty="0" smtClean="0"/>
          </a:p>
          <a:p>
            <a:pPr lvl="1">
              <a:defRPr/>
            </a:pPr>
            <a:r>
              <a:rPr lang="en-US" dirty="0" smtClean="0"/>
              <a:t>Subjects </a:t>
            </a:r>
            <a:r>
              <a:rPr lang="en-US" dirty="0"/>
              <a:t>are no longer being treated under the research protocol (includes no plan for future research treatment)</a:t>
            </a:r>
          </a:p>
          <a:p>
            <a:pPr lvl="1">
              <a:defRPr/>
            </a:pPr>
            <a:r>
              <a:rPr lang="en-US" dirty="0" smtClean="0"/>
              <a:t>Research </a:t>
            </a:r>
            <a:r>
              <a:rPr lang="en-US" dirty="0"/>
              <a:t>assessments or procedures are no longer being performed (includes no plan for future research procedures)</a:t>
            </a:r>
          </a:p>
          <a:p>
            <a:endParaRPr lang="en-US" dirty="0"/>
          </a:p>
        </p:txBody>
      </p:sp>
    </p:spTree>
    <p:extLst>
      <p:ext uri="{BB962C8B-B14F-4D97-AF65-F5344CB8AC3E}">
        <p14:creationId xmlns:p14="http://schemas.microsoft.com/office/powerpoint/2010/main" val="2380331114"/>
      </p:ext>
    </p:extLst>
  </p:cSld>
  <p:clrMapOvr>
    <a:masterClrMapping/>
  </p:clrMapOvr>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p:cNvSpPr>
            <a:spLocks noGrp="1" noChangeArrowheads="1"/>
          </p:cNvSpPr>
          <p:nvPr>
            <p:ph idx="1"/>
          </p:nvPr>
        </p:nvSpPr>
        <p:spPr>
          <a:xfrm>
            <a:off x="381000" y="1600200"/>
            <a:ext cx="8077200" cy="4953000"/>
          </a:xfrm>
        </p:spPr>
        <p:txBody>
          <a:bodyPr/>
          <a:lstStyle/>
          <a:p>
            <a:pPr eaLnBrk="1" hangingPunct="1">
              <a:defRPr/>
            </a:pPr>
            <a:r>
              <a:rPr lang="en-US" dirty="0"/>
              <a:t>When is it appropriate to inactivate IRB approval? </a:t>
            </a:r>
            <a:endParaRPr lang="en-US" dirty="0" smtClean="0"/>
          </a:p>
          <a:p>
            <a:pPr lvl="1">
              <a:defRPr/>
            </a:pPr>
            <a:r>
              <a:rPr lang="en-US" dirty="0" smtClean="0">
                <a:latin typeface="Times New Roman" pitchFamily="18" charset="0"/>
                <a:cs typeface="Times New Roman" pitchFamily="18" charset="0"/>
              </a:rPr>
              <a:t>Data/specimen analysis has been completed locally, or if analysis continues locally and the data has been permanently </a:t>
            </a:r>
            <a:r>
              <a:rPr lang="en-US" dirty="0" err="1" smtClean="0">
                <a:latin typeface="Times New Roman" pitchFamily="18" charset="0"/>
                <a:cs typeface="Times New Roman" pitchFamily="18" charset="0"/>
              </a:rPr>
              <a:t>deidentified</a:t>
            </a:r>
            <a:r>
              <a:rPr lang="en-US" dirty="0" smtClean="0">
                <a:latin typeface="Times New Roman" pitchFamily="18" charset="0"/>
                <a:cs typeface="Times New Roman" pitchFamily="18" charset="0"/>
              </a:rPr>
              <a:t> (key to code is destroyed or archived)</a:t>
            </a:r>
          </a:p>
          <a:p>
            <a:pPr lvl="1">
              <a:defRPr/>
            </a:pPr>
            <a:r>
              <a:rPr lang="en-US" dirty="0" smtClean="0">
                <a:latin typeface="Times New Roman" pitchFamily="18" charset="0"/>
                <a:cs typeface="Times New Roman" pitchFamily="18" charset="0"/>
              </a:rPr>
              <a:t>Federal research funding for this study is closed (if applicable)</a:t>
            </a:r>
          </a:p>
          <a:p>
            <a:pPr lvl="1">
              <a:defRPr/>
            </a:pPr>
            <a:r>
              <a:rPr lang="en-US" dirty="0" smtClean="0">
                <a:latin typeface="Times New Roman" pitchFamily="18" charset="0"/>
                <a:cs typeface="Times New Roman" pitchFamily="18" charset="0"/>
              </a:rPr>
              <a:t>The study is closed at all participating sites</a:t>
            </a:r>
          </a:p>
        </p:txBody>
      </p:sp>
      <p:sp>
        <p:nvSpPr>
          <p:cNvPr id="5" name="Rectangle 2"/>
          <p:cNvSpPr txBox="1">
            <a:spLocks noChangeArrowheads="1"/>
          </p:cNvSpPr>
          <p:nvPr/>
        </p:nvSpPr>
        <p:spPr bwMode="auto">
          <a:xfrm>
            <a:off x="685800" y="304800"/>
            <a:ext cx="7772400" cy="6858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itchFamily="18" charset="0"/>
              </a:defRPr>
            </a:lvl2pPr>
            <a:lvl3pPr algn="ctr" rtl="0" fontAlgn="base">
              <a:spcBef>
                <a:spcPct val="0"/>
              </a:spcBef>
              <a:spcAft>
                <a:spcPct val="0"/>
              </a:spcAft>
              <a:defRPr sz="4400">
                <a:solidFill>
                  <a:schemeClr val="tx2"/>
                </a:solidFill>
                <a:latin typeface="Times New Roman" pitchFamily="18" charset="0"/>
              </a:defRPr>
            </a:lvl3pPr>
            <a:lvl4pPr algn="ctr" rtl="0" fontAlgn="base">
              <a:spcBef>
                <a:spcPct val="0"/>
              </a:spcBef>
              <a:spcAft>
                <a:spcPct val="0"/>
              </a:spcAft>
              <a:defRPr sz="4400">
                <a:solidFill>
                  <a:schemeClr val="tx2"/>
                </a:solidFill>
                <a:latin typeface="Times New Roman" pitchFamily="18" charset="0"/>
              </a:defRPr>
            </a:lvl4pPr>
            <a:lvl5pPr algn="ctr" rtl="0" fontAlgn="base">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pPr>
              <a:defRPr/>
            </a:pPr>
            <a:r>
              <a:rPr lang="en-US" sz="4000" dirty="0" smtClean="0">
                <a:latin typeface="+mn-lt"/>
              </a:rPr>
              <a:t>Inactivation</a:t>
            </a:r>
          </a:p>
        </p:txBody>
      </p:sp>
    </p:spTree>
    <p:extLst>
      <p:ext uri="{BB962C8B-B14F-4D97-AF65-F5344CB8AC3E}">
        <p14:creationId xmlns:p14="http://schemas.microsoft.com/office/powerpoint/2010/main" val="1395799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Effect transition="in" filter="fade">
                                      <p:cBhvr>
                                        <p:cTn id="7" dur="1000"/>
                                        <p:tgtEl>
                                          <p:spTgt spid="39939">
                                            <p:txEl>
                                              <p:pRg st="0" end="0"/>
                                            </p:txEl>
                                          </p:spTgt>
                                        </p:tgtEl>
                                      </p:cBhvr>
                                    </p:animEffect>
                                    <p:anim calcmode="lin" valueType="num">
                                      <p:cBhvr>
                                        <p:cTn id="8" dur="1000" fill="hold"/>
                                        <p:tgtEl>
                                          <p:spTgt spid="3993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9939">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9939">
                                            <p:txEl>
                                              <p:pRg st="1" end="1"/>
                                            </p:txEl>
                                          </p:spTgt>
                                        </p:tgtEl>
                                        <p:attrNameLst>
                                          <p:attrName>style.visibility</p:attrName>
                                        </p:attrNameLst>
                                      </p:cBhvr>
                                      <p:to>
                                        <p:strVal val="visible"/>
                                      </p:to>
                                    </p:set>
                                    <p:animEffect transition="in" filter="fade">
                                      <p:cBhvr>
                                        <p:cTn id="12" dur="1000"/>
                                        <p:tgtEl>
                                          <p:spTgt spid="39939">
                                            <p:txEl>
                                              <p:pRg st="1" end="1"/>
                                            </p:txEl>
                                          </p:spTgt>
                                        </p:tgtEl>
                                      </p:cBhvr>
                                    </p:animEffect>
                                    <p:anim calcmode="lin" valueType="num">
                                      <p:cBhvr>
                                        <p:cTn id="13" dur="1000" fill="hold"/>
                                        <p:tgtEl>
                                          <p:spTgt spid="39939">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9939">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9939">
                                            <p:txEl>
                                              <p:pRg st="2" end="2"/>
                                            </p:txEl>
                                          </p:spTgt>
                                        </p:tgtEl>
                                        <p:attrNameLst>
                                          <p:attrName>style.visibility</p:attrName>
                                        </p:attrNameLst>
                                      </p:cBhvr>
                                      <p:to>
                                        <p:strVal val="visible"/>
                                      </p:to>
                                    </p:set>
                                    <p:animEffect transition="in" filter="fade">
                                      <p:cBhvr>
                                        <p:cTn id="17" dur="1000"/>
                                        <p:tgtEl>
                                          <p:spTgt spid="39939">
                                            <p:txEl>
                                              <p:pRg st="2" end="2"/>
                                            </p:txEl>
                                          </p:spTgt>
                                        </p:tgtEl>
                                      </p:cBhvr>
                                    </p:animEffect>
                                    <p:anim calcmode="lin" valueType="num">
                                      <p:cBhvr>
                                        <p:cTn id="18" dur="1000" fill="hold"/>
                                        <p:tgtEl>
                                          <p:spTgt spid="39939">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9939">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9939">
                                            <p:txEl>
                                              <p:pRg st="3" end="3"/>
                                            </p:txEl>
                                          </p:spTgt>
                                        </p:tgtEl>
                                        <p:attrNameLst>
                                          <p:attrName>style.visibility</p:attrName>
                                        </p:attrNameLst>
                                      </p:cBhvr>
                                      <p:to>
                                        <p:strVal val="visible"/>
                                      </p:to>
                                    </p:set>
                                    <p:animEffect transition="in" filter="fade">
                                      <p:cBhvr>
                                        <p:cTn id="22" dur="1000"/>
                                        <p:tgtEl>
                                          <p:spTgt spid="39939">
                                            <p:txEl>
                                              <p:pRg st="3" end="3"/>
                                            </p:txEl>
                                          </p:spTgt>
                                        </p:tgtEl>
                                      </p:cBhvr>
                                    </p:animEffect>
                                    <p:anim calcmode="lin" valueType="num">
                                      <p:cBhvr>
                                        <p:cTn id="23" dur="1000" fill="hold"/>
                                        <p:tgtEl>
                                          <p:spTgt spid="39939">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9939">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p:bldLst>
  </p:timing>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685800" y="304800"/>
            <a:ext cx="7772400" cy="609600"/>
          </a:xfrm>
        </p:spPr>
        <p:txBody>
          <a:bodyPr>
            <a:noAutofit/>
          </a:bodyPr>
          <a:lstStyle/>
          <a:p>
            <a:pPr eaLnBrk="1" hangingPunct="1">
              <a:defRPr/>
            </a:pPr>
            <a:r>
              <a:rPr lang="en-US" sz="3200" dirty="0" smtClean="0">
                <a:latin typeface="Times New Roman" pitchFamily="18" charset="0"/>
                <a:cs typeface="Times New Roman" pitchFamily="18" charset="0"/>
              </a:rPr>
              <a:t>Summary of Investigator Responsibilities</a:t>
            </a:r>
          </a:p>
        </p:txBody>
      </p:sp>
      <p:sp>
        <p:nvSpPr>
          <p:cNvPr id="46083" name="Rectangle 3"/>
          <p:cNvSpPr>
            <a:spLocks noGrp="1" noChangeArrowheads="1"/>
          </p:cNvSpPr>
          <p:nvPr>
            <p:ph idx="1"/>
          </p:nvPr>
        </p:nvSpPr>
        <p:spPr>
          <a:xfrm>
            <a:off x="685800" y="1828800"/>
            <a:ext cx="7772400" cy="4114800"/>
          </a:xfrm>
        </p:spPr>
        <p:txBody>
          <a:bodyPr/>
          <a:lstStyle/>
          <a:p>
            <a:pPr eaLnBrk="1" hangingPunct="1">
              <a:defRPr/>
            </a:pPr>
            <a:r>
              <a:rPr lang="en-US" sz="2800" u="sng" dirty="0" smtClean="0">
                <a:latin typeface="Times New Roman" pitchFamily="18" charset="0"/>
                <a:cs typeface="Times New Roman" pitchFamily="18" charset="0"/>
              </a:rPr>
              <a:t>Obtain</a:t>
            </a:r>
            <a:r>
              <a:rPr lang="en-US" sz="2800" dirty="0" smtClean="0">
                <a:latin typeface="Times New Roman" pitchFamily="18" charset="0"/>
                <a:cs typeface="Times New Roman" pitchFamily="18" charset="0"/>
              </a:rPr>
              <a:t> IRB approval</a:t>
            </a:r>
            <a:endParaRPr lang="en-US" sz="2800" u="sng" dirty="0" smtClean="0">
              <a:latin typeface="Times New Roman" pitchFamily="18" charset="0"/>
              <a:cs typeface="Times New Roman" pitchFamily="18" charset="0"/>
            </a:endParaRPr>
          </a:p>
          <a:p>
            <a:pPr eaLnBrk="1" hangingPunct="1">
              <a:defRPr/>
            </a:pPr>
            <a:endParaRPr lang="en-US" sz="2800" u="sng" dirty="0" smtClean="0">
              <a:latin typeface="Times New Roman" pitchFamily="18" charset="0"/>
              <a:cs typeface="Times New Roman" pitchFamily="18" charset="0"/>
            </a:endParaRPr>
          </a:p>
          <a:p>
            <a:pPr eaLnBrk="1" hangingPunct="1">
              <a:defRPr/>
            </a:pPr>
            <a:r>
              <a:rPr lang="en-US" sz="2800" u="sng" dirty="0" smtClean="0">
                <a:latin typeface="Times New Roman" pitchFamily="18" charset="0"/>
                <a:cs typeface="Times New Roman" pitchFamily="18" charset="0"/>
              </a:rPr>
              <a:t>Follow</a:t>
            </a:r>
            <a:r>
              <a:rPr lang="en-US" sz="2800" dirty="0" smtClean="0">
                <a:latin typeface="Times New Roman" pitchFamily="18" charset="0"/>
                <a:cs typeface="Times New Roman" pitchFamily="18" charset="0"/>
              </a:rPr>
              <a:t> the approved protocol</a:t>
            </a:r>
          </a:p>
          <a:p>
            <a:pPr eaLnBrk="1" hangingPunct="1">
              <a:defRPr/>
            </a:pPr>
            <a:endParaRPr lang="en-US" sz="2800" u="sng" dirty="0" smtClean="0">
              <a:latin typeface="Times New Roman" pitchFamily="18" charset="0"/>
              <a:cs typeface="Times New Roman" pitchFamily="18" charset="0"/>
            </a:endParaRPr>
          </a:p>
          <a:p>
            <a:pPr eaLnBrk="1" hangingPunct="1">
              <a:defRPr/>
            </a:pPr>
            <a:r>
              <a:rPr lang="en-US" sz="2800" u="sng" dirty="0" smtClean="0">
                <a:latin typeface="Times New Roman" pitchFamily="18" charset="0"/>
                <a:cs typeface="Times New Roman" pitchFamily="18" charset="0"/>
              </a:rPr>
              <a:t>Supervise</a:t>
            </a:r>
            <a:r>
              <a:rPr lang="en-US" sz="2800" dirty="0" smtClean="0">
                <a:latin typeface="Times New Roman" pitchFamily="18" charset="0"/>
                <a:cs typeface="Times New Roman" pitchFamily="18" charset="0"/>
              </a:rPr>
              <a:t> the study staff to make sure they are following the protocol</a:t>
            </a:r>
          </a:p>
          <a:p>
            <a:pPr eaLnBrk="1" hangingPunct="1">
              <a:defRPr/>
            </a:pPr>
            <a:endParaRPr lang="en-US" sz="28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4324434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animEffect transition="in" filter="fade">
                                      <p:cBhvr>
                                        <p:cTn id="7" dur="1000"/>
                                        <p:tgtEl>
                                          <p:spTgt spid="46083">
                                            <p:txEl>
                                              <p:pRg st="0" end="0"/>
                                            </p:txEl>
                                          </p:spTgt>
                                        </p:tgtEl>
                                      </p:cBhvr>
                                    </p:animEffect>
                                    <p:anim calcmode="lin" valueType="num">
                                      <p:cBhvr>
                                        <p:cTn id="8" dur="1000" fill="hold"/>
                                        <p:tgtEl>
                                          <p:spTgt spid="4608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608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6083">
                                            <p:txEl>
                                              <p:pRg st="2" end="2"/>
                                            </p:txEl>
                                          </p:spTgt>
                                        </p:tgtEl>
                                        <p:attrNameLst>
                                          <p:attrName>style.visibility</p:attrName>
                                        </p:attrNameLst>
                                      </p:cBhvr>
                                      <p:to>
                                        <p:strVal val="visible"/>
                                      </p:to>
                                    </p:set>
                                    <p:animEffect transition="in" filter="fade">
                                      <p:cBhvr>
                                        <p:cTn id="14" dur="1000"/>
                                        <p:tgtEl>
                                          <p:spTgt spid="46083">
                                            <p:txEl>
                                              <p:pRg st="2" end="2"/>
                                            </p:txEl>
                                          </p:spTgt>
                                        </p:tgtEl>
                                      </p:cBhvr>
                                    </p:animEffect>
                                    <p:anim calcmode="lin" valueType="num">
                                      <p:cBhvr>
                                        <p:cTn id="15" dur="1000" fill="hold"/>
                                        <p:tgtEl>
                                          <p:spTgt spid="4608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608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6083">
                                            <p:txEl>
                                              <p:pRg st="4" end="4"/>
                                            </p:txEl>
                                          </p:spTgt>
                                        </p:tgtEl>
                                        <p:attrNameLst>
                                          <p:attrName>style.visibility</p:attrName>
                                        </p:attrNameLst>
                                      </p:cBhvr>
                                      <p:to>
                                        <p:strVal val="visible"/>
                                      </p:to>
                                    </p:set>
                                    <p:animEffect transition="in" filter="fade">
                                      <p:cBhvr>
                                        <p:cTn id="21" dur="1000"/>
                                        <p:tgtEl>
                                          <p:spTgt spid="46083">
                                            <p:txEl>
                                              <p:pRg st="4" end="4"/>
                                            </p:txEl>
                                          </p:spTgt>
                                        </p:tgtEl>
                                      </p:cBhvr>
                                    </p:animEffect>
                                    <p:anim calcmode="lin" valueType="num">
                                      <p:cBhvr>
                                        <p:cTn id="22" dur="1000" fill="hold"/>
                                        <p:tgtEl>
                                          <p:spTgt spid="4608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608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p:bldLst>
  </p:timing>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533400"/>
          </a:xfrm>
        </p:spPr>
        <p:txBody>
          <a:bodyPr>
            <a:normAutofit fontScale="90000"/>
          </a:bodyPr>
          <a:lstStyle/>
          <a:p>
            <a:r>
              <a:rPr lang="en-US" dirty="0">
                <a:latin typeface="Times New Roman" pitchFamily="18" charset="0"/>
                <a:cs typeface="Times New Roman" pitchFamily="18" charset="0"/>
              </a:rPr>
              <a:t>Summary of </a:t>
            </a:r>
            <a:r>
              <a:rPr lang="en-US" dirty="0" smtClean="0">
                <a:latin typeface="Times New Roman" pitchFamily="18" charset="0"/>
                <a:cs typeface="Times New Roman" pitchFamily="18" charset="0"/>
              </a:rPr>
              <a:t>Investigator </a:t>
            </a:r>
            <a:r>
              <a:rPr lang="en-US" dirty="0">
                <a:latin typeface="Times New Roman" pitchFamily="18" charset="0"/>
                <a:cs typeface="Times New Roman" pitchFamily="18" charset="0"/>
              </a:rPr>
              <a:t>Responsibilities</a:t>
            </a:r>
            <a:endParaRPr lang="en-US" dirty="0"/>
          </a:p>
        </p:txBody>
      </p:sp>
      <p:sp>
        <p:nvSpPr>
          <p:cNvPr id="3" name="Content Placeholder 2"/>
          <p:cNvSpPr>
            <a:spLocks noGrp="1"/>
          </p:cNvSpPr>
          <p:nvPr>
            <p:ph idx="1"/>
          </p:nvPr>
        </p:nvSpPr>
        <p:spPr>
          <a:xfrm>
            <a:off x="457200" y="1828800"/>
            <a:ext cx="8229600" cy="4343400"/>
          </a:xfrm>
        </p:spPr>
        <p:txBody>
          <a:bodyPr/>
          <a:lstStyle/>
          <a:p>
            <a:pPr eaLnBrk="1" hangingPunct="1">
              <a:defRPr/>
            </a:pPr>
            <a:r>
              <a:rPr lang="en-US" u="sng" dirty="0">
                <a:latin typeface="Times New Roman" pitchFamily="18" charset="0"/>
                <a:cs typeface="Times New Roman" pitchFamily="18" charset="0"/>
              </a:rPr>
              <a:t>Follow</a:t>
            </a:r>
            <a:r>
              <a:rPr lang="en-US" dirty="0">
                <a:latin typeface="Times New Roman" pitchFamily="18" charset="0"/>
                <a:cs typeface="Times New Roman" pitchFamily="18" charset="0"/>
              </a:rPr>
              <a:t> the regulations and policies related to research and privacy</a:t>
            </a:r>
          </a:p>
          <a:p>
            <a:pPr eaLnBrk="1" hangingPunct="1">
              <a:defRPr/>
            </a:pPr>
            <a:endParaRPr lang="en-US" u="sng" dirty="0" smtClean="0">
              <a:latin typeface="Times New Roman" pitchFamily="18" charset="0"/>
              <a:cs typeface="Times New Roman" pitchFamily="18" charset="0"/>
            </a:endParaRPr>
          </a:p>
          <a:p>
            <a:pPr eaLnBrk="1" hangingPunct="1">
              <a:defRPr/>
            </a:pPr>
            <a:r>
              <a:rPr lang="en-US" u="sng" dirty="0" smtClean="0">
                <a:latin typeface="Times New Roman" pitchFamily="18" charset="0"/>
                <a:cs typeface="Times New Roman" pitchFamily="18" charset="0"/>
              </a:rPr>
              <a:t>Supervise</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staff compliance with policy</a:t>
            </a:r>
          </a:p>
          <a:p>
            <a:pPr eaLnBrk="1" hangingPunct="1">
              <a:defRPr/>
            </a:pPr>
            <a:endParaRPr lang="en-US" u="sng" dirty="0" smtClean="0">
              <a:latin typeface="Times New Roman" pitchFamily="18" charset="0"/>
              <a:cs typeface="Times New Roman" pitchFamily="18" charset="0"/>
            </a:endParaRPr>
          </a:p>
          <a:p>
            <a:pPr eaLnBrk="1" hangingPunct="1">
              <a:defRPr/>
            </a:pPr>
            <a:r>
              <a:rPr lang="en-US" u="sng" dirty="0" smtClean="0">
                <a:latin typeface="Times New Roman" pitchFamily="18" charset="0"/>
                <a:cs typeface="Times New Roman" pitchFamily="18" charset="0"/>
              </a:rPr>
              <a:t>Protect</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participants</a:t>
            </a:r>
          </a:p>
          <a:p>
            <a:pPr eaLnBrk="1" hangingPunct="1">
              <a:defRPr/>
            </a:pPr>
            <a:endParaRPr lang="en-US" u="sng" dirty="0" smtClean="0">
              <a:latin typeface="Times New Roman" pitchFamily="18" charset="0"/>
              <a:cs typeface="Times New Roman" pitchFamily="18" charset="0"/>
            </a:endParaRPr>
          </a:p>
          <a:p>
            <a:pPr eaLnBrk="1" hangingPunct="1">
              <a:defRPr/>
            </a:pPr>
            <a:r>
              <a:rPr lang="en-US" u="sng" dirty="0" smtClean="0">
                <a:latin typeface="Times New Roman" pitchFamily="18" charset="0"/>
                <a:cs typeface="Times New Roman" pitchFamily="18" charset="0"/>
              </a:rPr>
              <a:t>Verify</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IRB approval</a:t>
            </a:r>
          </a:p>
          <a:p>
            <a:endParaRPr lang="en-US" dirty="0"/>
          </a:p>
        </p:txBody>
      </p:sp>
    </p:spTree>
    <p:extLst>
      <p:ext uri="{BB962C8B-B14F-4D97-AF65-F5344CB8AC3E}">
        <p14:creationId xmlns:p14="http://schemas.microsoft.com/office/powerpoint/2010/main" val="3630333155"/>
      </p:ext>
    </p:extLst>
  </p:cSld>
  <p:clrMapOvr>
    <a:masterClrMapping/>
  </p:clrMapOvr>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685800" y="304800"/>
            <a:ext cx="7772400" cy="609600"/>
          </a:xfrm>
        </p:spPr>
        <p:txBody>
          <a:bodyPr/>
          <a:lstStyle/>
          <a:p>
            <a:pPr eaLnBrk="1" hangingPunct="1">
              <a:defRPr/>
            </a:pPr>
            <a:r>
              <a:rPr lang="en-US" dirty="0">
                <a:latin typeface="Times New Roman" pitchFamily="18" charset="0"/>
                <a:cs typeface="Times New Roman" pitchFamily="18" charset="0"/>
              </a:rPr>
              <a:t>Summary of </a:t>
            </a:r>
            <a:r>
              <a:rPr lang="en-US" dirty="0" smtClean="0">
                <a:latin typeface="Times New Roman" pitchFamily="18" charset="0"/>
                <a:cs typeface="Times New Roman" pitchFamily="18" charset="0"/>
              </a:rPr>
              <a:t>Investigator </a:t>
            </a:r>
            <a:r>
              <a:rPr lang="en-US" dirty="0">
                <a:latin typeface="Times New Roman" pitchFamily="18" charset="0"/>
                <a:cs typeface="Times New Roman" pitchFamily="18" charset="0"/>
              </a:rPr>
              <a:t>Responsibilities</a:t>
            </a:r>
            <a:endParaRPr lang="en-US" sz="4000" dirty="0" smtClean="0">
              <a:latin typeface="Times New Roman" pitchFamily="18" charset="0"/>
              <a:cs typeface="Times New Roman" pitchFamily="18" charset="0"/>
            </a:endParaRPr>
          </a:p>
        </p:txBody>
      </p:sp>
      <p:sp>
        <p:nvSpPr>
          <p:cNvPr id="47107" name="Rectangle 3"/>
          <p:cNvSpPr>
            <a:spLocks noGrp="1" noChangeArrowheads="1"/>
          </p:cNvSpPr>
          <p:nvPr>
            <p:ph idx="1"/>
          </p:nvPr>
        </p:nvSpPr>
        <p:spPr>
          <a:xfrm>
            <a:off x="838200" y="1828800"/>
            <a:ext cx="7772400" cy="4114800"/>
          </a:xfrm>
        </p:spPr>
        <p:txBody>
          <a:bodyPr>
            <a:normAutofit lnSpcReduction="10000"/>
          </a:bodyPr>
          <a:lstStyle/>
          <a:p>
            <a:pPr eaLnBrk="1" hangingPunct="1">
              <a:spcAft>
                <a:spcPts val="600"/>
              </a:spcAft>
              <a:defRPr/>
            </a:pPr>
            <a:r>
              <a:rPr lang="en-US" sz="2800" u="sng" dirty="0" smtClean="0">
                <a:latin typeface="Times New Roman" pitchFamily="18" charset="0"/>
                <a:cs typeface="Times New Roman" pitchFamily="18" charset="0"/>
              </a:rPr>
              <a:t>Keep</a:t>
            </a:r>
            <a:r>
              <a:rPr lang="en-US" sz="2800" dirty="0" smtClean="0">
                <a:latin typeface="Times New Roman" pitchFamily="18" charset="0"/>
                <a:cs typeface="Times New Roman" pitchFamily="18" charset="0"/>
              </a:rPr>
              <a:t> participants informed and ensure they are willing to continue participation</a:t>
            </a:r>
          </a:p>
          <a:p>
            <a:pPr eaLnBrk="1" hangingPunct="1">
              <a:spcAft>
                <a:spcPts val="600"/>
              </a:spcAft>
              <a:defRPr/>
            </a:pPr>
            <a:endParaRPr lang="en-US" sz="2800" u="sng" dirty="0" smtClean="0">
              <a:latin typeface="Times New Roman" pitchFamily="18" charset="0"/>
              <a:cs typeface="Times New Roman" pitchFamily="18" charset="0"/>
            </a:endParaRPr>
          </a:p>
          <a:p>
            <a:pPr eaLnBrk="1" hangingPunct="1">
              <a:spcAft>
                <a:spcPts val="600"/>
              </a:spcAft>
              <a:defRPr/>
            </a:pPr>
            <a:r>
              <a:rPr lang="en-US" sz="2800" u="sng" dirty="0" smtClean="0">
                <a:latin typeface="Times New Roman" pitchFamily="18" charset="0"/>
                <a:cs typeface="Times New Roman" pitchFamily="18" charset="0"/>
              </a:rPr>
              <a:t>Regularly collect and assess </a:t>
            </a:r>
            <a:r>
              <a:rPr lang="en-US" sz="2800" dirty="0" smtClean="0">
                <a:latin typeface="Times New Roman" pitchFamily="18" charset="0"/>
                <a:cs typeface="Times New Roman" pitchFamily="18" charset="0"/>
              </a:rPr>
              <a:t>information about safety or unexpected problems</a:t>
            </a:r>
          </a:p>
          <a:p>
            <a:pPr eaLnBrk="1" hangingPunct="1">
              <a:spcAft>
                <a:spcPts val="600"/>
              </a:spcAft>
              <a:defRPr/>
            </a:pPr>
            <a:endParaRPr lang="en-US" sz="2800" u="sng" dirty="0" smtClean="0">
              <a:latin typeface="Times New Roman" pitchFamily="18" charset="0"/>
              <a:cs typeface="Times New Roman" pitchFamily="18" charset="0"/>
            </a:endParaRPr>
          </a:p>
          <a:p>
            <a:pPr eaLnBrk="1" hangingPunct="1">
              <a:spcAft>
                <a:spcPts val="600"/>
              </a:spcAft>
              <a:defRPr/>
            </a:pPr>
            <a:r>
              <a:rPr lang="en-US" sz="2800" u="sng" dirty="0" smtClean="0">
                <a:latin typeface="Times New Roman" pitchFamily="18" charset="0"/>
                <a:cs typeface="Times New Roman" pitchFamily="18" charset="0"/>
              </a:rPr>
              <a:t>Assure</a:t>
            </a:r>
            <a:r>
              <a:rPr lang="en-US" sz="2800" dirty="0" smtClean="0">
                <a:latin typeface="Times New Roman" pitchFamily="18" charset="0"/>
                <a:cs typeface="Times New Roman" pitchFamily="18" charset="0"/>
              </a:rPr>
              <a:t> study staff is qualified to perform delegated tasks (education, training, experience)</a:t>
            </a:r>
          </a:p>
          <a:p>
            <a:pPr eaLnBrk="1" hangingPunct="1">
              <a:lnSpc>
                <a:spcPct val="80000"/>
              </a:lnSpc>
              <a:defRPr/>
            </a:pPr>
            <a:endParaRPr lang="en-US" sz="28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27380755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7107">
                                            <p:txEl>
                                              <p:pRg st="0" end="0"/>
                                            </p:txEl>
                                          </p:spTgt>
                                        </p:tgtEl>
                                        <p:attrNameLst>
                                          <p:attrName>style.visibility</p:attrName>
                                        </p:attrNameLst>
                                      </p:cBhvr>
                                      <p:to>
                                        <p:strVal val="visible"/>
                                      </p:to>
                                    </p:set>
                                    <p:animEffect transition="in" filter="fade">
                                      <p:cBhvr>
                                        <p:cTn id="7" dur="1000"/>
                                        <p:tgtEl>
                                          <p:spTgt spid="47107">
                                            <p:txEl>
                                              <p:pRg st="0" end="0"/>
                                            </p:txEl>
                                          </p:spTgt>
                                        </p:tgtEl>
                                      </p:cBhvr>
                                    </p:animEffect>
                                    <p:anim calcmode="lin" valueType="num">
                                      <p:cBhvr>
                                        <p:cTn id="8" dur="1000" fill="hold"/>
                                        <p:tgtEl>
                                          <p:spTgt spid="4710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710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7107">
                                            <p:txEl>
                                              <p:pRg st="2" end="2"/>
                                            </p:txEl>
                                          </p:spTgt>
                                        </p:tgtEl>
                                        <p:attrNameLst>
                                          <p:attrName>style.visibility</p:attrName>
                                        </p:attrNameLst>
                                      </p:cBhvr>
                                      <p:to>
                                        <p:strVal val="visible"/>
                                      </p:to>
                                    </p:set>
                                    <p:animEffect transition="in" filter="fade">
                                      <p:cBhvr>
                                        <p:cTn id="14" dur="1000"/>
                                        <p:tgtEl>
                                          <p:spTgt spid="47107">
                                            <p:txEl>
                                              <p:pRg st="2" end="2"/>
                                            </p:txEl>
                                          </p:spTgt>
                                        </p:tgtEl>
                                      </p:cBhvr>
                                    </p:animEffect>
                                    <p:anim calcmode="lin" valueType="num">
                                      <p:cBhvr>
                                        <p:cTn id="15" dur="1000" fill="hold"/>
                                        <p:tgtEl>
                                          <p:spTgt spid="4710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710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7107">
                                            <p:txEl>
                                              <p:pRg st="4" end="4"/>
                                            </p:txEl>
                                          </p:spTgt>
                                        </p:tgtEl>
                                        <p:attrNameLst>
                                          <p:attrName>style.visibility</p:attrName>
                                        </p:attrNameLst>
                                      </p:cBhvr>
                                      <p:to>
                                        <p:strVal val="visible"/>
                                      </p:to>
                                    </p:set>
                                    <p:animEffect transition="in" filter="fade">
                                      <p:cBhvr>
                                        <p:cTn id="21" dur="1000"/>
                                        <p:tgtEl>
                                          <p:spTgt spid="47107">
                                            <p:txEl>
                                              <p:pRg st="4" end="4"/>
                                            </p:txEl>
                                          </p:spTgt>
                                        </p:tgtEl>
                                      </p:cBhvr>
                                    </p:animEffect>
                                    <p:anim calcmode="lin" valueType="num">
                                      <p:cBhvr>
                                        <p:cTn id="22" dur="1000" fill="hold"/>
                                        <p:tgtEl>
                                          <p:spTgt spid="47107">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710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build="p"/>
    </p:bldLst>
  </p:timing>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533400"/>
          </a:xfrm>
        </p:spPr>
        <p:txBody>
          <a:bodyPr>
            <a:normAutofit fontScale="90000"/>
          </a:bodyPr>
          <a:lstStyle/>
          <a:p>
            <a:r>
              <a:rPr lang="en-US" dirty="0">
                <a:latin typeface="Times New Roman" pitchFamily="18" charset="0"/>
                <a:cs typeface="Times New Roman" pitchFamily="18" charset="0"/>
              </a:rPr>
              <a:t>Summary of </a:t>
            </a:r>
            <a:r>
              <a:rPr lang="en-US" dirty="0" smtClean="0">
                <a:latin typeface="Times New Roman" pitchFamily="18" charset="0"/>
                <a:cs typeface="Times New Roman" pitchFamily="18" charset="0"/>
              </a:rPr>
              <a:t>Investigator </a:t>
            </a:r>
            <a:r>
              <a:rPr lang="en-US" dirty="0">
                <a:latin typeface="Times New Roman" pitchFamily="18" charset="0"/>
                <a:cs typeface="Times New Roman" pitchFamily="18" charset="0"/>
              </a:rPr>
              <a:t>Responsibilities</a:t>
            </a:r>
            <a:endParaRPr lang="en-US" dirty="0"/>
          </a:p>
        </p:txBody>
      </p:sp>
      <p:sp>
        <p:nvSpPr>
          <p:cNvPr id="3" name="Content Placeholder 2"/>
          <p:cNvSpPr>
            <a:spLocks noGrp="1"/>
          </p:cNvSpPr>
          <p:nvPr>
            <p:ph idx="1"/>
          </p:nvPr>
        </p:nvSpPr>
        <p:spPr>
          <a:xfrm>
            <a:off x="457200" y="1828800"/>
            <a:ext cx="8229600" cy="4343400"/>
          </a:xfrm>
        </p:spPr>
        <p:txBody>
          <a:bodyPr/>
          <a:lstStyle/>
          <a:p>
            <a:pPr eaLnBrk="1" hangingPunct="1">
              <a:lnSpc>
                <a:spcPct val="80000"/>
              </a:lnSpc>
              <a:spcAft>
                <a:spcPts val="600"/>
              </a:spcAft>
              <a:defRPr/>
            </a:pPr>
            <a:r>
              <a:rPr lang="en-US" u="sng" dirty="0">
                <a:latin typeface="Times New Roman" pitchFamily="18" charset="0"/>
                <a:cs typeface="Times New Roman" pitchFamily="18" charset="0"/>
              </a:rPr>
              <a:t>Provide</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ongoing </a:t>
            </a:r>
            <a:r>
              <a:rPr lang="en-US" dirty="0">
                <a:latin typeface="Times New Roman" pitchFamily="18" charset="0"/>
                <a:cs typeface="Times New Roman" pitchFamily="18" charset="0"/>
              </a:rPr>
              <a:t>communication with staff</a:t>
            </a:r>
          </a:p>
          <a:p>
            <a:pPr eaLnBrk="1" hangingPunct="1">
              <a:lnSpc>
                <a:spcPct val="80000"/>
              </a:lnSpc>
              <a:spcAft>
                <a:spcPts val="600"/>
              </a:spcAft>
              <a:defRPr/>
            </a:pPr>
            <a:endParaRPr lang="en-US" u="sng" dirty="0" smtClean="0">
              <a:latin typeface="Times New Roman" pitchFamily="18" charset="0"/>
              <a:cs typeface="Times New Roman" pitchFamily="18" charset="0"/>
            </a:endParaRPr>
          </a:p>
          <a:p>
            <a:pPr eaLnBrk="1" hangingPunct="1">
              <a:lnSpc>
                <a:spcPct val="80000"/>
              </a:lnSpc>
              <a:spcAft>
                <a:spcPts val="600"/>
              </a:spcAft>
              <a:defRPr/>
            </a:pPr>
            <a:r>
              <a:rPr lang="en-US" u="sng" dirty="0" smtClean="0">
                <a:latin typeface="Times New Roman" pitchFamily="18" charset="0"/>
                <a:cs typeface="Times New Roman" pitchFamily="18" charset="0"/>
              </a:rPr>
              <a:t>Confirm</a:t>
            </a:r>
            <a:r>
              <a:rPr lang="en-US" dirty="0" smtClean="0">
                <a:latin typeface="Times New Roman" pitchFamily="18" charset="0"/>
                <a:cs typeface="Times New Roman" pitchFamily="18" charset="0"/>
              </a:rPr>
              <a:t> that the </a:t>
            </a:r>
            <a:r>
              <a:rPr lang="en-US" dirty="0">
                <a:latin typeface="Times New Roman" pitchFamily="18" charset="0"/>
                <a:cs typeface="Times New Roman" pitchFamily="18" charset="0"/>
              </a:rPr>
              <a:t>data </a:t>
            </a:r>
            <a:r>
              <a:rPr lang="en-US" dirty="0" smtClean="0">
                <a:latin typeface="Times New Roman" pitchFamily="18" charset="0"/>
                <a:cs typeface="Times New Roman" pitchFamily="18" charset="0"/>
              </a:rPr>
              <a:t>are </a:t>
            </a:r>
            <a:r>
              <a:rPr lang="en-US" dirty="0">
                <a:latin typeface="Times New Roman" pitchFamily="18" charset="0"/>
                <a:cs typeface="Times New Roman" pitchFamily="18" charset="0"/>
              </a:rPr>
              <a:t>accurate</a:t>
            </a:r>
          </a:p>
          <a:p>
            <a:pPr eaLnBrk="1" hangingPunct="1">
              <a:lnSpc>
                <a:spcPct val="80000"/>
              </a:lnSpc>
              <a:spcAft>
                <a:spcPts val="600"/>
              </a:spcAft>
              <a:defRPr/>
            </a:pPr>
            <a:endParaRPr lang="en-US" u="sng" dirty="0" smtClean="0">
              <a:latin typeface="Times New Roman" pitchFamily="18" charset="0"/>
              <a:cs typeface="Times New Roman" pitchFamily="18" charset="0"/>
            </a:endParaRPr>
          </a:p>
          <a:p>
            <a:pPr eaLnBrk="1" hangingPunct="1">
              <a:lnSpc>
                <a:spcPct val="80000"/>
              </a:lnSpc>
              <a:spcAft>
                <a:spcPts val="600"/>
              </a:spcAft>
              <a:defRPr/>
            </a:pPr>
            <a:r>
              <a:rPr lang="en-US" u="sng" dirty="0" smtClean="0">
                <a:latin typeface="Times New Roman" pitchFamily="18" charset="0"/>
                <a:cs typeface="Times New Roman" pitchFamily="18" charset="0"/>
              </a:rPr>
              <a:t>Maintain</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organized records</a:t>
            </a:r>
          </a:p>
          <a:p>
            <a:endParaRPr lang="en-US" dirty="0"/>
          </a:p>
        </p:txBody>
      </p:sp>
    </p:spTree>
    <p:extLst>
      <p:ext uri="{BB962C8B-B14F-4D97-AF65-F5344CB8AC3E}">
        <p14:creationId xmlns:p14="http://schemas.microsoft.com/office/powerpoint/2010/main" val="2153523348"/>
      </p:ext>
    </p:extLst>
  </p:cSld>
  <p:clrMapOvr>
    <a:masterClrMapping/>
  </p:clrMapOvr>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fontAlgn="auto" hangingPunct="1">
              <a:spcAft>
                <a:spcPts val="0"/>
              </a:spcAft>
              <a:defRPr/>
            </a:pPr>
            <a:r>
              <a:rPr lang="en-US" dirty="0" smtClean="0">
                <a:solidFill>
                  <a:schemeClr val="tx1"/>
                </a:solidFill>
              </a:rPr>
              <a:t>Ethical Guidance</a:t>
            </a:r>
          </a:p>
        </p:txBody>
      </p:sp>
      <p:sp>
        <p:nvSpPr>
          <p:cNvPr id="15363" name="Rectangle 3"/>
          <p:cNvSpPr>
            <a:spLocks noGrp="1" noChangeArrowheads="1"/>
          </p:cNvSpPr>
          <p:nvPr>
            <p:ph idx="1"/>
          </p:nvPr>
        </p:nvSpPr>
        <p:spPr/>
        <p:txBody>
          <a:bodyPr/>
          <a:lstStyle/>
          <a:p>
            <a:pPr>
              <a:lnSpc>
                <a:spcPct val="90000"/>
              </a:lnSpc>
            </a:pPr>
            <a:r>
              <a:rPr lang="en-US" dirty="0" smtClean="0"/>
              <a:t>There are many, but, in particular, you may recall:</a:t>
            </a:r>
          </a:p>
          <a:p>
            <a:pPr lvl="1" eaLnBrk="1" hangingPunct="1">
              <a:lnSpc>
                <a:spcPct val="90000"/>
              </a:lnSpc>
            </a:pPr>
            <a:r>
              <a:rPr lang="en-US" dirty="0" smtClean="0"/>
              <a:t>Hippocrates</a:t>
            </a:r>
          </a:p>
          <a:p>
            <a:pPr lvl="1" eaLnBrk="1" hangingPunct="1">
              <a:lnSpc>
                <a:spcPct val="90000"/>
              </a:lnSpc>
            </a:pPr>
            <a:r>
              <a:rPr lang="en-US" dirty="0" smtClean="0"/>
              <a:t>Nuremburg code</a:t>
            </a:r>
          </a:p>
          <a:p>
            <a:pPr lvl="1" eaLnBrk="1" hangingPunct="1">
              <a:lnSpc>
                <a:spcPct val="90000"/>
              </a:lnSpc>
            </a:pPr>
            <a:r>
              <a:rPr lang="en-US" dirty="0" smtClean="0"/>
              <a:t>Declaration of Helsinki (1964, 1975, 1983, 1989) </a:t>
            </a:r>
          </a:p>
          <a:p>
            <a:pPr lvl="1" eaLnBrk="1" hangingPunct="1">
              <a:lnSpc>
                <a:spcPct val="90000"/>
              </a:lnSpc>
            </a:pPr>
            <a:r>
              <a:rPr lang="en-US" dirty="0" smtClean="0"/>
              <a:t>NBAC</a:t>
            </a:r>
          </a:p>
          <a:p>
            <a:pPr lvl="1" eaLnBrk="1" hangingPunct="1">
              <a:lnSpc>
                <a:spcPct val="90000"/>
              </a:lnSpc>
            </a:pPr>
            <a:r>
              <a:rPr lang="en-US" dirty="0" smtClean="0"/>
              <a:t>Belmont Report</a:t>
            </a:r>
          </a:p>
          <a:p>
            <a:pPr lvl="1" eaLnBrk="1" hangingPunct="1">
              <a:lnSpc>
                <a:spcPct val="90000"/>
              </a:lnSpc>
            </a:pPr>
            <a:endParaRPr lang="en-US" dirty="0"/>
          </a:p>
          <a:p>
            <a:pPr lvl="1" eaLnBrk="1" hangingPunct="1">
              <a:lnSpc>
                <a:spcPct val="90000"/>
              </a:lnSpc>
            </a:pPr>
            <a:endParaRPr lang="en-US" dirty="0" smtClean="0"/>
          </a:p>
          <a:p>
            <a:pPr lvl="1" eaLnBrk="1" hangingPunct="1">
              <a:lnSpc>
                <a:spcPct val="90000"/>
              </a:lnSpc>
            </a:pPr>
            <a:endParaRPr lang="en-US" dirty="0"/>
          </a:p>
          <a:p>
            <a:pPr lvl="1">
              <a:lnSpc>
                <a:spcPct val="90000"/>
              </a:lnSpc>
            </a:pPr>
            <a:r>
              <a:rPr lang="en-US" sz="1200" dirty="0"/>
              <a:t>Ref: Belmont Report, http://ohsr.od.nih.gov/guidelines/belmont.html</a:t>
            </a:r>
          </a:p>
          <a:p>
            <a:pPr lvl="1" eaLnBrk="1" hangingPunct="1">
              <a:lnSpc>
                <a:spcPct val="90000"/>
              </a:lnSpc>
            </a:pPr>
            <a:endParaRPr lang="en-US" dirty="0" smtClean="0"/>
          </a:p>
        </p:txBody>
      </p:sp>
    </p:spTree>
    <p:extLst>
      <p:ext uri="{BB962C8B-B14F-4D97-AF65-F5344CB8AC3E}">
        <p14:creationId xmlns:p14="http://schemas.microsoft.com/office/powerpoint/2010/main" val="1076308690"/>
      </p:ext>
    </p:extLst>
  </p:cSld>
  <p:clrMapOvr>
    <a:masterClrMapping/>
  </p:clrMapOvr>
  <p:transition advTm="184880"/>
  <p:timing>
    <p:tnLst>
      <p:par>
        <p:cTn id="1" dur="indefinite" restart="never" nodeType="tmRoot"/>
      </p:par>
    </p:tnLst>
  </p:timing>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685800"/>
          </a:xfrm>
        </p:spPr>
        <p:txBody>
          <a:bodyPr>
            <a:noAutofit/>
          </a:bodyPr>
          <a:lstStyle/>
          <a:p>
            <a:pPr eaLnBrk="1" fontAlgn="auto" hangingPunct="1">
              <a:spcAft>
                <a:spcPts val="0"/>
              </a:spcAft>
              <a:defRPr/>
            </a:pPr>
            <a:r>
              <a:rPr lang="en-US" sz="2800" dirty="0">
                <a:solidFill>
                  <a:schemeClr val="tx1"/>
                </a:solidFill>
              </a:rPr>
              <a:t>Declaration of Helsinki </a:t>
            </a:r>
            <a:r>
              <a:rPr lang="en-US" sz="2800" dirty="0" smtClean="0">
                <a:solidFill>
                  <a:schemeClr val="tx1"/>
                </a:solidFill>
              </a:rPr>
              <a:t>(1964, 1975</a:t>
            </a:r>
            <a:r>
              <a:rPr lang="en-US" sz="2800" dirty="0">
                <a:solidFill>
                  <a:schemeClr val="tx1"/>
                </a:solidFill>
              </a:rPr>
              <a:t>, 1983, 1989) </a:t>
            </a:r>
          </a:p>
        </p:txBody>
      </p:sp>
      <p:sp>
        <p:nvSpPr>
          <p:cNvPr id="16387" name="Content Placeholder 2"/>
          <p:cNvSpPr>
            <a:spLocks noGrp="1"/>
          </p:cNvSpPr>
          <p:nvPr>
            <p:ph idx="1"/>
          </p:nvPr>
        </p:nvSpPr>
        <p:spPr>
          <a:xfrm>
            <a:off x="457200" y="1828800"/>
            <a:ext cx="8229600" cy="4114800"/>
          </a:xfrm>
        </p:spPr>
        <p:txBody>
          <a:bodyPr>
            <a:normAutofit lnSpcReduction="10000"/>
          </a:bodyPr>
          <a:lstStyle/>
          <a:p>
            <a:pPr eaLnBrk="1" hangingPunct="1"/>
            <a:r>
              <a:rPr lang="en-US" sz="2800" dirty="0" smtClean="0"/>
              <a:t>Divides these activities into two basic categories: </a:t>
            </a:r>
          </a:p>
          <a:p>
            <a:pPr marL="971550" lvl="1" indent="-514350" eaLnBrk="1" hangingPunct="1">
              <a:buFont typeface="+mj-lt"/>
              <a:buAutoNum type="arabicPeriod"/>
            </a:pPr>
            <a:r>
              <a:rPr lang="en-US" dirty="0" smtClean="0"/>
              <a:t> </a:t>
            </a:r>
            <a:r>
              <a:rPr lang="en-US" u="sng" dirty="0"/>
              <a:t>S</a:t>
            </a:r>
            <a:r>
              <a:rPr lang="en-US" u="sng" dirty="0" smtClean="0"/>
              <a:t>tandard medical care </a:t>
            </a:r>
            <a:r>
              <a:rPr lang="en-US" dirty="0" smtClean="0"/>
              <a:t>or treatment</a:t>
            </a:r>
          </a:p>
          <a:p>
            <a:pPr marL="971550" lvl="1" indent="-514350" eaLnBrk="1" hangingPunct="1">
              <a:buFont typeface="+mj-lt"/>
              <a:buAutoNum type="arabicPeriod"/>
            </a:pPr>
            <a:r>
              <a:rPr lang="en-US" dirty="0" smtClean="0"/>
              <a:t> </a:t>
            </a:r>
            <a:r>
              <a:rPr lang="en-US" u="sng" dirty="0"/>
              <a:t>R</a:t>
            </a:r>
            <a:r>
              <a:rPr lang="en-US" u="sng" dirty="0" smtClean="0"/>
              <a:t>esearch</a:t>
            </a:r>
            <a:r>
              <a:rPr lang="en-US" dirty="0" smtClean="0"/>
              <a:t>, which is further divided into </a:t>
            </a:r>
          </a:p>
          <a:p>
            <a:pPr marL="1428750" lvl="2" indent="-514350" eaLnBrk="1" hangingPunct="1">
              <a:buFont typeface="+mj-lt"/>
              <a:buAutoNum type="alphaLcPeriod"/>
            </a:pPr>
            <a:r>
              <a:rPr lang="en-US" dirty="0"/>
              <a:t>M</a:t>
            </a:r>
            <a:r>
              <a:rPr lang="en-US" sz="2800" dirty="0" smtClean="0"/>
              <a:t>edical research combined with clinical care (clinical research), usually referred to as</a:t>
            </a:r>
            <a:r>
              <a:rPr lang="en-US" sz="2800" b="1" dirty="0" smtClean="0"/>
              <a:t> </a:t>
            </a:r>
            <a:r>
              <a:rPr lang="en-US" sz="2800" dirty="0" smtClean="0"/>
              <a:t>"therapeutic research”</a:t>
            </a:r>
          </a:p>
          <a:p>
            <a:pPr marL="1428750" lvl="2" indent="-514350" eaLnBrk="1" hangingPunct="1">
              <a:buFont typeface="+mj-lt"/>
              <a:buAutoNum type="alphaLcPeriod"/>
            </a:pPr>
            <a:r>
              <a:rPr lang="en-US" dirty="0"/>
              <a:t>N</a:t>
            </a:r>
            <a:r>
              <a:rPr lang="en-US" sz="2800" dirty="0" smtClean="0"/>
              <a:t>onclinical biomedical research, usually referred to as nontherapeutic research</a:t>
            </a:r>
          </a:p>
          <a:p>
            <a:pPr lvl="2" eaLnBrk="1" hangingPunct="1"/>
            <a:endParaRPr lang="en-US" sz="2800" dirty="0"/>
          </a:p>
          <a:p>
            <a:pPr lvl="2"/>
            <a:r>
              <a:rPr lang="en-US" sz="1200" dirty="0"/>
              <a:t>Ref: American Bioethics Advisory Commission Page 4 of 16 http://www.all.org/abac/dni004.htm 1/7/2010</a:t>
            </a:r>
          </a:p>
          <a:p>
            <a:pPr lvl="2" eaLnBrk="1" hangingPunct="1"/>
            <a:endParaRPr lang="en-US" sz="2800" dirty="0" smtClean="0"/>
          </a:p>
        </p:txBody>
      </p:sp>
    </p:spTree>
    <p:extLst>
      <p:ext uri="{BB962C8B-B14F-4D97-AF65-F5344CB8AC3E}">
        <p14:creationId xmlns:p14="http://schemas.microsoft.com/office/powerpoint/2010/main" val="3444504814"/>
      </p:ext>
    </p:extLst>
  </p:cSld>
  <p:clrMapOvr>
    <a:masterClrMapping/>
  </p:clrMapOvr>
  <p:transition advTm="83797"/>
  <p:timing>
    <p:tnLst>
      <p:par>
        <p:cTn id="1" dur="indefinite" restart="never" nodeType="tmRoot"/>
      </p:par>
    </p:tnLst>
  </p:timing>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fontAlgn="auto" hangingPunct="1">
              <a:spcAft>
                <a:spcPts val="0"/>
              </a:spcAft>
              <a:defRPr/>
            </a:pPr>
            <a:r>
              <a:rPr lang="en-US" dirty="0" smtClean="0">
                <a:solidFill>
                  <a:schemeClr val="tx1"/>
                </a:solidFill>
              </a:rPr>
              <a:t>Belmont Report</a:t>
            </a:r>
          </a:p>
        </p:txBody>
      </p:sp>
      <p:sp>
        <p:nvSpPr>
          <p:cNvPr id="18435" name="Rectangle 3"/>
          <p:cNvSpPr>
            <a:spLocks noGrp="1" noChangeArrowheads="1"/>
          </p:cNvSpPr>
          <p:nvPr>
            <p:ph idx="1"/>
          </p:nvPr>
        </p:nvSpPr>
        <p:spPr>
          <a:xfrm>
            <a:off x="685800" y="1676400"/>
            <a:ext cx="7772400" cy="4114800"/>
          </a:xfrm>
        </p:spPr>
        <p:txBody>
          <a:bodyPr/>
          <a:lstStyle/>
          <a:p>
            <a:pPr eaLnBrk="1" hangingPunct="1"/>
            <a:r>
              <a:rPr lang="en-US" dirty="0" smtClean="0"/>
              <a:t>Identifies three basic ethical principles, </a:t>
            </a:r>
            <a:br>
              <a:rPr lang="en-US" dirty="0" smtClean="0"/>
            </a:br>
            <a:r>
              <a:rPr lang="en-US" dirty="0" smtClean="0"/>
              <a:t>the “Belmont Principles”</a:t>
            </a:r>
          </a:p>
          <a:p>
            <a:pPr lvl="1" eaLnBrk="1" hangingPunct="1"/>
            <a:r>
              <a:rPr lang="en-US" dirty="0" smtClean="0"/>
              <a:t>Respect for persons</a:t>
            </a:r>
          </a:p>
          <a:p>
            <a:pPr lvl="1" eaLnBrk="1" hangingPunct="1"/>
            <a:r>
              <a:rPr lang="en-US" dirty="0" smtClean="0"/>
              <a:t>Beneficence</a:t>
            </a:r>
          </a:p>
          <a:p>
            <a:pPr lvl="1" eaLnBrk="1" hangingPunct="1"/>
            <a:r>
              <a:rPr lang="en-US" dirty="0" smtClean="0"/>
              <a:t>Justice</a:t>
            </a:r>
          </a:p>
          <a:p>
            <a:pPr eaLnBrk="1" hangingPunct="1"/>
            <a:endParaRPr lang="en-US" dirty="0" smtClean="0"/>
          </a:p>
          <a:p>
            <a:pPr eaLnBrk="1" hangingPunct="1"/>
            <a:r>
              <a:rPr lang="en-US" dirty="0" smtClean="0"/>
              <a:t>These three have equal moral force</a:t>
            </a:r>
          </a:p>
          <a:p>
            <a:endParaRPr lang="en-US" sz="1200" dirty="0" smtClean="0"/>
          </a:p>
          <a:p>
            <a:r>
              <a:rPr lang="en-US" sz="1200" dirty="0" smtClean="0"/>
              <a:t>Ref</a:t>
            </a:r>
            <a:r>
              <a:rPr lang="en-US" sz="1200" dirty="0"/>
              <a:t>: Belmont Report, http://</a:t>
            </a:r>
            <a:r>
              <a:rPr lang="en-US" sz="1200" dirty="0" smtClean="0"/>
              <a:t>ohsr.od.nih.gov/guidelines/belmont.html</a:t>
            </a:r>
            <a:endParaRPr lang="en-US" sz="1200" dirty="0"/>
          </a:p>
        </p:txBody>
      </p:sp>
    </p:spTree>
    <p:extLst>
      <p:ext uri="{BB962C8B-B14F-4D97-AF65-F5344CB8AC3E}">
        <p14:creationId xmlns:p14="http://schemas.microsoft.com/office/powerpoint/2010/main" val="2444339975"/>
      </p:ext>
    </p:extLst>
  </p:cSld>
  <p:clrMapOvr>
    <a:masterClrMapping/>
  </p:clrMapOvr>
  <p:transition advTm="145544"/>
  <p:timing>
    <p:tnLst>
      <p:par>
        <p:cTn id="1" dur="indefinite" restart="never" nodeType="tmRoot"/>
      </p:par>
    </p:tnLst>
  </p:timing>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152400"/>
            <a:ext cx="8229600" cy="762000"/>
          </a:xfrm>
        </p:spPr>
        <p:txBody>
          <a:bodyPr/>
          <a:lstStyle/>
          <a:p>
            <a:pPr eaLnBrk="1" fontAlgn="auto" hangingPunct="1">
              <a:spcAft>
                <a:spcPts val="0"/>
              </a:spcAft>
              <a:defRPr/>
            </a:pPr>
            <a:r>
              <a:rPr lang="en-US" dirty="0" smtClean="0">
                <a:solidFill>
                  <a:schemeClr val="tx1"/>
                </a:solidFill>
              </a:rPr>
              <a:t>Respect for Persons</a:t>
            </a:r>
          </a:p>
        </p:txBody>
      </p:sp>
      <p:sp>
        <p:nvSpPr>
          <p:cNvPr id="19459" name="Rectangle 3"/>
          <p:cNvSpPr>
            <a:spLocks noGrp="1" noChangeArrowheads="1"/>
          </p:cNvSpPr>
          <p:nvPr>
            <p:ph idx="1"/>
          </p:nvPr>
        </p:nvSpPr>
        <p:spPr>
          <a:xfrm>
            <a:off x="609600" y="1295400"/>
            <a:ext cx="7772400" cy="4572000"/>
          </a:xfrm>
        </p:spPr>
        <p:txBody>
          <a:bodyPr/>
          <a:lstStyle/>
          <a:p>
            <a:pPr eaLnBrk="1" hangingPunct="1"/>
            <a:endParaRPr lang="en-US" dirty="0" smtClean="0"/>
          </a:p>
          <a:p>
            <a:pPr eaLnBrk="1" hangingPunct="1"/>
            <a:r>
              <a:rPr lang="en-US" dirty="0" smtClean="0"/>
              <a:t>Treat individuals as autonomous</a:t>
            </a:r>
          </a:p>
          <a:p>
            <a:pPr eaLnBrk="1" hangingPunct="1"/>
            <a:endParaRPr lang="en-US" dirty="0" smtClean="0"/>
          </a:p>
          <a:p>
            <a:pPr eaLnBrk="1" hangingPunct="1"/>
            <a:r>
              <a:rPr lang="en-US" dirty="0" smtClean="0"/>
              <a:t>Elements of autonomy include</a:t>
            </a:r>
          </a:p>
          <a:p>
            <a:pPr lvl="1"/>
            <a:r>
              <a:rPr lang="en-US" dirty="0" smtClean="0"/>
              <a:t>Mental capacity, the ability to understand and process information</a:t>
            </a:r>
            <a:endParaRPr lang="en-US" dirty="0"/>
          </a:p>
          <a:p>
            <a:pPr lvl="1"/>
            <a:r>
              <a:rPr lang="en-US" dirty="0" smtClean="0"/>
              <a:t>Voluntariness, freedom from the control or influence of others</a:t>
            </a:r>
          </a:p>
          <a:p>
            <a:pPr lvl="1" eaLnBrk="1" hangingPunct="1"/>
            <a:r>
              <a:rPr lang="en-US" dirty="0" smtClean="0"/>
              <a:t>Provide extra protection to those with limited autonomy</a:t>
            </a:r>
          </a:p>
          <a:p>
            <a:pPr marL="0" indent="0" eaLnBrk="1" hangingPunct="1">
              <a:lnSpc>
                <a:spcPct val="90000"/>
              </a:lnSpc>
              <a:buNone/>
            </a:pPr>
            <a:endParaRPr lang="en-US" dirty="0" smtClean="0"/>
          </a:p>
        </p:txBody>
      </p:sp>
    </p:spTree>
    <p:extLst>
      <p:ext uri="{BB962C8B-B14F-4D97-AF65-F5344CB8AC3E}">
        <p14:creationId xmlns:p14="http://schemas.microsoft.com/office/powerpoint/2010/main" val="2526405862"/>
      </p:ext>
    </p:extLst>
  </p:cSld>
  <p:clrMapOvr>
    <a:masterClrMapping/>
  </p:clrMapOvr>
  <p:transition advTm="96875"/>
  <p:timing>
    <p:tnLst>
      <p:par>
        <p:cTn id="1" dur="indefinite" restart="never" nodeType="tmRoot"/>
      </p:par>
    </p:tnLst>
  </p:timing>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fontAlgn="auto" hangingPunct="1">
              <a:spcAft>
                <a:spcPts val="0"/>
              </a:spcAft>
              <a:defRPr/>
            </a:pPr>
            <a:r>
              <a:rPr lang="en-US" dirty="0" smtClean="0">
                <a:solidFill>
                  <a:schemeClr val="tx1"/>
                </a:solidFill>
              </a:rPr>
              <a:t>Respect for Persons</a:t>
            </a:r>
          </a:p>
        </p:txBody>
      </p:sp>
      <p:sp>
        <p:nvSpPr>
          <p:cNvPr id="19459" name="Rectangle 3"/>
          <p:cNvSpPr>
            <a:spLocks noGrp="1" noChangeArrowheads="1"/>
          </p:cNvSpPr>
          <p:nvPr>
            <p:ph idx="1"/>
          </p:nvPr>
        </p:nvSpPr>
        <p:spPr>
          <a:xfrm>
            <a:off x="609600" y="1600200"/>
            <a:ext cx="7772400" cy="4572000"/>
          </a:xfrm>
        </p:spPr>
        <p:txBody>
          <a:bodyPr/>
          <a:lstStyle/>
          <a:p>
            <a:pPr eaLnBrk="1" hangingPunct="1">
              <a:lnSpc>
                <a:spcPct val="90000"/>
              </a:lnSpc>
            </a:pPr>
            <a:r>
              <a:rPr lang="en-US" dirty="0" smtClean="0"/>
              <a:t>Obtain informed consent</a:t>
            </a:r>
          </a:p>
          <a:p>
            <a:pPr marL="0" indent="0" eaLnBrk="1" hangingPunct="1">
              <a:lnSpc>
                <a:spcPct val="90000"/>
              </a:lnSpc>
              <a:buNone/>
            </a:pPr>
            <a:endParaRPr lang="en-US" dirty="0" smtClean="0"/>
          </a:p>
          <a:p>
            <a:pPr eaLnBrk="1" hangingPunct="1">
              <a:lnSpc>
                <a:spcPct val="90000"/>
              </a:lnSpc>
            </a:pPr>
            <a:r>
              <a:rPr lang="en-US" dirty="0" smtClean="0"/>
              <a:t>Respect the privacy of research subjects</a:t>
            </a:r>
          </a:p>
        </p:txBody>
      </p:sp>
    </p:spTree>
    <p:extLst>
      <p:ext uri="{BB962C8B-B14F-4D97-AF65-F5344CB8AC3E}">
        <p14:creationId xmlns:p14="http://schemas.microsoft.com/office/powerpoint/2010/main" val="3583031347"/>
      </p:ext>
    </p:extLst>
  </p:cSld>
  <p:clrMapOvr>
    <a:masterClrMapping/>
  </p:clrMapOvr>
  <p:transition advTm="96875"/>
  <p:timing>
    <p:tnLst>
      <p:par>
        <p:cTn id="1" dur="indefinite" restart="never" nodeType="tmRoot"/>
      </p:par>
    </p:tnLst>
  </p:timing>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fontAlgn="auto" hangingPunct="1">
              <a:spcAft>
                <a:spcPts val="0"/>
              </a:spcAft>
              <a:defRPr/>
            </a:pPr>
            <a:r>
              <a:rPr lang="en-US" dirty="0" smtClean="0">
                <a:solidFill>
                  <a:schemeClr val="tx1"/>
                </a:solidFill>
              </a:rPr>
              <a:t>Beneficence</a:t>
            </a:r>
          </a:p>
        </p:txBody>
      </p:sp>
      <p:sp>
        <p:nvSpPr>
          <p:cNvPr id="17411" name="Rectangle 3"/>
          <p:cNvSpPr>
            <a:spLocks noGrp="1" noChangeArrowheads="1"/>
          </p:cNvSpPr>
          <p:nvPr>
            <p:ph idx="1"/>
          </p:nvPr>
        </p:nvSpPr>
        <p:spPr>
          <a:xfrm>
            <a:off x="533400" y="1371600"/>
            <a:ext cx="8001000" cy="4816475"/>
          </a:xfrm>
        </p:spPr>
        <p:txBody>
          <a:bodyPr rtlCol="0">
            <a:noAutofit/>
          </a:bodyPr>
          <a:lstStyle/>
          <a:p>
            <a:pPr marL="0" indent="0" eaLnBrk="1" fontAlgn="auto" hangingPunct="1">
              <a:spcBef>
                <a:spcPts val="0"/>
              </a:spcBef>
              <a:spcAft>
                <a:spcPts val="0"/>
              </a:spcAft>
              <a:buFontTx/>
              <a:buNone/>
              <a:defRPr/>
            </a:pPr>
            <a:r>
              <a:rPr lang="en-US" sz="2800" dirty="0" smtClean="0"/>
              <a:t> </a:t>
            </a:r>
          </a:p>
          <a:p>
            <a:pPr marL="0" indent="0" eaLnBrk="1" fontAlgn="auto" hangingPunct="1">
              <a:spcBef>
                <a:spcPts val="0"/>
              </a:spcBef>
              <a:spcAft>
                <a:spcPts val="0"/>
              </a:spcAft>
              <a:buFontTx/>
              <a:buNone/>
              <a:defRPr/>
            </a:pPr>
            <a:r>
              <a:rPr lang="en-US" sz="2800" dirty="0" smtClean="0"/>
              <a:t>“In this document, beneficence is understood in a stronger sense, as an obligation. Two general rules have been formulated as complementary expressions of beneficent actions in this sense: (1) do not harm and (2) maximize possible benefits and minimize possible harms.”</a:t>
            </a:r>
          </a:p>
          <a:p>
            <a:pPr eaLnBrk="1" fontAlgn="auto" hangingPunct="1">
              <a:spcBef>
                <a:spcPts val="0"/>
              </a:spcBef>
              <a:spcAft>
                <a:spcPts val="0"/>
              </a:spcAft>
              <a:buFont typeface="Arial" panose="020B0604020202020204" pitchFamily="34" charset="0"/>
              <a:buChar char="•"/>
              <a:defRPr/>
            </a:pPr>
            <a:r>
              <a:rPr lang="en-US" sz="2800" dirty="0" smtClean="0"/>
              <a:t>Use </a:t>
            </a:r>
            <a:r>
              <a:rPr lang="en-US" sz="2800" dirty="0"/>
              <a:t>best possible research design</a:t>
            </a:r>
          </a:p>
          <a:p>
            <a:pPr eaLnBrk="1" fontAlgn="auto" hangingPunct="1">
              <a:spcBef>
                <a:spcPts val="0"/>
              </a:spcBef>
              <a:spcAft>
                <a:spcPts val="0"/>
              </a:spcAft>
              <a:buFont typeface="Arial" panose="020B0604020202020204" pitchFamily="34" charset="0"/>
              <a:buChar char="•"/>
              <a:defRPr/>
            </a:pPr>
            <a:r>
              <a:rPr lang="en-US" sz="2800" dirty="0"/>
              <a:t>Make sure researchers are competent</a:t>
            </a:r>
          </a:p>
          <a:p>
            <a:pPr eaLnBrk="1" fontAlgn="auto" hangingPunct="1">
              <a:spcBef>
                <a:spcPts val="0"/>
              </a:spcBef>
              <a:spcAft>
                <a:spcPts val="0"/>
              </a:spcAft>
              <a:buFont typeface="Arial" panose="020B0604020202020204" pitchFamily="34" charset="0"/>
              <a:buChar char="•"/>
              <a:defRPr/>
            </a:pPr>
            <a:r>
              <a:rPr lang="en-US" sz="2800" dirty="0"/>
              <a:t>Deny research without a favorable risk-benefit analysis</a:t>
            </a:r>
          </a:p>
        </p:txBody>
      </p:sp>
    </p:spTree>
    <p:extLst>
      <p:ext uri="{BB962C8B-B14F-4D97-AF65-F5344CB8AC3E}">
        <p14:creationId xmlns:p14="http://schemas.microsoft.com/office/powerpoint/2010/main" val="800390006"/>
      </p:ext>
    </p:extLst>
  </p:cSld>
  <p:clrMapOvr>
    <a:masterClrMapping/>
  </p:clrMapOvr>
  <p:transition advTm="56603"/>
  <p:timing>
    <p:tnLst>
      <p:par>
        <p:cTn id="1" dur="indefinite" restart="never" nodeType="tmRoot"/>
      </p:par>
    </p:tnLst>
  </p:timing>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fontAlgn="auto" hangingPunct="1">
              <a:spcAft>
                <a:spcPts val="0"/>
              </a:spcAft>
              <a:defRPr/>
            </a:pPr>
            <a:r>
              <a:rPr lang="en-US" dirty="0" smtClean="0">
                <a:solidFill>
                  <a:schemeClr val="tx1"/>
                </a:solidFill>
              </a:rPr>
              <a:t>Justice</a:t>
            </a:r>
          </a:p>
        </p:txBody>
      </p:sp>
      <p:sp>
        <p:nvSpPr>
          <p:cNvPr id="18435" name="Rectangle 3"/>
          <p:cNvSpPr>
            <a:spLocks noGrp="1" noChangeArrowheads="1"/>
          </p:cNvSpPr>
          <p:nvPr>
            <p:ph idx="1"/>
          </p:nvPr>
        </p:nvSpPr>
        <p:spPr>
          <a:xfrm>
            <a:off x="685800" y="1295400"/>
            <a:ext cx="7772400" cy="4876800"/>
          </a:xfrm>
        </p:spPr>
        <p:txBody>
          <a:bodyPr rtlCol="0">
            <a:normAutofit/>
          </a:bodyPr>
          <a:lstStyle/>
          <a:p>
            <a:pPr fontAlgn="auto">
              <a:lnSpc>
                <a:spcPct val="110000"/>
              </a:lnSpc>
              <a:spcBef>
                <a:spcPts val="0"/>
              </a:spcBef>
              <a:spcAft>
                <a:spcPts val="0"/>
              </a:spcAft>
              <a:defRPr/>
            </a:pPr>
            <a:endParaRPr lang="en-US" dirty="0" smtClean="0"/>
          </a:p>
          <a:p>
            <a:pPr fontAlgn="auto">
              <a:lnSpc>
                <a:spcPct val="110000"/>
              </a:lnSpc>
              <a:spcBef>
                <a:spcPts val="0"/>
              </a:spcBef>
              <a:spcAft>
                <a:spcPts val="0"/>
              </a:spcAft>
              <a:defRPr/>
            </a:pPr>
            <a:r>
              <a:rPr lang="en-US" dirty="0" smtClean="0"/>
              <a:t>“Who ought to receive the benefits of research and bear its burdens? An injustice occurs when some benefit to which a person is entitled is denied without good reason or when some burden is imposed unduly.”</a:t>
            </a:r>
          </a:p>
          <a:p>
            <a:pPr lvl="1" fontAlgn="auto">
              <a:lnSpc>
                <a:spcPct val="110000"/>
              </a:lnSpc>
              <a:spcBef>
                <a:spcPts val="0"/>
              </a:spcBef>
              <a:spcAft>
                <a:spcPts val="0"/>
              </a:spcAft>
              <a:buFont typeface="Arial" panose="020B0604020202020204" pitchFamily="34" charset="0"/>
              <a:buChar char="•"/>
              <a:defRPr/>
            </a:pPr>
            <a:r>
              <a:rPr lang="en-US" dirty="0" smtClean="0"/>
              <a:t>Treat </a:t>
            </a:r>
            <a:r>
              <a:rPr lang="en-US" dirty="0"/>
              <a:t>people fairly </a:t>
            </a:r>
          </a:p>
          <a:p>
            <a:pPr lvl="1" fontAlgn="auto">
              <a:lnSpc>
                <a:spcPct val="110000"/>
              </a:lnSpc>
              <a:spcBef>
                <a:spcPts val="0"/>
              </a:spcBef>
              <a:spcAft>
                <a:spcPts val="0"/>
              </a:spcAft>
              <a:buFont typeface="Arial" panose="020B0604020202020204" pitchFamily="34" charset="0"/>
              <a:buChar char="•"/>
              <a:defRPr/>
            </a:pPr>
            <a:r>
              <a:rPr lang="en-US" dirty="0"/>
              <a:t>Design research so its burdens and benefits are shared </a:t>
            </a:r>
            <a:r>
              <a:rPr lang="en-US" dirty="0" smtClean="0"/>
              <a:t>equally</a:t>
            </a:r>
            <a:endParaRPr lang="en-US" dirty="0"/>
          </a:p>
          <a:p>
            <a:pPr lvl="1" fontAlgn="auto">
              <a:lnSpc>
                <a:spcPct val="110000"/>
              </a:lnSpc>
              <a:spcBef>
                <a:spcPts val="0"/>
              </a:spcBef>
              <a:spcAft>
                <a:spcPts val="0"/>
              </a:spcAft>
              <a:buFont typeface="Arial" panose="020B0604020202020204" pitchFamily="34" charset="0"/>
              <a:buChar char="•"/>
              <a:defRPr/>
            </a:pPr>
            <a:r>
              <a:rPr lang="en-US" dirty="0"/>
              <a:t>Select subjects equitably</a:t>
            </a:r>
          </a:p>
          <a:p>
            <a:pPr lvl="1" fontAlgn="auto">
              <a:lnSpc>
                <a:spcPct val="110000"/>
              </a:lnSpc>
              <a:spcBef>
                <a:spcPts val="0"/>
              </a:spcBef>
              <a:spcAft>
                <a:spcPts val="0"/>
              </a:spcAft>
              <a:buFont typeface="Arial" panose="020B0604020202020204" pitchFamily="34" charset="0"/>
              <a:buChar char="•"/>
              <a:defRPr/>
            </a:pPr>
            <a:r>
              <a:rPr lang="en-US" dirty="0"/>
              <a:t>Avoid </a:t>
            </a:r>
            <a:r>
              <a:rPr lang="en-US" dirty="0" smtClean="0"/>
              <a:t>exploitation </a:t>
            </a:r>
            <a:r>
              <a:rPr lang="en-US" dirty="0"/>
              <a:t>of vulnerable </a:t>
            </a:r>
            <a:r>
              <a:rPr lang="en-US" dirty="0" smtClean="0"/>
              <a:t>populations</a:t>
            </a:r>
            <a:endParaRPr lang="en-US" dirty="0"/>
          </a:p>
        </p:txBody>
      </p:sp>
    </p:spTree>
    <p:extLst>
      <p:ext uri="{BB962C8B-B14F-4D97-AF65-F5344CB8AC3E}">
        <p14:creationId xmlns:p14="http://schemas.microsoft.com/office/powerpoint/2010/main" val="1989482706"/>
      </p:ext>
    </p:extLst>
  </p:cSld>
  <p:clrMapOvr>
    <a:masterClrMapping/>
  </p:clrMapOvr>
  <p:transition advTm="53713"/>
  <p:timing>
    <p:tnLst>
      <p:par>
        <p:cTn id="1" dur="indefinite" restart="never" nodeType="tmRoot"/>
      </p:par>
    </p:tnLst>
  </p:timing>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57200" y="228600"/>
            <a:ext cx="8229600" cy="914400"/>
          </a:xfrm>
        </p:spPr>
        <p:txBody>
          <a:bodyPr/>
          <a:lstStyle/>
          <a:p>
            <a:pPr eaLnBrk="1" fontAlgn="auto" hangingPunct="1">
              <a:spcAft>
                <a:spcPts val="0"/>
              </a:spcAft>
              <a:defRPr/>
            </a:pPr>
            <a:r>
              <a:rPr lang="en-US" dirty="0" smtClean="0">
                <a:solidFill>
                  <a:schemeClr val="tx1"/>
                </a:solidFill>
              </a:rPr>
              <a:t>Risks</a:t>
            </a:r>
          </a:p>
        </p:txBody>
      </p:sp>
      <p:sp>
        <p:nvSpPr>
          <p:cNvPr id="23555" name="Rectangle 3"/>
          <p:cNvSpPr>
            <a:spLocks noGrp="1" noChangeArrowheads="1"/>
          </p:cNvSpPr>
          <p:nvPr>
            <p:ph idx="1"/>
          </p:nvPr>
        </p:nvSpPr>
        <p:spPr>
          <a:xfrm>
            <a:off x="457200" y="1341437"/>
            <a:ext cx="8229600" cy="4678363"/>
          </a:xfrm>
        </p:spPr>
        <p:txBody>
          <a:bodyPr/>
          <a:lstStyle/>
          <a:p>
            <a:pPr eaLnBrk="1" hangingPunct="1"/>
            <a:endParaRPr lang="en-US" dirty="0" smtClean="0"/>
          </a:p>
          <a:p>
            <a:pPr eaLnBrk="1" hangingPunct="1"/>
            <a:r>
              <a:rPr lang="en-US" dirty="0" smtClean="0"/>
              <a:t>What is risk?</a:t>
            </a:r>
          </a:p>
          <a:p>
            <a:pPr lvl="1" eaLnBrk="1" hangingPunct="1"/>
            <a:r>
              <a:rPr lang="en-US" dirty="0" smtClean="0"/>
              <a:t>IRB defines risk as the probability and magnitude of a harm (or injury) or discomfort</a:t>
            </a:r>
          </a:p>
          <a:p>
            <a:pPr lvl="1" eaLnBrk="1" hangingPunct="1"/>
            <a:r>
              <a:rPr lang="en-US" dirty="0" smtClean="0"/>
              <a:t>Specifically, reasonably </a:t>
            </a:r>
            <a:r>
              <a:rPr lang="en-US" dirty="0"/>
              <a:t>f</a:t>
            </a:r>
            <a:r>
              <a:rPr lang="en-US" dirty="0" smtClean="0"/>
              <a:t>oreseeable risks or discomforts to the subject</a:t>
            </a:r>
          </a:p>
          <a:p>
            <a:pPr lvl="2" eaLnBrk="1" hangingPunct="1"/>
            <a:r>
              <a:rPr lang="en-US" dirty="0" smtClean="0"/>
              <a:t>What becomes of those harms or untoward outcomes that were not reasonably foreseeable?</a:t>
            </a:r>
          </a:p>
          <a:p>
            <a:pPr lvl="2" eaLnBrk="1" hangingPunct="1"/>
            <a:r>
              <a:rPr lang="en-US" dirty="0" smtClean="0"/>
              <a:t>What happens if those harms or untoward outcomes, or even the foreseeable risks, are of such a degree…</a:t>
            </a:r>
          </a:p>
          <a:p>
            <a:pPr eaLnBrk="1" hangingPunct="1"/>
            <a:endParaRPr lang="en-US" sz="3600" dirty="0" smtClean="0"/>
          </a:p>
        </p:txBody>
      </p:sp>
    </p:spTree>
    <p:extLst>
      <p:ext uri="{BB962C8B-B14F-4D97-AF65-F5344CB8AC3E}">
        <p14:creationId xmlns:p14="http://schemas.microsoft.com/office/powerpoint/2010/main" val="3057542304"/>
      </p:ext>
    </p:extLst>
  </p:cSld>
  <p:clrMapOvr>
    <a:masterClrMapping/>
  </p:clrMapOvr>
  <p:transition advTm="99583"/>
  <p:timing>
    <p:tnLst>
      <p:par>
        <p:cTn id="1" dur="indefinite" restart="never" nodeType="tmRoot"/>
      </p:par>
    </p:tnLst>
  </p:timing>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fontAlgn="auto" hangingPunct="1">
              <a:spcAft>
                <a:spcPts val="0"/>
              </a:spcAft>
              <a:defRPr/>
            </a:pPr>
            <a:r>
              <a:rPr lang="en-US" dirty="0">
                <a:solidFill>
                  <a:schemeClr val="tx1"/>
                </a:solidFill>
              </a:rPr>
              <a:t>Risks</a:t>
            </a:r>
          </a:p>
        </p:txBody>
      </p:sp>
      <p:sp>
        <p:nvSpPr>
          <p:cNvPr id="24579" name="Rectangle 3"/>
          <p:cNvSpPr>
            <a:spLocks noGrp="1" noChangeArrowheads="1"/>
          </p:cNvSpPr>
          <p:nvPr>
            <p:ph idx="1"/>
          </p:nvPr>
        </p:nvSpPr>
        <p:spPr>
          <a:xfrm>
            <a:off x="457200" y="1371600"/>
            <a:ext cx="8229600" cy="4343400"/>
          </a:xfrm>
        </p:spPr>
        <p:txBody>
          <a:bodyPr/>
          <a:lstStyle/>
          <a:p>
            <a:pPr eaLnBrk="1" hangingPunct="1"/>
            <a:endParaRPr lang="en-US" sz="2800" dirty="0" smtClean="0"/>
          </a:p>
          <a:p>
            <a:pPr eaLnBrk="1" hangingPunct="1"/>
            <a:r>
              <a:rPr lang="en-US" sz="2800" dirty="0" smtClean="0"/>
              <a:t>What is risk by regulation?</a:t>
            </a:r>
          </a:p>
          <a:p>
            <a:pPr lvl="1" eaLnBrk="1" hangingPunct="1"/>
            <a:r>
              <a:rPr lang="en-US" dirty="0" smtClean="0"/>
              <a:t>§46.103(b) (5) introduces the term “unanticipated problems involving risks to subjects or others” but does not define it</a:t>
            </a:r>
          </a:p>
          <a:p>
            <a:pPr lvl="1" eaLnBrk="1" hangingPunct="1"/>
            <a:r>
              <a:rPr lang="en-US" dirty="0" smtClean="0"/>
              <a:t>§46.109(e) in the description of continuing review uses the term “intervals appropriate to the degree of risk”, but does not define it</a:t>
            </a:r>
          </a:p>
          <a:p>
            <a:pPr eaLnBrk="1" hangingPunct="1"/>
            <a:endParaRPr lang="en-US" sz="3600" dirty="0" smtClean="0"/>
          </a:p>
        </p:txBody>
      </p:sp>
      <p:sp>
        <p:nvSpPr>
          <p:cNvPr id="24581" name="Footer Placeholder 2"/>
          <p:cNvSpPr txBox="1">
            <a:spLocks/>
          </p:cNvSpPr>
          <p:nvPr/>
        </p:nvSpPr>
        <p:spPr bwMode="auto">
          <a:xfrm>
            <a:off x="2438400" y="5029200"/>
            <a:ext cx="540543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rIns="45720" bIns="0" anchor="b"/>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1200" dirty="0" smtClean="0">
                <a:solidFill>
                  <a:srgbClr val="3F3F3F"/>
                </a:solidFill>
              </a:rPr>
              <a:t> </a:t>
            </a:r>
            <a:endParaRPr lang="en-US" sz="1200" dirty="0">
              <a:solidFill>
                <a:srgbClr val="3F3F3F"/>
              </a:solidFill>
            </a:endParaRPr>
          </a:p>
        </p:txBody>
      </p:sp>
    </p:spTree>
    <p:extLst>
      <p:ext uri="{BB962C8B-B14F-4D97-AF65-F5344CB8AC3E}">
        <p14:creationId xmlns:p14="http://schemas.microsoft.com/office/powerpoint/2010/main" val="3391549660"/>
      </p:ext>
    </p:extLst>
  </p:cSld>
  <p:clrMapOvr>
    <a:masterClrMapping/>
  </p:clrMapOvr>
  <p:transition advTm="45377"/>
  <p:timing>
    <p:tnLst>
      <p:par>
        <p:cTn id="1" dur="indefinite" restart="never" nodeType="tmRoot"/>
      </p:par>
    </p:tnLst>
  </p:timing>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fontAlgn="auto" hangingPunct="1">
              <a:spcAft>
                <a:spcPts val="0"/>
              </a:spcAft>
              <a:defRPr/>
            </a:pPr>
            <a:r>
              <a:rPr lang="en-US" dirty="0" smtClean="0">
                <a:solidFill>
                  <a:schemeClr val="tx1"/>
                </a:solidFill>
              </a:rPr>
              <a:t>Benefits</a:t>
            </a:r>
          </a:p>
        </p:txBody>
      </p:sp>
      <p:sp>
        <p:nvSpPr>
          <p:cNvPr id="25603" name="Rectangle 3"/>
          <p:cNvSpPr>
            <a:spLocks noGrp="1" noChangeArrowheads="1"/>
          </p:cNvSpPr>
          <p:nvPr>
            <p:ph idx="1"/>
          </p:nvPr>
        </p:nvSpPr>
        <p:spPr>
          <a:xfrm>
            <a:off x="533400" y="1371600"/>
            <a:ext cx="8183563" cy="4187825"/>
          </a:xfrm>
        </p:spPr>
        <p:txBody>
          <a:bodyPr/>
          <a:lstStyle/>
          <a:p>
            <a:pPr eaLnBrk="1" hangingPunct="1">
              <a:buFont typeface="Arial" panose="020B0604020202020204" pitchFamily="34" charset="0"/>
              <a:buChar char="•"/>
            </a:pPr>
            <a:endParaRPr lang="en-US" dirty="0" smtClean="0"/>
          </a:p>
          <a:p>
            <a:pPr eaLnBrk="1" hangingPunct="1">
              <a:buFont typeface="Arial" panose="020B0604020202020204" pitchFamily="34" charset="0"/>
              <a:buChar char="•"/>
            </a:pPr>
            <a:r>
              <a:rPr lang="en-US" dirty="0" smtClean="0"/>
              <a:t>What is a benefit?</a:t>
            </a:r>
          </a:p>
          <a:p>
            <a:pPr lvl="1">
              <a:buFont typeface="Verdana" panose="020B0604030504040204" pitchFamily="34" charset="0"/>
              <a:buChar char="─"/>
            </a:pPr>
            <a:r>
              <a:rPr lang="en-US" dirty="0" smtClean="0"/>
              <a:t>IRBs consider potential benefits as accruing to participants or </a:t>
            </a:r>
            <a:r>
              <a:rPr lang="en-US" dirty="0"/>
              <a:t>s</a:t>
            </a:r>
            <a:r>
              <a:rPr lang="en-US" dirty="0" smtClean="0"/>
              <a:t>ociety</a:t>
            </a:r>
          </a:p>
          <a:p>
            <a:pPr marL="690563" lvl="1" indent="-342900" eaLnBrk="1" hangingPunct="1">
              <a:buFont typeface="Verdana" panose="020B0604030504040204" pitchFamily="34" charset="0"/>
              <a:buChar char="─"/>
            </a:pPr>
            <a:r>
              <a:rPr lang="en-US" dirty="0" smtClean="0"/>
              <a:t>IRBs should consider only those risks and benefits that may result from the research (as distinguished from risks and benefits of therapies that subjects would receive if not participating in the research)</a:t>
            </a:r>
          </a:p>
        </p:txBody>
      </p:sp>
    </p:spTree>
    <p:extLst>
      <p:ext uri="{BB962C8B-B14F-4D97-AF65-F5344CB8AC3E}">
        <p14:creationId xmlns:p14="http://schemas.microsoft.com/office/powerpoint/2010/main" val="3666706188"/>
      </p:ext>
    </p:extLst>
  </p:cSld>
  <p:clrMapOvr>
    <a:masterClrMapping/>
  </p:clrMapOvr>
  <p:transition advTm="46797"/>
  <p:timing>
    <p:tnLst>
      <p:par>
        <p:cTn id="1" dur="indefinite" restart="never" nodeType="tmRoot"/>
      </p:par>
    </p:tnLst>
  </p:timing>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76200"/>
            <a:ext cx="8229600" cy="838200"/>
          </a:xfrm>
        </p:spPr>
        <p:txBody>
          <a:bodyPr/>
          <a:lstStyle/>
          <a:p>
            <a:pPr eaLnBrk="1" fontAlgn="auto" hangingPunct="1">
              <a:spcAft>
                <a:spcPts val="0"/>
              </a:spcAft>
              <a:defRPr/>
            </a:pPr>
            <a:r>
              <a:rPr lang="en-US" dirty="0" smtClean="0">
                <a:solidFill>
                  <a:schemeClr val="tx1"/>
                </a:solidFill>
              </a:rPr>
              <a:t>Benefits to Participant</a:t>
            </a:r>
            <a:endParaRPr lang="en-US" dirty="0">
              <a:solidFill>
                <a:schemeClr val="tx1"/>
              </a:solidFill>
            </a:endParaRPr>
          </a:p>
        </p:txBody>
      </p:sp>
      <p:sp>
        <p:nvSpPr>
          <p:cNvPr id="15362" name="Rectangle 3"/>
          <p:cNvSpPr>
            <a:spLocks noGrp="1" noChangeArrowheads="1"/>
          </p:cNvSpPr>
          <p:nvPr>
            <p:ph idx="1"/>
          </p:nvPr>
        </p:nvSpPr>
        <p:spPr>
          <a:xfrm>
            <a:off x="457200" y="1143000"/>
            <a:ext cx="8229600" cy="4572000"/>
          </a:xfrm>
        </p:spPr>
        <p:txBody>
          <a:bodyPr rtlCol="0">
            <a:noAutofit/>
          </a:bodyPr>
          <a:lstStyle/>
          <a:p>
            <a:pPr marL="690372" indent="-571500" eaLnBrk="1" fontAlgn="auto" hangingPunct="1">
              <a:spcBef>
                <a:spcPts val="0"/>
              </a:spcBef>
              <a:spcAft>
                <a:spcPts val="0"/>
              </a:spcAft>
              <a:buFont typeface="Arial" panose="020B0604020202020204" pitchFamily="34" charset="0"/>
              <a:buChar char="•"/>
              <a:defRPr/>
            </a:pPr>
            <a:endParaRPr lang="en-US" dirty="0" smtClean="0"/>
          </a:p>
          <a:p>
            <a:pPr marL="690372" indent="-571500" eaLnBrk="1" fontAlgn="auto" hangingPunct="1">
              <a:spcBef>
                <a:spcPts val="0"/>
              </a:spcBef>
              <a:spcAft>
                <a:spcPts val="0"/>
              </a:spcAft>
              <a:buFont typeface="Arial" panose="020B0604020202020204" pitchFamily="34" charset="0"/>
              <a:buChar char="•"/>
              <a:defRPr/>
            </a:pPr>
            <a:r>
              <a:rPr lang="en-US" dirty="0" smtClean="0"/>
              <a:t>In broad terms </a:t>
            </a:r>
            <a:r>
              <a:rPr lang="en-US" u="sng" dirty="0" smtClean="0"/>
              <a:t>reasonably expected from research</a:t>
            </a:r>
            <a:r>
              <a:rPr lang="en-US" dirty="0" smtClean="0"/>
              <a:t>:</a:t>
            </a:r>
          </a:p>
          <a:p>
            <a:pPr lvl="1" fontAlgn="auto">
              <a:spcAft>
                <a:spcPts val="0"/>
              </a:spcAft>
              <a:defRPr/>
            </a:pPr>
            <a:r>
              <a:rPr lang="en-US" b="1" dirty="0" smtClean="0"/>
              <a:t>Direct</a:t>
            </a:r>
            <a:r>
              <a:rPr lang="en-US" dirty="0" smtClean="0"/>
              <a:t> result of participation</a:t>
            </a:r>
          </a:p>
          <a:p>
            <a:pPr lvl="2" fontAlgn="auto">
              <a:spcAft>
                <a:spcPts val="0"/>
              </a:spcAft>
              <a:defRPr/>
            </a:pPr>
            <a:r>
              <a:rPr dirty="0" smtClean="0"/>
              <a:t>Expected </a:t>
            </a:r>
            <a:r>
              <a:rPr dirty="0"/>
              <a:t>potential </a:t>
            </a:r>
            <a:r>
              <a:rPr dirty="0" smtClean="0"/>
              <a:t>benefits</a:t>
            </a:r>
            <a:endParaRPr lang="en-US" dirty="0" smtClean="0"/>
          </a:p>
          <a:p>
            <a:pPr lvl="3" fontAlgn="auto">
              <a:spcAft>
                <a:spcPts val="0"/>
              </a:spcAft>
              <a:defRPr/>
            </a:pPr>
            <a:r>
              <a:rPr lang="en-US" dirty="0" smtClean="0"/>
              <a:t>Direct benefit</a:t>
            </a:r>
          </a:p>
          <a:p>
            <a:pPr lvl="3" fontAlgn="auto">
              <a:spcAft>
                <a:spcPts val="0"/>
              </a:spcAft>
              <a:defRPr/>
            </a:pPr>
            <a:r>
              <a:rPr lang="en-US" dirty="0" smtClean="0"/>
              <a:t>Secondary benefit</a:t>
            </a:r>
          </a:p>
          <a:p>
            <a:pPr lvl="3" fontAlgn="auto">
              <a:spcAft>
                <a:spcPts val="0"/>
              </a:spcAft>
              <a:defRPr/>
            </a:pPr>
            <a:r>
              <a:rPr lang="en-US" dirty="0" smtClean="0"/>
              <a:t>Monitoring benefit</a:t>
            </a:r>
          </a:p>
          <a:p>
            <a:pPr lvl="2" fontAlgn="auto">
              <a:spcAft>
                <a:spcPts val="0"/>
              </a:spcAft>
              <a:defRPr/>
            </a:pPr>
            <a:r>
              <a:rPr lang="en-US" dirty="0"/>
              <a:t>S</a:t>
            </a:r>
            <a:r>
              <a:rPr lang="en-US" dirty="0" smtClean="0"/>
              <a:t>tandard-of-care</a:t>
            </a:r>
            <a:endParaRPr lang="en-US" dirty="0"/>
          </a:p>
          <a:p>
            <a:pPr lvl="2" fontAlgn="auto">
              <a:spcAft>
                <a:spcPts val="0"/>
              </a:spcAft>
              <a:defRPr/>
            </a:pPr>
            <a:r>
              <a:rPr lang="en-US" dirty="0" smtClean="0"/>
              <a:t>Experimental</a:t>
            </a:r>
            <a:endParaRPr lang="en-US" dirty="0"/>
          </a:p>
          <a:p>
            <a:pPr lvl="2" fontAlgn="auto">
              <a:spcAft>
                <a:spcPts val="0"/>
              </a:spcAft>
              <a:defRPr/>
            </a:pPr>
            <a:r>
              <a:rPr lang="en-US" dirty="0" smtClean="0"/>
              <a:t>Unanticipated benefits</a:t>
            </a:r>
          </a:p>
          <a:p>
            <a:pPr lvl="3" fontAlgn="auto">
              <a:spcAft>
                <a:spcPts val="0"/>
              </a:spcAft>
              <a:defRPr/>
            </a:pPr>
            <a:r>
              <a:rPr lang="en-US" dirty="0" smtClean="0"/>
              <a:t>Unexpected outcomes of planned procedures</a:t>
            </a:r>
          </a:p>
        </p:txBody>
      </p:sp>
    </p:spTree>
    <p:extLst>
      <p:ext uri="{BB962C8B-B14F-4D97-AF65-F5344CB8AC3E}">
        <p14:creationId xmlns:p14="http://schemas.microsoft.com/office/powerpoint/2010/main" val="1238463587"/>
      </p:ext>
    </p:extLst>
  </p:cSld>
  <p:clrMapOvr>
    <a:masterClrMapping/>
  </p:clrMapOvr>
  <p:transition advTm="142463"/>
  <p:timing>
    <p:tnLst>
      <p:par>
        <p:cTn id="1" dur="indefinite" restart="never" nodeType="tmRoot"/>
      </p:par>
    </p:tnLst>
  </p:timing>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fontAlgn="auto" hangingPunct="1">
              <a:spcAft>
                <a:spcPts val="0"/>
              </a:spcAft>
              <a:defRPr/>
            </a:pPr>
            <a:r>
              <a:rPr lang="en-US" dirty="0" smtClean="0">
                <a:solidFill>
                  <a:schemeClr val="tx1"/>
                </a:solidFill>
              </a:rPr>
              <a:t>Benefits to Participant</a:t>
            </a:r>
            <a:endParaRPr lang="en-US" dirty="0">
              <a:solidFill>
                <a:schemeClr val="tx1"/>
              </a:solidFill>
            </a:endParaRPr>
          </a:p>
        </p:txBody>
      </p:sp>
      <p:sp>
        <p:nvSpPr>
          <p:cNvPr id="15362" name="Rectangle 3"/>
          <p:cNvSpPr>
            <a:spLocks noGrp="1" noChangeArrowheads="1"/>
          </p:cNvSpPr>
          <p:nvPr>
            <p:ph idx="1"/>
          </p:nvPr>
        </p:nvSpPr>
        <p:spPr/>
        <p:txBody>
          <a:bodyPr rtlCol="0">
            <a:noAutofit/>
          </a:bodyPr>
          <a:lstStyle/>
          <a:p>
            <a:pPr marL="690372" indent="-571500" eaLnBrk="1" fontAlgn="auto" hangingPunct="1">
              <a:spcBef>
                <a:spcPts val="0"/>
              </a:spcBef>
              <a:spcAft>
                <a:spcPts val="0"/>
              </a:spcAft>
              <a:buFont typeface="Arial" panose="020B0604020202020204" pitchFamily="34" charset="0"/>
              <a:buChar char="•"/>
              <a:defRPr/>
            </a:pPr>
            <a:endParaRPr lang="en-US" dirty="0" smtClean="0"/>
          </a:p>
          <a:p>
            <a:pPr marL="690372" indent="-571500" eaLnBrk="1" fontAlgn="auto" hangingPunct="1">
              <a:spcBef>
                <a:spcPts val="0"/>
              </a:spcBef>
              <a:spcAft>
                <a:spcPts val="0"/>
              </a:spcAft>
              <a:buFont typeface="Arial" panose="020B0604020202020204" pitchFamily="34" charset="0"/>
              <a:buChar char="•"/>
              <a:defRPr/>
            </a:pPr>
            <a:r>
              <a:rPr lang="en-US" dirty="0" smtClean="0"/>
              <a:t>In broad terms </a:t>
            </a:r>
            <a:r>
              <a:rPr lang="en-US" u="sng" dirty="0" smtClean="0"/>
              <a:t>reasonably expected from research</a:t>
            </a:r>
            <a:r>
              <a:rPr lang="en-US" dirty="0" smtClean="0"/>
              <a:t>:</a:t>
            </a:r>
          </a:p>
          <a:p>
            <a:pPr lvl="1" fontAlgn="auto">
              <a:spcAft>
                <a:spcPts val="0"/>
              </a:spcAft>
              <a:defRPr/>
            </a:pPr>
            <a:r>
              <a:rPr lang="en-US" b="1" dirty="0" smtClean="0"/>
              <a:t>Indirect</a:t>
            </a:r>
            <a:r>
              <a:rPr lang="en-US" dirty="0" smtClean="0"/>
              <a:t> result of participation (social contact, sharing, personal satisfaction)</a:t>
            </a:r>
          </a:p>
          <a:p>
            <a:pPr marL="996696" lvl="2" eaLnBrk="1" fontAlgn="auto" hangingPunct="1">
              <a:spcAft>
                <a:spcPts val="0"/>
              </a:spcAft>
              <a:buClr>
                <a:schemeClr val="accent3"/>
              </a:buClr>
              <a:buFont typeface="Arial"/>
              <a:buChar char="▪"/>
              <a:defRPr/>
            </a:pPr>
            <a:endParaRPr lang="en-US" dirty="0" smtClean="0"/>
          </a:p>
          <a:p>
            <a:pPr marL="438912" indent="-320040" eaLnBrk="1" fontAlgn="auto" hangingPunct="1">
              <a:spcBef>
                <a:spcPts val="0"/>
              </a:spcBef>
              <a:spcAft>
                <a:spcPts val="0"/>
              </a:spcAft>
              <a:buFont typeface="Wingdings 2"/>
              <a:buChar char=""/>
              <a:defRPr/>
            </a:pPr>
            <a:endParaRPr lang="en-US" dirty="0" smtClean="0"/>
          </a:p>
        </p:txBody>
      </p:sp>
    </p:spTree>
    <p:extLst>
      <p:ext uri="{BB962C8B-B14F-4D97-AF65-F5344CB8AC3E}">
        <p14:creationId xmlns:p14="http://schemas.microsoft.com/office/powerpoint/2010/main" val="1686689576"/>
      </p:ext>
    </p:extLst>
  </p:cSld>
  <p:clrMapOvr>
    <a:masterClrMapping/>
  </p:clrMapOvr>
  <p:transition advTm="142463"/>
  <p:timing>
    <p:tnLst>
      <p:par>
        <p:cTn id="1" dur="indefinite" restart="never" nodeType="tmRoot"/>
      </p:par>
    </p:tnLst>
  </p:timing>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fontAlgn="auto" hangingPunct="1">
              <a:spcAft>
                <a:spcPts val="0"/>
              </a:spcAft>
              <a:defRPr/>
            </a:pPr>
            <a:r>
              <a:rPr lang="en-US" dirty="0" smtClean="0">
                <a:solidFill>
                  <a:schemeClr val="tx1"/>
                </a:solidFill>
              </a:rPr>
              <a:t>Benefits to Society</a:t>
            </a:r>
            <a:endParaRPr lang="en-US" sz="3200" dirty="0">
              <a:solidFill>
                <a:schemeClr val="tx1"/>
              </a:solidFill>
            </a:endParaRPr>
          </a:p>
        </p:txBody>
      </p:sp>
      <p:sp>
        <p:nvSpPr>
          <p:cNvPr id="21507" name="Rectangle 3"/>
          <p:cNvSpPr>
            <a:spLocks noGrp="1" noChangeArrowheads="1"/>
          </p:cNvSpPr>
          <p:nvPr>
            <p:ph idx="1"/>
          </p:nvPr>
        </p:nvSpPr>
        <p:spPr>
          <a:xfrm>
            <a:off x="457200" y="1371600"/>
            <a:ext cx="8229600" cy="4343400"/>
          </a:xfrm>
        </p:spPr>
        <p:txBody>
          <a:bodyPr rtlCol="0">
            <a:normAutofit/>
          </a:bodyPr>
          <a:lstStyle/>
          <a:p>
            <a:pPr marL="566928" indent="-457200" fontAlgn="auto">
              <a:spcBef>
                <a:spcPts val="0"/>
              </a:spcBef>
              <a:spcAft>
                <a:spcPts val="0"/>
              </a:spcAft>
              <a:defRPr/>
            </a:pPr>
            <a:r>
              <a:rPr lang="en-US" dirty="0" smtClean="0"/>
              <a:t>Societal benefit</a:t>
            </a:r>
          </a:p>
          <a:p>
            <a:pPr marL="966978" lvl="1" indent="-457200" fontAlgn="auto">
              <a:spcBef>
                <a:spcPts val="0"/>
              </a:spcBef>
              <a:spcAft>
                <a:spcPts val="0"/>
              </a:spcAft>
              <a:defRPr/>
            </a:pPr>
            <a:r>
              <a:rPr lang="en-US" dirty="0" smtClean="0"/>
              <a:t>Generalizable beyond the general area or characteristics of the sample</a:t>
            </a:r>
          </a:p>
          <a:p>
            <a:pPr marL="566928" indent="-457200" fontAlgn="auto">
              <a:spcBef>
                <a:spcPts val="0"/>
              </a:spcBef>
              <a:spcAft>
                <a:spcPts val="0"/>
              </a:spcAft>
              <a:defRPr/>
            </a:pPr>
            <a:endParaRPr lang="en-US" b="1" dirty="0" smtClean="0"/>
          </a:p>
          <a:p>
            <a:pPr marL="566928" indent="-457200" fontAlgn="auto">
              <a:spcBef>
                <a:spcPts val="0"/>
              </a:spcBef>
              <a:spcAft>
                <a:spcPts val="0"/>
              </a:spcAft>
              <a:defRPr/>
            </a:pPr>
            <a:r>
              <a:rPr lang="en-US" dirty="0" smtClean="0"/>
              <a:t>Others</a:t>
            </a:r>
          </a:p>
          <a:p>
            <a:pPr marL="966978" lvl="1" indent="-457200" fontAlgn="auto">
              <a:spcBef>
                <a:spcPts val="0"/>
              </a:spcBef>
              <a:spcAft>
                <a:spcPts val="0"/>
              </a:spcAft>
              <a:defRPr/>
            </a:pPr>
            <a:r>
              <a:rPr lang="en-US" dirty="0" smtClean="0"/>
              <a:t>Social groups</a:t>
            </a:r>
          </a:p>
          <a:p>
            <a:pPr marL="966978" lvl="1" indent="-457200" fontAlgn="auto">
              <a:spcBef>
                <a:spcPts val="0"/>
              </a:spcBef>
              <a:spcAft>
                <a:spcPts val="0"/>
              </a:spcAft>
              <a:defRPr/>
            </a:pPr>
            <a:r>
              <a:rPr lang="en-US" dirty="0" smtClean="0"/>
              <a:t>Communities</a:t>
            </a:r>
          </a:p>
          <a:p>
            <a:pPr marL="859536" lvl="2" eaLnBrk="1" fontAlgn="auto" hangingPunct="1">
              <a:spcAft>
                <a:spcPts val="0"/>
              </a:spcAft>
              <a:buClr>
                <a:schemeClr val="accent3"/>
              </a:buClr>
              <a:buFont typeface="Wingdings 2"/>
              <a:buChar char=""/>
              <a:defRPr/>
            </a:pPr>
            <a:endParaRPr lang="en-US" sz="1600" dirty="0"/>
          </a:p>
          <a:p>
            <a:pPr marL="365760" indent="-256032" eaLnBrk="1" fontAlgn="auto" hangingPunct="1">
              <a:spcBef>
                <a:spcPts val="0"/>
              </a:spcBef>
              <a:spcAft>
                <a:spcPts val="0"/>
              </a:spcAft>
              <a:buFont typeface="Wingdings 3"/>
              <a:buChar char=""/>
              <a:defRPr/>
            </a:pPr>
            <a:endParaRPr lang="en-US" sz="2800" dirty="0"/>
          </a:p>
        </p:txBody>
      </p:sp>
    </p:spTree>
    <p:extLst>
      <p:ext uri="{BB962C8B-B14F-4D97-AF65-F5344CB8AC3E}">
        <p14:creationId xmlns:p14="http://schemas.microsoft.com/office/powerpoint/2010/main" val="3040355882"/>
      </p:ext>
    </p:extLst>
  </p:cSld>
  <p:clrMapOvr>
    <a:masterClrMapping/>
  </p:clrMapOvr>
  <p:transition advTm="24335"/>
  <p:timing>
    <p:tnLst>
      <p:par>
        <p:cTn id="1" dur="indefinite" restart="never" nodeType="tmRoot"/>
      </p:par>
    </p:tnLst>
  </p:timing>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normAutofit/>
          </a:bodyPr>
          <a:lstStyle/>
          <a:p>
            <a:pPr eaLnBrk="1" fontAlgn="auto" hangingPunct="1">
              <a:spcAft>
                <a:spcPts val="0"/>
              </a:spcAft>
              <a:defRPr/>
            </a:pPr>
            <a:r>
              <a:rPr lang="en-US" dirty="0" smtClean="0">
                <a:solidFill>
                  <a:schemeClr val="tx1"/>
                </a:solidFill>
              </a:rPr>
              <a:t>Benefits IRBs Do Not Consider</a:t>
            </a:r>
            <a:endParaRPr lang="en-US" sz="3200" dirty="0">
              <a:solidFill>
                <a:schemeClr val="tx1"/>
              </a:solidFill>
            </a:endParaRPr>
          </a:p>
        </p:txBody>
      </p:sp>
      <p:sp>
        <p:nvSpPr>
          <p:cNvPr id="21507" name="Rectangle 3"/>
          <p:cNvSpPr>
            <a:spLocks noGrp="1" noChangeArrowheads="1"/>
          </p:cNvSpPr>
          <p:nvPr>
            <p:ph idx="1"/>
          </p:nvPr>
        </p:nvSpPr>
        <p:spPr/>
        <p:txBody>
          <a:bodyPr rtlCol="0">
            <a:normAutofit/>
          </a:bodyPr>
          <a:lstStyle/>
          <a:p>
            <a:pPr marL="342900" lvl="1" indent="-342900" eaLnBrk="1" fontAlgn="auto" hangingPunct="1">
              <a:spcBef>
                <a:spcPts val="324"/>
              </a:spcBef>
              <a:spcAft>
                <a:spcPts val="0"/>
              </a:spcAft>
              <a:buFontTx/>
              <a:buChar char="•"/>
              <a:defRPr/>
            </a:pPr>
            <a:endParaRPr lang="en-US" dirty="0" smtClean="0"/>
          </a:p>
          <a:p>
            <a:pPr marL="342900" lvl="1" indent="-342900" eaLnBrk="1" fontAlgn="auto" hangingPunct="1">
              <a:spcBef>
                <a:spcPts val="324"/>
              </a:spcBef>
              <a:spcAft>
                <a:spcPts val="0"/>
              </a:spcAft>
              <a:buFontTx/>
              <a:buChar char="•"/>
              <a:defRPr/>
            </a:pPr>
            <a:r>
              <a:rPr lang="en-US" dirty="0" smtClean="0"/>
              <a:t>Generally, IRBs don’t consider indirect, unanticipated, or economic benefit, or benefit to others (such as to a local social group)</a:t>
            </a:r>
          </a:p>
          <a:p>
            <a:pPr marL="342900" lvl="1" indent="-342900" eaLnBrk="1" fontAlgn="auto" hangingPunct="1">
              <a:spcBef>
                <a:spcPts val="324"/>
              </a:spcBef>
              <a:spcAft>
                <a:spcPts val="0"/>
              </a:spcAft>
              <a:buFontTx/>
              <a:buChar char="•"/>
              <a:defRPr/>
            </a:pPr>
            <a:endParaRPr lang="en-US" dirty="0" smtClean="0"/>
          </a:p>
          <a:p>
            <a:pPr marL="342900" lvl="1" indent="-342900" eaLnBrk="1" fontAlgn="auto" hangingPunct="1">
              <a:spcBef>
                <a:spcPts val="324"/>
              </a:spcBef>
              <a:spcAft>
                <a:spcPts val="0"/>
              </a:spcAft>
              <a:buFontTx/>
              <a:buChar char="•"/>
              <a:defRPr/>
            </a:pPr>
            <a:r>
              <a:rPr lang="en-US" dirty="0" smtClean="0"/>
              <a:t>Remember, societal benefits are OK </a:t>
            </a:r>
            <a:endParaRPr lang="en-US" dirty="0"/>
          </a:p>
          <a:p>
            <a:pPr marL="742950" lvl="2" indent="-342900" fontAlgn="auto">
              <a:spcBef>
                <a:spcPts val="324"/>
              </a:spcBef>
              <a:spcAft>
                <a:spcPts val="0"/>
              </a:spcAft>
              <a:defRPr/>
            </a:pPr>
            <a:r>
              <a:rPr lang="en-US" dirty="0" smtClean="0"/>
              <a:t>PIs should still design research to increase indirect benefits, if possible, but they can’t do much to increase unanticipated benefits</a:t>
            </a:r>
          </a:p>
          <a:p>
            <a:pPr marL="342900" lvl="1" indent="-342900" eaLnBrk="1" fontAlgn="auto" hangingPunct="1">
              <a:spcBef>
                <a:spcPts val="324"/>
              </a:spcBef>
              <a:spcAft>
                <a:spcPts val="0"/>
              </a:spcAft>
              <a:buFontTx/>
              <a:buChar char="•"/>
              <a:defRPr/>
            </a:pPr>
            <a:endParaRPr lang="en-US" dirty="0"/>
          </a:p>
        </p:txBody>
      </p:sp>
    </p:spTree>
    <p:extLst>
      <p:ext uri="{BB962C8B-B14F-4D97-AF65-F5344CB8AC3E}">
        <p14:creationId xmlns:p14="http://schemas.microsoft.com/office/powerpoint/2010/main" val="2645694177"/>
      </p:ext>
    </p:extLst>
  </p:cSld>
  <p:clrMapOvr>
    <a:masterClrMapping/>
  </p:clrMapOvr>
  <p:transition advTm="36185"/>
  <p:timing>
    <p:tnLst>
      <p:par>
        <p:cTn id="1" dur="indefinite" restart="never" nodeType="tmRoot"/>
      </p:par>
    </p:tnLst>
  </p:timing>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fontAlgn="auto" hangingPunct="1">
              <a:spcAft>
                <a:spcPts val="0"/>
              </a:spcAft>
              <a:defRPr/>
            </a:pPr>
            <a:r>
              <a:rPr lang="en-US" dirty="0">
                <a:solidFill>
                  <a:schemeClr val="tx1"/>
                </a:solidFill>
              </a:rPr>
              <a:t>Benefits</a:t>
            </a:r>
          </a:p>
        </p:txBody>
      </p:sp>
      <p:sp>
        <p:nvSpPr>
          <p:cNvPr id="29699" name="Rectangle 3"/>
          <p:cNvSpPr>
            <a:spLocks noGrp="1" noChangeArrowheads="1"/>
          </p:cNvSpPr>
          <p:nvPr>
            <p:ph idx="1"/>
          </p:nvPr>
        </p:nvSpPr>
        <p:spPr/>
        <p:txBody>
          <a:bodyPr/>
          <a:lstStyle/>
          <a:p>
            <a:pPr eaLnBrk="1" hangingPunct="1"/>
            <a:endParaRPr lang="en-US" dirty="0" smtClean="0"/>
          </a:p>
          <a:p>
            <a:pPr eaLnBrk="1" hangingPunct="1"/>
            <a:r>
              <a:rPr lang="en-US" dirty="0" smtClean="0"/>
              <a:t>Federal regulations express it this way</a:t>
            </a:r>
          </a:p>
          <a:p>
            <a:pPr lvl="1" eaLnBrk="1" hangingPunct="1"/>
            <a:r>
              <a:rPr lang="en-US" dirty="0" smtClean="0"/>
              <a:t>IRBs should not consider possible long-range effects of applying knowledge gained (i.e., possible effects of research on public policy) as among those research risks that fall within the purview of their responsibilities</a:t>
            </a:r>
          </a:p>
          <a:p>
            <a:pPr eaLnBrk="1" hangingPunct="1"/>
            <a:endParaRPr lang="en-US" sz="2800" dirty="0" smtClean="0"/>
          </a:p>
        </p:txBody>
      </p:sp>
    </p:spTree>
    <p:extLst>
      <p:ext uri="{BB962C8B-B14F-4D97-AF65-F5344CB8AC3E}">
        <p14:creationId xmlns:p14="http://schemas.microsoft.com/office/powerpoint/2010/main" val="2098081758"/>
      </p:ext>
    </p:extLst>
  </p:cSld>
  <p:clrMapOvr>
    <a:masterClrMapping/>
  </p:clrMapOvr>
  <p:transition advTm="44662"/>
  <p:timing>
    <p:tnLst>
      <p:par>
        <p:cTn id="1" dur="indefinite" restart="never" nodeType="tmRoot"/>
      </p:par>
    </p:tnLst>
  </p:timing>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Closing</a:t>
            </a:r>
            <a:endParaRPr lang="en-US" dirty="0"/>
          </a:p>
        </p:txBody>
      </p:sp>
      <p:sp>
        <p:nvSpPr>
          <p:cNvPr id="3" name="Content Placeholder 2"/>
          <p:cNvSpPr>
            <a:spLocks noGrp="1"/>
          </p:cNvSpPr>
          <p:nvPr>
            <p:ph idx="1"/>
          </p:nvPr>
        </p:nvSpPr>
        <p:spPr>
          <a:xfrm>
            <a:off x="457200" y="1371600"/>
            <a:ext cx="8229600" cy="4343400"/>
          </a:xfrm>
        </p:spPr>
        <p:txBody>
          <a:bodyPr/>
          <a:lstStyle/>
          <a:p>
            <a:r>
              <a:rPr lang="en-US" dirty="0" smtClean="0"/>
              <a:t>Know the rules</a:t>
            </a:r>
          </a:p>
          <a:p>
            <a:pPr lvl="1"/>
            <a:r>
              <a:rPr lang="en-US" dirty="0" smtClean="0"/>
              <a:t>Ignorance is not acceptable</a:t>
            </a:r>
          </a:p>
          <a:p>
            <a:pPr lvl="1"/>
            <a:r>
              <a:rPr lang="en-US" dirty="0" smtClean="0"/>
              <a:t>Ask, investigate, find out</a:t>
            </a:r>
          </a:p>
          <a:p>
            <a:endParaRPr lang="en-US" sz="2000" dirty="0" smtClean="0"/>
          </a:p>
          <a:p>
            <a:r>
              <a:rPr lang="en-US" dirty="0" smtClean="0"/>
              <a:t>Follow the rules</a:t>
            </a:r>
          </a:p>
          <a:p>
            <a:pPr lvl="1"/>
            <a:r>
              <a:rPr lang="en-US" dirty="0" smtClean="0"/>
              <a:t>Violations can be severe</a:t>
            </a:r>
          </a:p>
          <a:p>
            <a:endParaRPr lang="en-US" sz="2000" dirty="0" smtClean="0"/>
          </a:p>
          <a:p>
            <a:r>
              <a:rPr lang="en-US" dirty="0" smtClean="0"/>
              <a:t>Human subjects first</a:t>
            </a:r>
          </a:p>
          <a:p>
            <a:endParaRPr lang="en-US" sz="2000" dirty="0" smtClean="0"/>
          </a:p>
          <a:p>
            <a:r>
              <a:rPr lang="en-US" dirty="0" smtClean="0"/>
              <a:t>Know what you have to do before you begin</a:t>
            </a:r>
          </a:p>
        </p:txBody>
      </p:sp>
    </p:spTree>
    <p:extLst>
      <p:ext uri="{BB962C8B-B14F-4D97-AF65-F5344CB8AC3E}">
        <p14:creationId xmlns:p14="http://schemas.microsoft.com/office/powerpoint/2010/main" val="4002558295"/>
      </p:ext>
    </p:extLst>
  </p:cSld>
  <p:clrMapOvr>
    <a:masterClrMapping/>
  </p:clrMapOvr>
  <p:timing>
    <p:tnLst>
      <p:par>
        <p:cTn id="1" dur="indefinite" restart="never" nodeType="tmRoot"/>
      </p:par>
    </p:tnLst>
  </p:timing>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2"/>
          <p:cNvSpPr>
            <a:spLocks noGrp="1" noChangeArrowheads="1"/>
          </p:cNvSpPr>
          <p:nvPr>
            <p:ph type="title"/>
          </p:nvPr>
        </p:nvSpPr>
        <p:spPr/>
        <p:txBody>
          <a:bodyPr/>
          <a:lstStyle/>
          <a:p>
            <a:pPr eaLnBrk="1" hangingPunct="1"/>
            <a:r>
              <a:rPr lang="en-US" altLang="en-US" smtClean="0"/>
              <a:t>Go Forth and Research!</a:t>
            </a:r>
          </a:p>
        </p:txBody>
      </p:sp>
      <p:sp>
        <p:nvSpPr>
          <p:cNvPr id="310275" name="Rectangle 3"/>
          <p:cNvSpPr>
            <a:spLocks noGrp="1" noChangeArrowheads="1"/>
          </p:cNvSpPr>
          <p:nvPr>
            <p:ph idx="1"/>
          </p:nvPr>
        </p:nvSpPr>
        <p:spPr/>
        <p:txBody>
          <a:bodyPr/>
          <a:lstStyle/>
          <a:p>
            <a:pPr eaLnBrk="1" hangingPunct="1">
              <a:buFont typeface="Wingdings" pitchFamily="2" charset="2"/>
              <a:buNone/>
            </a:pPr>
            <a:r>
              <a:rPr lang="en-US" altLang="en-US" smtClean="0"/>
              <a:t> </a:t>
            </a:r>
          </a:p>
        </p:txBody>
      </p:sp>
      <p:pic>
        <p:nvPicPr>
          <p:cNvPr id="310276" name="Picture 5" descr="slide0065_image04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2097088"/>
            <a:ext cx="5638800" cy="361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874682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Mountain">
  <a:themeElements>
    <a:clrScheme name="Mountain 1">
      <a:dk1>
        <a:srgbClr val="000000"/>
      </a:dk1>
      <a:lt1>
        <a:srgbClr val="FFFFCC"/>
      </a:lt1>
      <a:dk2>
        <a:srgbClr val="000066"/>
      </a:dk2>
      <a:lt2>
        <a:srgbClr val="FFFFCC"/>
      </a:lt2>
      <a:accent1>
        <a:srgbClr val="00CC99"/>
      </a:accent1>
      <a:accent2>
        <a:srgbClr val="3333CC"/>
      </a:accent2>
      <a:accent3>
        <a:srgbClr val="AAAAB8"/>
      </a:accent3>
      <a:accent4>
        <a:srgbClr val="DADAAE"/>
      </a:accent4>
      <a:accent5>
        <a:srgbClr val="AAE2CA"/>
      </a:accent5>
      <a:accent6>
        <a:srgbClr val="2D2DB9"/>
      </a:accent6>
      <a:hlink>
        <a:srgbClr val="CCCCFF"/>
      </a:hlink>
      <a:folHlink>
        <a:srgbClr val="B2B2B2"/>
      </a:folHlink>
    </a:clrScheme>
    <a:fontScheme name="Mountai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miter lim="800000"/>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miter lim="800000"/>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Mountain 1">
        <a:dk1>
          <a:srgbClr val="000000"/>
        </a:dk1>
        <a:lt1>
          <a:srgbClr val="FFFFCC"/>
        </a:lt1>
        <a:dk2>
          <a:srgbClr val="000066"/>
        </a:dk2>
        <a:lt2>
          <a:srgbClr val="FFFFCC"/>
        </a:lt2>
        <a:accent1>
          <a:srgbClr val="00CC99"/>
        </a:accent1>
        <a:accent2>
          <a:srgbClr val="3333CC"/>
        </a:accent2>
        <a:accent3>
          <a:srgbClr val="AAAAB8"/>
        </a:accent3>
        <a:accent4>
          <a:srgbClr val="DADAAE"/>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Mountain 2">
        <a:dk1>
          <a:srgbClr val="000000"/>
        </a:dk1>
        <a:lt1>
          <a:srgbClr val="FFFFCC"/>
        </a:lt1>
        <a:dk2>
          <a:srgbClr val="000000"/>
        </a:dk2>
        <a:lt2>
          <a:srgbClr val="000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ountain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Mountain 4">
        <a:dk1>
          <a:srgbClr val="000000"/>
        </a:dk1>
        <a:lt1>
          <a:srgbClr val="99FFFF"/>
        </a:lt1>
        <a:dk2>
          <a:srgbClr val="333300"/>
        </a:dk2>
        <a:lt2>
          <a:srgbClr val="99FFFF"/>
        </a:lt2>
        <a:accent1>
          <a:srgbClr val="FFCC66"/>
        </a:accent1>
        <a:accent2>
          <a:srgbClr val="0000FF"/>
        </a:accent2>
        <a:accent3>
          <a:srgbClr val="ADADAA"/>
        </a:accent3>
        <a:accent4>
          <a:srgbClr val="82DADA"/>
        </a:accent4>
        <a:accent5>
          <a:srgbClr val="FFE2B8"/>
        </a:accent5>
        <a:accent6>
          <a:srgbClr val="0000E7"/>
        </a:accent6>
        <a:hlink>
          <a:srgbClr val="CC00CC"/>
        </a:hlink>
        <a:folHlink>
          <a:srgbClr val="C0C0C0"/>
        </a:folHlink>
      </a:clrScheme>
      <a:clrMap bg1="dk2" tx1="lt1" bg2="dk1" tx2="lt2" accent1="accent1" accent2="accent2" accent3="accent3" accent4="accent4" accent5="accent5" accent6="accent6" hlink="hlink" folHlink="folHlink"/>
    </a:extraClrScheme>
    <a:extraClrScheme>
      <a:clrScheme name="Mountain 5">
        <a:dk1>
          <a:srgbClr val="868686"/>
        </a:dk1>
        <a:lt1>
          <a:srgbClr val="FFFF99"/>
        </a:lt1>
        <a:dk2>
          <a:srgbClr val="993300"/>
        </a:dk2>
        <a:lt2>
          <a:srgbClr val="99FFFF"/>
        </a:lt2>
        <a:accent1>
          <a:srgbClr val="CBCBCB"/>
        </a:accent1>
        <a:accent2>
          <a:srgbClr val="0066FF"/>
        </a:accent2>
        <a:accent3>
          <a:srgbClr val="CAADAA"/>
        </a:accent3>
        <a:accent4>
          <a:srgbClr val="DADA82"/>
        </a:accent4>
        <a:accent5>
          <a:srgbClr val="E2E2E2"/>
        </a:accent5>
        <a:accent6>
          <a:srgbClr val="005CE7"/>
        </a:accent6>
        <a:hlink>
          <a:srgbClr val="FF0033"/>
        </a:hlink>
        <a:folHlink>
          <a:srgbClr val="00990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3156</TotalTime>
  <Words>16265</Words>
  <Application>Microsoft Office PowerPoint</Application>
  <PresentationFormat>On-screen Show (4:3)</PresentationFormat>
  <Paragraphs>2530</Paragraphs>
  <Slides>373</Slides>
  <Notes>39</Notes>
  <HiddenSlides>0</HiddenSlides>
  <MMClips>0</MMClips>
  <ScaleCrop>false</ScaleCrop>
  <HeadingPairs>
    <vt:vector size="6" baseType="variant">
      <vt:variant>
        <vt:lpstr>Theme</vt:lpstr>
      </vt:variant>
      <vt:variant>
        <vt:i4>3</vt:i4>
      </vt:variant>
      <vt:variant>
        <vt:lpstr>Embedded OLE Servers</vt:lpstr>
      </vt:variant>
      <vt:variant>
        <vt:i4>1</vt:i4>
      </vt:variant>
      <vt:variant>
        <vt:lpstr>Slide Titles</vt:lpstr>
      </vt:variant>
      <vt:variant>
        <vt:i4>373</vt:i4>
      </vt:variant>
    </vt:vector>
  </HeadingPairs>
  <TitlesOfParts>
    <vt:vector size="377" baseType="lpstr">
      <vt:lpstr>Civic</vt:lpstr>
      <vt:lpstr>Mountain</vt:lpstr>
      <vt:lpstr>1_Civic</vt:lpstr>
      <vt:lpstr>Document</vt:lpstr>
      <vt:lpstr>Research Methodology</vt:lpstr>
      <vt:lpstr>Course Outline</vt:lpstr>
      <vt:lpstr>                 Research Defined Defined</vt:lpstr>
      <vt:lpstr>Why Study Research?</vt:lpstr>
      <vt:lpstr>Importance of Research</vt:lpstr>
      <vt:lpstr>Myths about Research</vt:lpstr>
      <vt:lpstr>Things Thought to be True in Respiratory Care</vt:lpstr>
      <vt:lpstr>Research, Students, and Practitioners</vt:lpstr>
      <vt:lpstr>Required Research Competencies</vt:lpstr>
      <vt:lpstr>Phases/types of research</vt:lpstr>
      <vt:lpstr>Phases/types of research</vt:lpstr>
      <vt:lpstr>Phases/types of research</vt:lpstr>
      <vt:lpstr>Developing a Research Project/Problem</vt:lpstr>
      <vt:lpstr>Investigate the Feasibility of Your Proposed Study</vt:lpstr>
      <vt:lpstr>Developing a Research Project/Problem</vt:lpstr>
      <vt:lpstr>How is the Topic Selected?</vt:lpstr>
      <vt:lpstr>Developing a Problem Statement</vt:lpstr>
      <vt:lpstr>The Research Question</vt:lpstr>
      <vt:lpstr>Formats to Ask the Question</vt:lpstr>
      <vt:lpstr>Which Format to Use?</vt:lpstr>
      <vt:lpstr>Stating the Research Question</vt:lpstr>
      <vt:lpstr>Narrowing the Focus of the Question</vt:lpstr>
      <vt:lpstr>Question Ideas</vt:lpstr>
      <vt:lpstr>Be sure your problem statement is very precise</vt:lpstr>
      <vt:lpstr>Evidence Based Medicine (EBM) &amp; Outcomes Research</vt:lpstr>
      <vt:lpstr>  Historically, clinicians relied on the wisdom of:</vt:lpstr>
      <vt:lpstr>What is EBM?</vt:lpstr>
      <vt:lpstr>To practice EBM:</vt:lpstr>
      <vt:lpstr>PowerPoint Presentation</vt:lpstr>
      <vt:lpstr>Cochrane Database for Systematic Reviews</vt:lpstr>
      <vt:lpstr>Meta Analysis</vt:lpstr>
      <vt:lpstr>Randomized Clinical Trials</vt:lpstr>
      <vt:lpstr>Systematic Reviews of Observational Studies</vt:lpstr>
      <vt:lpstr>The Process of EBM Research</vt:lpstr>
      <vt:lpstr>PICO</vt:lpstr>
      <vt:lpstr>Gathering the Evidence</vt:lpstr>
      <vt:lpstr>EBM Metrics for a Diagnostic Test</vt:lpstr>
      <vt:lpstr>True/false positives and negatives</vt:lpstr>
      <vt:lpstr>Sensitivity and Specificity</vt:lpstr>
      <vt:lpstr>Likelihood Ratio</vt:lpstr>
      <vt:lpstr>Positive and Negative Predictive Value</vt:lpstr>
      <vt:lpstr>Diagnostic Accuracy</vt:lpstr>
      <vt:lpstr>EBM Metrics for Diagnostic Tests</vt:lpstr>
      <vt:lpstr>PowerPoint Presentation</vt:lpstr>
      <vt:lpstr>EBM metrics for a diagnostic test</vt:lpstr>
      <vt:lpstr>EBM metrics for a Therapy</vt:lpstr>
      <vt:lpstr>EBM Metrics for a Therapy</vt:lpstr>
      <vt:lpstr>EBM metrics for a Therapy</vt:lpstr>
      <vt:lpstr>EBM metrics for a Therapy</vt:lpstr>
      <vt:lpstr>PowerPoint Presentation</vt:lpstr>
      <vt:lpstr>PowerPoint Presentation</vt:lpstr>
      <vt:lpstr>Meta Analysis</vt:lpstr>
      <vt:lpstr>PowerPoint Presentation</vt:lpstr>
      <vt:lpstr>PowerPoint Presentation</vt:lpstr>
      <vt:lpstr>Outcomes Research</vt:lpstr>
      <vt:lpstr>Outcomes research asks the fundamental questions:</vt:lpstr>
      <vt:lpstr>Outcomes Research Jargon</vt:lpstr>
      <vt:lpstr>Outcomes Research Jargon</vt:lpstr>
      <vt:lpstr>Outcomes Research: Focus and Methods</vt:lpstr>
      <vt:lpstr>Outcome Measures</vt:lpstr>
      <vt:lpstr>PowerPoint Presentation</vt:lpstr>
      <vt:lpstr>Types of analyses in outcomes research</vt:lpstr>
      <vt:lpstr>Levels of impact of outcomes research</vt:lpstr>
      <vt:lpstr>PowerPoint Presentation</vt:lpstr>
      <vt:lpstr>Benchmarking</vt:lpstr>
      <vt:lpstr>Benchmarking Paradigm</vt:lpstr>
      <vt:lpstr>PowerPoint Presentation</vt:lpstr>
      <vt:lpstr>Review of the Literature</vt:lpstr>
      <vt:lpstr>A successful literature review should:</vt:lpstr>
      <vt:lpstr>Characteristics of the Literature Review</vt:lpstr>
      <vt:lpstr>Where to Start?</vt:lpstr>
      <vt:lpstr>Selecting Resources</vt:lpstr>
      <vt:lpstr>Medline: “Ovid” or “Pubmed”</vt:lpstr>
      <vt:lpstr>Other Databases</vt:lpstr>
      <vt:lpstr>PowerPoint Presentation</vt:lpstr>
      <vt:lpstr>Other Database</vt:lpstr>
      <vt:lpstr>PowerPoint Presentation</vt:lpstr>
      <vt:lpstr>Writing the Literature Review</vt:lpstr>
      <vt:lpstr>Evidence-based practice and information literacy skills for cardiorespiratory therapy</vt:lpstr>
      <vt:lpstr>Evidence-based practice</vt:lpstr>
      <vt:lpstr>PowerPoint Presentation</vt:lpstr>
      <vt:lpstr>Background Questions</vt:lpstr>
      <vt:lpstr>Foreground Questions</vt:lpstr>
      <vt:lpstr>Background vs. Foreground</vt:lpstr>
      <vt:lpstr>Developing the question</vt:lpstr>
      <vt:lpstr>PowerPoint Presentation</vt:lpstr>
      <vt:lpstr>Types of questions</vt:lpstr>
      <vt:lpstr>PowerPoint Presentation</vt:lpstr>
      <vt:lpstr>PowerPoint Presentation</vt:lpstr>
      <vt:lpstr>PubMed Clinical Queries</vt:lpstr>
      <vt:lpstr>PowerPoint Presentation</vt:lpstr>
      <vt:lpstr>Healthcare Literature</vt:lpstr>
      <vt:lpstr>PowerPoint Presentation</vt:lpstr>
      <vt:lpstr>PowerPoint Presentation</vt:lpstr>
      <vt:lpstr>Searching for evidence</vt:lpstr>
      <vt:lpstr>Designing the Experiment: Methodology</vt:lpstr>
      <vt:lpstr>Methods Section</vt:lpstr>
      <vt:lpstr>Concepts of Research Design</vt:lpstr>
      <vt:lpstr>Controlling Bias</vt:lpstr>
      <vt:lpstr>Error</vt:lpstr>
      <vt:lpstr>Reliability</vt:lpstr>
      <vt:lpstr>Validity</vt:lpstr>
      <vt:lpstr>Measurement or Test Validity</vt:lpstr>
      <vt:lpstr>Design or Experimental Validity</vt:lpstr>
      <vt:lpstr>Threats to Internal Validity</vt:lpstr>
      <vt:lpstr>Threats to External Validity</vt:lpstr>
      <vt:lpstr>Threats to External Validity</vt:lpstr>
      <vt:lpstr>Types of Studies</vt:lpstr>
      <vt:lpstr>Types of Studies</vt:lpstr>
      <vt:lpstr>Types of Studies</vt:lpstr>
      <vt:lpstr>Types of Studies</vt:lpstr>
      <vt:lpstr>Types of Data</vt:lpstr>
      <vt:lpstr>Experimental Designs</vt:lpstr>
      <vt:lpstr>True Experimental Designs: 3 Characteristics</vt:lpstr>
      <vt:lpstr>Pre-experimental Designs</vt:lpstr>
      <vt:lpstr>Pre-experimental Designs</vt:lpstr>
      <vt:lpstr>Pre-experimental Designs</vt:lpstr>
      <vt:lpstr>Pre-experimental Designs</vt:lpstr>
      <vt:lpstr>Pre-Experimental Designs</vt:lpstr>
      <vt:lpstr>True Experimental designs</vt:lpstr>
      <vt:lpstr>True Experimental Designs</vt:lpstr>
      <vt:lpstr>True Experimental Design</vt:lpstr>
      <vt:lpstr>True Experimental Designs</vt:lpstr>
      <vt:lpstr>True Experimental Designs</vt:lpstr>
      <vt:lpstr>Quasi-experimental Designs</vt:lpstr>
      <vt:lpstr>Quasi-experimental designs</vt:lpstr>
      <vt:lpstr>Quasi-experimental Designs</vt:lpstr>
      <vt:lpstr>Quasi-experimental</vt:lpstr>
      <vt:lpstr>Survey Research</vt:lpstr>
      <vt:lpstr>Surveys</vt:lpstr>
      <vt:lpstr>Types of Surveys</vt:lpstr>
      <vt:lpstr>Survey Planning</vt:lpstr>
      <vt:lpstr>Response Rates</vt:lpstr>
      <vt:lpstr>Survey Introduction</vt:lpstr>
      <vt:lpstr>Follow-Up Notices</vt:lpstr>
      <vt:lpstr>Types of Surveys</vt:lpstr>
      <vt:lpstr>Types of Surveys</vt:lpstr>
      <vt:lpstr>Types of Surveys</vt:lpstr>
      <vt:lpstr>Survey Item Construction</vt:lpstr>
      <vt:lpstr>Survey Item Construction</vt:lpstr>
      <vt:lpstr>Survey Instrument</vt:lpstr>
      <vt:lpstr>Survey Instrument</vt:lpstr>
      <vt:lpstr>Putting the Survey Together</vt:lpstr>
      <vt:lpstr>Pilot Testing</vt:lpstr>
      <vt:lpstr>Number of Subjects</vt:lpstr>
      <vt:lpstr>Samples and Populations</vt:lpstr>
      <vt:lpstr>Sample</vt:lpstr>
      <vt:lpstr>Sampling Rules</vt:lpstr>
      <vt:lpstr>Sampling Methods</vt:lpstr>
      <vt:lpstr>Methods of Random Sampling</vt:lpstr>
      <vt:lpstr>Statistics</vt:lpstr>
      <vt:lpstr>Data Analysis</vt:lpstr>
      <vt:lpstr>Levels of Measurement</vt:lpstr>
      <vt:lpstr>Levels of Measurement</vt:lpstr>
      <vt:lpstr>Statistics for Ordinal Data</vt:lpstr>
      <vt:lpstr>Continuous Data</vt:lpstr>
      <vt:lpstr>Statistics for Continuous Data</vt:lpstr>
      <vt:lpstr>Statistics for Continuous Data</vt:lpstr>
      <vt:lpstr>Descriptive Statistics</vt:lpstr>
      <vt:lpstr>Median</vt:lpstr>
      <vt:lpstr>Mode</vt:lpstr>
      <vt:lpstr>Descriptive Statistics</vt:lpstr>
      <vt:lpstr>Inferential Statistics</vt:lpstr>
      <vt:lpstr>Choosing a Statistical Test</vt:lpstr>
      <vt:lpstr>Choosing a Statistical Test</vt:lpstr>
      <vt:lpstr>Choosing a Statistical Test</vt:lpstr>
      <vt:lpstr>Statistics for Nominal Measures</vt:lpstr>
      <vt:lpstr>Applicable Statistics</vt:lpstr>
      <vt:lpstr>Correlation for Nominal Variables</vt:lpstr>
      <vt:lpstr>Kappa (Κ)</vt:lpstr>
      <vt:lpstr>Phi (Φ)</vt:lpstr>
      <vt:lpstr>Comparing Two Samples, Unmatched Data</vt:lpstr>
      <vt:lpstr>Two or More Samples, Matched Data</vt:lpstr>
      <vt:lpstr>  Three or more samples, unmatched data</vt:lpstr>
      <vt:lpstr>Statistics for Ordinal Data</vt:lpstr>
      <vt:lpstr>Statistics for Ordinal Data</vt:lpstr>
      <vt:lpstr>Statistics for Ordinal Data</vt:lpstr>
      <vt:lpstr>Spearman’s Rho</vt:lpstr>
      <vt:lpstr>Statistics for Ordinal Data</vt:lpstr>
      <vt:lpstr>Statistics for Ordinal Data</vt:lpstr>
      <vt:lpstr>Statistics for Ordinal Data</vt:lpstr>
      <vt:lpstr>Statistics for Ordinal Data</vt:lpstr>
      <vt:lpstr>Statistics for Continuous Measures</vt:lpstr>
      <vt:lpstr>Testing for Normality</vt:lpstr>
      <vt:lpstr>Testing for Equal Variance</vt:lpstr>
      <vt:lpstr>Correlation and Prediction</vt:lpstr>
      <vt:lpstr>Correlation and Prediction</vt:lpstr>
      <vt:lpstr>Simple Linear Regression</vt:lpstr>
      <vt:lpstr>Correlation and Prediction</vt:lpstr>
      <vt:lpstr>Comparing Groups</vt:lpstr>
      <vt:lpstr>T-test</vt:lpstr>
      <vt:lpstr>Comparing Two Means</vt:lpstr>
      <vt:lpstr>Comparing Two Means</vt:lpstr>
      <vt:lpstr>Comparing Two Means</vt:lpstr>
      <vt:lpstr>After t test, Determine Size of Effect</vt:lpstr>
      <vt:lpstr>Paired t test</vt:lpstr>
      <vt:lpstr>Hotelling’s T2</vt:lpstr>
      <vt:lpstr>Comparing 3 or More Means</vt:lpstr>
      <vt:lpstr>One-way ANOVA</vt:lpstr>
      <vt:lpstr>One-Way ANOVA, Unmatched Data</vt:lpstr>
      <vt:lpstr>&gt; 3 Samples of Matched Data</vt:lpstr>
      <vt:lpstr>Two-Way ANOVA, Unmatched Data</vt:lpstr>
      <vt:lpstr>Other ANOVA</vt:lpstr>
      <vt:lpstr>Results Section</vt:lpstr>
      <vt:lpstr>Results Section Text</vt:lpstr>
      <vt:lpstr>Tables</vt:lpstr>
      <vt:lpstr>Table Guidelines</vt:lpstr>
      <vt:lpstr>Figures</vt:lpstr>
      <vt:lpstr>Figure Guidelines</vt:lpstr>
      <vt:lpstr>Discussion Section</vt:lpstr>
      <vt:lpstr>Implications</vt:lpstr>
      <vt:lpstr>Limitations</vt:lpstr>
      <vt:lpstr>Discussion</vt:lpstr>
      <vt:lpstr>Recommendations</vt:lpstr>
      <vt:lpstr>Conclusions</vt:lpstr>
      <vt:lpstr>Things to Avoid in the Discussion</vt:lpstr>
      <vt:lpstr>Summary for Discussion Section</vt:lpstr>
      <vt:lpstr>Research Article Structure/content</vt:lpstr>
      <vt:lpstr>Research Article Structure/content</vt:lpstr>
      <vt:lpstr>Research Article Structure/content</vt:lpstr>
      <vt:lpstr>Research Article Structure/content</vt:lpstr>
      <vt:lpstr>Research Article Structure/content</vt:lpstr>
      <vt:lpstr>Research Article Structure/content</vt:lpstr>
      <vt:lpstr>Research Article Structure/content</vt:lpstr>
      <vt:lpstr>Research Article Structure/content</vt:lpstr>
      <vt:lpstr>Research Article Structure/content</vt:lpstr>
      <vt:lpstr>Table</vt:lpstr>
      <vt:lpstr>Figure</vt:lpstr>
      <vt:lpstr>Bar Chart</vt:lpstr>
      <vt:lpstr>Line Chart</vt:lpstr>
      <vt:lpstr>Table</vt:lpstr>
      <vt:lpstr>Research Article Structure/content</vt:lpstr>
      <vt:lpstr>Referencing</vt:lpstr>
      <vt:lpstr>Referencing</vt:lpstr>
      <vt:lpstr>Referencing</vt:lpstr>
      <vt:lpstr>Documenting Sources Using References</vt:lpstr>
      <vt:lpstr>Copyrighted Material, Fair Use, Public Domain</vt:lpstr>
      <vt:lpstr>Mistakes to Avoid</vt:lpstr>
      <vt:lpstr>Mistakes to Avoid</vt:lpstr>
      <vt:lpstr>Things to Remember</vt:lpstr>
      <vt:lpstr>Things to Remember</vt:lpstr>
      <vt:lpstr>Poster Presentations</vt:lpstr>
      <vt:lpstr>Discussion Points</vt:lpstr>
      <vt:lpstr>The Function of Poster Presentations</vt:lpstr>
      <vt:lpstr>A Poster Includes…</vt:lpstr>
      <vt:lpstr>A Poster Includes…</vt:lpstr>
      <vt:lpstr>Presentation of Text</vt:lpstr>
      <vt:lpstr>Fonts and Alignment</vt:lpstr>
      <vt:lpstr>Font Size</vt:lpstr>
      <vt:lpstr>Headings</vt:lpstr>
      <vt:lpstr>Line Length and Spacing</vt:lpstr>
      <vt:lpstr>PowerPoint Presentation</vt:lpstr>
      <vt:lpstr>KEEP TEXT BRIEF</vt:lpstr>
      <vt:lpstr>Presentation of Data</vt:lpstr>
      <vt:lpstr>Positioning and Organization of Graphic Elements</vt:lpstr>
      <vt:lpstr>Tables</vt:lpstr>
      <vt:lpstr>PowerPoint Presentation</vt:lpstr>
      <vt:lpstr>Graphs</vt:lpstr>
      <vt:lpstr>Charts</vt:lpstr>
      <vt:lpstr>PowerPoint Presentation</vt:lpstr>
      <vt:lpstr>PowerPoint Presentation</vt:lpstr>
      <vt:lpstr>PowerPoint Presentation</vt:lpstr>
      <vt:lpstr>Photographs</vt:lpstr>
      <vt:lpstr>PowerPoint Presentation</vt:lpstr>
      <vt:lpstr>Poster Format and Design</vt:lpstr>
      <vt:lpstr>PowerPoint Presentation</vt:lpstr>
      <vt:lpstr>Poster Format and Design</vt:lpstr>
      <vt:lpstr>Poster Format and Design</vt:lpstr>
      <vt:lpstr>Poster Format and Design</vt:lpstr>
      <vt:lpstr>Poster Format and Design</vt:lpstr>
      <vt:lpstr>PowerPoint Presentation</vt:lpstr>
      <vt:lpstr>Poster Format and Design</vt:lpstr>
      <vt:lpstr>Summary of Poster Elements</vt:lpstr>
      <vt:lpstr>Poster Layout</vt:lpstr>
      <vt:lpstr>Computerized Layout and Printing</vt:lpstr>
      <vt:lpstr>PowerPoint Presentation</vt:lpstr>
      <vt:lpstr>Manual Layout and Printing</vt:lpstr>
      <vt:lpstr>PowerPoint Presentation</vt:lpstr>
      <vt:lpstr>Layout Checklist</vt:lpstr>
      <vt:lpstr>Practical Aspects of Manual Poster Construction</vt:lpstr>
      <vt:lpstr>Practical Aspects of Manual Poster Construction</vt:lpstr>
      <vt:lpstr>Practical Aspects of Manual Poster Construction</vt:lpstr>
      <vt:lpstr>Poster Transportation</vt:lpstr>
      <vt:lpstr>Poster Assembly</vt:lpstr>
      <vt:lpstr>PowerPoint Presentation</vt:lpstr>
      <vt:lpstr>Poster Presentation/Repair Kit</vt:lpstr>
      <vt:lpstr>The Poster Presentation</vt:lpstr>
      <vt:lpstr>The Poster Presentation</vt:lpstr>
      <vt:lpstr>Professional Image</vt:lpstr>
      <vt:lpstr>Things to Avoid</vt:lpstr>
      <vt:lpstr>PowerPoint Presentation</vt:lpstr>
      <vt:lpstr>Common Poster Mistakes</vt:lpstr>
      <vt:lpstr>PowerPoint Presentation</vt:lpstr>
      <vt:lpstr>Poster Evaluation</vt:lpstr>
      <vt:lpstr>PowerPoint Presentation</vt:lpstr>
      <vt:lpstr>PowerPoint Presentation</vt:lpstr>
      <vt:lpstr>PowerPoint Presentation</vt:lpstr>
      <vt:lpstr>PowerPoint Presentation</vt:lpstr>
      <vt:lpstr>Resources</vt:lpstr>
      <vt:lpstr>Resources</vt:lpstr>
      <vt:lpstr>Resources</vt:lpstr>
      <vt:lpstr>Interpreting the Literature</vt:lpstr>
      <vt:lpstr>Evaluating the Literature</vt:lpstr>
      <vt:lpstr>Evaluating the Literature</vt:lpstr>
      <vt:lpstr>Evaluating the Literature</vt:lpstr>
      <vt:lpstr>Evaluating the Literature</vt:lpstr>
      <vt:lpstr>Evaluating the Literature</vt:lpstr>
      <vt:lpstr>Evaluating the Literature</vt:lpstr>
      <vt:lpstr>Ethics and Research</vt:lpstr>
      <vt:lpstr>Institutional Review Board</vt:lpstr>
      <vt:lpstr>What research must be reviewed?</vt:lpstr>
      <vt:lpstr>Conditions for approval</vt:lpstr>
      <vt:lpstr>Composition of the IRB</vt:lpstr>
      <vt:lpstr>Components of the IRB Proposal</vt:lpstr>
      <vt:lpstr>Informed Consent</vt:lpstr>
      <vt:lpstr>Ethical Issues</vt:lpstr>
      <vt:lpstr>The AARC Code of Ethics</vt:lpstr>
      <vt:lpstr>AARC Code of Ethics</vt:lpstr>
      <vt:lpstr>AARC Code of Ethics</vt:lpstr>
      <vt:lpstr>Regulatory Protection of Human Subjects in Research</vt:lpstr>
      <vt:lpstr>Protection of Human Subjects</vt:lpstr>
      <vt:lpstr>Institutional Review Board</vt:lpstr>
      <vt:lpstr>Important Points</vt:lpstr>
      <vt:lpstr>Overview</vt:lpstr>
      <vt:lpstr>What Needs IRB Approval?</vt:lpstr>
      <vt:lpstr>DHHS Definition of Human Research</vt:lpstr>
      <vt:lpstr>DHHS</vt:lpstr>
      <vt:lpstr>DHHS</vt:lpstr>
      <vt:lpstr>DHHS</vt:lpstr>
      <vt:lpstr>FDA Definition of Human Research  </vt:lpstr>
      <vt:lpstr>FDA Definition of Human Research  </vt:lpstr>
      <vt:lpstr>FDA Definition of Human Research  </vt:lpstr>
      <vt:lpstr>FDA Definition of Human Research  </vt:lpstr>
      <vt:lpstr>FDA Definition of Human Research  </vt:lpstr>
      <vt:lpstr>Four Types of Review</vt:lpstr>
      <vt:lpstr>Four Types of Review</vt:lpstr>
      <vt:lpstr>Four Types of Review</vt:lpstr>
      <vt:lpstr>Four Types of Review</vt:lpstr>
      <vt:lpstr>IRB Required Training</vt:lpstr>
      <vt:lpstr>PI Responsibilities</vt:lpstr>
      <vt:lpstr>PI Responsibilities</vt:lpstr>
      <vt:lpstr>Initial and Continuing Review</vt:lpstr>
      <vt:lpstr>Initial and Continuing Review</vt:lpstr>
      <vt:lpstr>Modifications</vt:lpstr>
      <vt:lpstr>Modifications</vt:lpstr>
      <vt:lpstr>Unanticipated Problems</vt:lpstr>
      <vt:lpstr>Unanticipated Problems</vt:lpstr>
      <vt:lpstr>Reporting Noncompliance</vt:lpstr>
      <vt:lpstr>Reporting Noncompliance</vt:lpstr>
      <vt:lpstr>Inactivation</vt:lpstr>
      <vt:lpstr>Inactivation</vt:lpstr>
      <vt:lpstr>PowerPoint Presentation</vt:lpstr>
      <vt:lpstr>Summary of Investigator Responsibilities</vt:lpstr>
      <vt:lpstr>Summary of Investigator Responsibilities</vt:lpstr>
      <vt:lpstr>Summary of Investigator Responsibilities</vt:lpstr>
      <vt:lpstr>Summary of Investigator Responsibilities</vt:lpstr>
      <vt:lpstr>Ethical Guidance</vt:lpstr>
      <vt:lpstr>Declaration of Helsinki (1964, 1975, 1983, 1989) </vt:lpstr>
      <vt:lpstr>Belmont Report</vt:lpstr>
      <vt:lpstr>Respect for Persons</vt:lpstr>
      <vt:lpstr>Respect for Persons</vt:lpstr>
      <vt:lpstr>Beneficence</vt:lpstr>
      <vt:lpstr>Justice</vt:lpstr>
      <vt:lpstr>Risks</vt:lpstr>
      <vt:lpstr>Risks</vt:lpstr>
      <vt:lpstr>Benefits</vt:lpstr>
      <vt:lpstr>Benefits to Participant</vt:lpstr>
      <vt:lpstr>Benefits to Participant</vt:lpstr>
      <vt:lpstr>Benefits to Society</vt:lpstr>
      <vt:lpstr>Benefits IRBs Do Not Consider</vt:lpstr>
      <vt:lpstr>Benefits</vt:lpstr>
      <vt:lpstr>In Closing</vt:lpstr>
      <vt:lpstr>Go Forth and Research!</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Timothy Optholt</dc:creator>
  <cp:lastModifiedBy>user</cp:lastModifiedBy>
  <cp:revision>102</cp:revision>
  <dcterms:created xsi:type="dcterms:W3CDTF">2015-05-22T18:27:29Z</dcterms:created>
  <dcterms:modified xsi:type="dcterms:W3CDTF">2016-07-14T17:59:12Z</dcterms:modified>
</cp:coreProperties>
</file>